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9"/>
  </p:notesMasterIdLst>
  <p:sldIdLst>
    <p:sldId id="256" r:id="rId2"/>
    <p:sldId id="257" r:id="rId3"/>
    <p:sldId id="258" r:id="rId4"/>
    <p:sldId id="259" r:id="rId5"/>
    <p:sldId id="326" r:id="rId6"/>
    <p:sldId id="260" r:id="rId7"/>
    <p:sldId id="272" r:id="rId8"/>
    <p:sldId id="281" r:id="rId9"/>
    <p:sldId id="283" r:id="rId10"/>
    <p:sldId id="282" r:id="rId11"/>
    <p:sldId id="284" r:id="rId12"/>
    <p:sldId id="276" r:id="rId13"/>
    <p:sldId id="277" r:id="rId14"/>
    <p:sldId id="278" r:id="rId15"/>
    <p:sldId id="261" r:id="rId16"/>
    <p:sldId id="262" r:id="rId17"/>
    <p:sldId id="267" r:id="rId18"/>
    <p:sldId id="264" r:id="rId19"/>
    <p:sldId id="265" r:id="rId20"/>
    <p:sldId id="263" r:id="rId21"/>
    <p:sldId id="449" r:id="rId22"/>
    <p:sldId id="266" r:id="rId23"/>
    <p:sldId id="268" r:id="rId24"/>
    <p:sldId id="269" r:id="rId25"/>
    <p:sldId id="275" r:id="rId26"/>
    <p:sldId id="270" r:id="rId27"/>
    <p:sldId id="271" r:id="rId28"/>
    <p:sldId id="273" r:id="rId29"/>
    <p:sldId id="274" r:id="rId30"/>
    <p:sldId id="279" r:id="rId31"/>
    <p:sldId id="280" r:id="rId32"/>
    <p:sldId id="327" r:id="rId33"/>
    <p:sldId id="285" r:id="rId34"/>
    <p:sldId id="296" r:id="rId35"/>
    <p:sldId id="286" r:id="rId36"/>
    <p:sldId id="287" r:id="rId37"/>
    <p:sldId id="288" r:id="rId38"/>
    <p:sldId id="291" r:id="rId39"/>
    <p:sldId id="289" r:id="rId40"/>
    <p:sldId id="290" r:id="rId41"/>
    <p:sldId id="293" r:id="rId42"/>
    <p:sldId id="292" r:id="rId43"/>
    <p:sldId id="294" r:id="rId44"/>
    <p:sldId id="295"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 id="328" r:id="rId59"/>
    <p:sldId id="310" r:id="rId60"/>
    <p:sldId id="338" r:id="rId61"/>
    <p:sldId id="311" r:id="rId62"/>
    <p:sldId id="331" r:id="rId63"/>
    <p:sldId id="332" r:id="rId64"/>
    <p:sldId id="333" r:id="rId65"/>
    <p:sldId id="334" r:id="rId66"/>
    <p:sldId id="335" r:id="rId67"/>
    <p:sldId id="336" r:id="rId68"/>
    <p:sldId id="337" r:id="rId69"/>
    <p:sldId id="339" r:id="rId70"/>
    <p:sldId id="340" r:id="rId71"/>
    <p:sldId id="341" r:id="rId72"/>
    <p:sldId id="342" r:id="rId73"/>
    <p:sldId id="343" r:id="rId74"/>
    <p:sldId id="344" r:id="rId75"/>
    <p:sldId id="345" r:id="rId76"/>
    <p:sldId id="346" r:id="rId77"/>
    <p:sldId id="347" r:id="rId78"/>
    <p:sldId id="348" r:id="rId79"/>
    <p:sldId id="349" r:id="rId80"/>
    <p:sldId id="350" r:id="rId81"/>
    <p:sldId id="351" r:id="rId82"/>
    <p:sldId id="352" r:id="rId83"/>
    <p:sldId id="324" r:id="rId84"/>
    <p:sldId id="353" r:id="rId85"/>
    <p:sldId id="354" r:id="rId86"/>
    <p:sldId id="355" r:id="rId87"/>
    <p:sldId id="356" r:id="rId88"/>
    <p:sldId id="358" r:id="rId89"/>
    <p:sldId id="312" r:id="rId90"/>
    <p:sldId id="357" r:id="rId91"/>
    <p:sldId id="313" r:id="rId92"/>
    <p:sldId id="314" r:id="rId93"/>
    <p:sldId id="315" r:id="rId94"/>
    <p:sldId id="316" r:id="rId95"/>
    <p:sldId id="317" r:id="rId96"/>
    <p:sldId id="318" r:id="rId97"/>
    <p:sldId id="319" r:id="rId98"/>
    <p:sldId id="320" r:id="rId99"/>
    <p:sldId id="321" r:id="rId100"/>
    <p:sldId id="322" r:id="rId101"/>
    <p:sldId id="323" r:id="rId102"/>
    <p:sldId id="329" r:id="rId103"/>
    <p:sldId id="330" r:id="rId104"/>
    <p:sldId id="359" r:id="rId105"/>
    <p:sldId id="325" r:id="rId106"/>
    <p:sldId id="360" r:id="rId107"/>
    <p:sldId id="361" r:id="rId108"/>
    <p:sldId id="362" r:id="rId109"/>
    <p:sldId id="363" r:id="rId110"/>
    <p:sldId id="364" r:id="rId111"/>
    <p:sldId id="365" r:id="rId112"/>
    <p:sldId id="371" r:id="rId113"/>
    <p:sldId id="372" r:id="rId114"/>
    <p:sldId id="373" r:id="rId115"/>
    <p:sldId id="374" r:id="rId116"/>
    <p:sldId id="375" r:id="rId117"/>
    <p:sldId id="376" r:id="rId118"/>
    <p:sldId id="377" r:id="rId119"/>
    <p:sldId id="379" r:id="rId120"/>
    <p:sldId id="366" r:id="rId121"/>
    <p:sldId id="367" r:id="rId122"/>
    <p:sldId id="368" r:id="rId123"/>
    <p:sldId id="369" r:id="rId124"/>
    <p:sldId id="370" r:id="rId125"/>
    <p:sldId id="378" r:id="rId126"/>
    <p:sldId id="380" r:id="rId127"/>
    <p:sldId id="381" r:id="rId128"/>
    <p:sldId id="383" r:id="rId129"/>
    <p:sldId id="382" r:id="rId130"/>
    <p:sldId id="384" r:id="rId131"/>
    <p:sldId id="385" r:id="rId132"/>
    <p:sldId id="386" r:id="rId133"/>
    <p:sldId id="387" r:id="rId134"/>
    <p:sldId id="388" r:id="rId135"/>
    <p:sldId id="389" r:id="rId136"/>
    <p:sldId id="390" r:id="rId137"/>
    <p:sldId id="391" r:id="rId138"/>
    <p:sldId id="392" r:id="rId139"/>
    <p:sldId id="393" r:id="rId140"/>
    <p:sldId id="394" r:id="rId141"/>
    <p:sldId id="395" r:id="rId142"/>
    <p:sldId id="396" r:id="rId143"/>
    <p:sldId id="397" r:id="rId144"/>
    <p:sldId id="398" r:id="rId145"/>
    <p:sldId id="399" r:id="rId146"/>
    <p:sldId id="400" r:id="rId147"/>
    <p:sldId id="401" r:id="rId148"/>
    <p:sldId id="402" r:id="rId149"/>
    <p:sldId id="403" r:id="rId150"/>
    <p:sldId id="406" r:id="rId151"/>
    <p:sldId id="404" r:id="rId152"/>
    <p:sldId id="405" r:id="rId153"/>
    <p:sldId id="407" r:id="rId154"/>
    <p:sldId id="408" r:id="rId155"/>
    <p:sldId id="409" r:id="rId156"/>
    <p:sldId id="410" r:id="rId157"/>
    <p:sldId id="411" r:id="rId158"/>
    <p:sldId id="412" r:id="rId159"/>
    <p:sldId id="413" r:id="rId160"/>
    <p:sldId id="414" r:id="rId161"/>
    <p:sldId id="415" r:id="rId162"/>
    <p:sldId id="416" r:id="rId163"/>
    <p:sldId id="417" r:id="rId164"/>
    <p:sldId id="418" r:id="rId165"/>
    <p:sldId id="419" r:id="rId166"/>
    <p:sldId id="420" r:id="rId167"/>
    <p:sldId id="421" r:id="rId168"/>
    <p:sldId id="422" r:id="rId169"/>
    <p:sldId id="423" r:id="rId170"/>
    <p:sldId id="424" r:id="rId171"/>
    <p:sldId id="425" r:id="rId172"/>
    <p:sldId id="426" r:id="rId173"/>
    <p:sldId id="427" r:id="rId174"/>
    <p:sldId id="428" r:id="rId175"/>
    <p:sldId id="429" r:id="rId176"/>
    <p:sldId id="430" r:id="rId177"/>
    <p:sldId id="431" r:id="rId178"/>
    <p:sldId id="432" r:id="rId179"/>
    <p:sldId id="433" r:id="rId180"/>
    <p:sldId id="434" r:id="rId181"/>
    <p:sldId id="435" r:id="rId182"/>
    <p:sldId id="436" r:id="rId183"/>
    <p:sldId id="437" r:id="rId184"/>
    <p:sldId id="438" r:id="rId185"/>
    <p:sldId id="439" r:id="rId186"/>
    <p:sldId id="440" r:id="rId187"/>
    <p:sldId id="441" r:id="rId188"/>
    <p:sldId id="443" r:id="rId189"/>
    <p:sldId id="442" r:id="rId190"/>
    <p:sldId id="444" r:id="rId191"/>
    <p:sldId id="445" r:id="rId192"/>
    <p:sldId id="446" r:id="rId193"/>
    <p:sldId id="447" r:id="rId194"/>
    <p:sldId id="448" r:id="rId195"/>
    <p:sldId id="450" r:id="rId196"/>
    <p:sldId id="451" r:id="rId197"/>
    <p:sldId id="452" r:id="rId19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196" Type="http://schemas.openxmlformats.org/officeDocument/2006/relationships/slide" Target="slides/slide195.xml"/><Relationship Id="rId200" Type="http://schemas.openxmlformats.org/officeDocument/2006/relationships/presProps" Target="pres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slide" Target="slides/slide185.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slide" Target="slides/slide196.xml"/><Relationship Id="rId201" Type="http://schemas.openxmlformats.org/officeDocument/2006/relationships/viewProps" Target="viewProp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theme" Target="theme/theme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notesMaster" Target="notesMasters/notesMaster1.xml"/><Relationship Id="rId203"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190" Type="http://schemas.openxmlformats.org/officeDocument/2006/relationships/slide" Target="slides/slide189.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A68C436-D77A-4790-98A1-8505CB0CA375}" type="doc">
      <dgm:prSet loTypeId="urn:microsoft.com/office/officeart/2005/8/layout/chevronAccent+Icon" loCatId="process" qsTypeId="urn:microsoft.com/office/officeart/2005/8/quickstyle/simple1" qsCatId="simple" csTypeId="urn:microsoft.com/office/officeart/2005/8/colors/accent2_4" csCatId="accent2" phldr="1"/>
      <dgm:spPr/>
    </dgm:pt>
    <dgm:pt modelId="{CE61FDD6-3943-4EFA-8494-1B7047D78674}">
      <dgm:prSet phldrT="[Text]"/>
      <dgm:spPr/>
      <dgm:t>
        <a:bodyPr/>
        <a:lstStyle/>
        <a:p>
          <a:r>
            <a:rPr lang="en-US" dirty="0"/>
            <a:t>Radar Input</a:t>
          </a:r>
        </a:p>
      </dgm:t>
    </dgm:pt>
    <dgm:pt modelId="{9ECB2B48-4215-4CA3-99D0-4DCAB18F1503}" type="parTrans" cxnId="{6CED6155-FE07-49DA-8311-FA6E9F3B0383}">
      <dgm:prSet/>
      <dgm:spPr/>
      <dgm:t>
        <a:bodyPr/>
        <a:lstStyle/>
        <a:p>
          <a:endParaRPr lang="en-US"/>
        </a:p>
      </dgm:t>
    </dgm:pt>
    <dgm:pt modelId="{DD5E8F41-153B-4D5D-89D3-8FA3EC46E0F9}" type="sibTrans" cxnId="{6CED6155-FE07-49DA-8311-FA6E9F3B0383}">
      <dgm:prSet/>
      <dgm:spPr/>
      <dgm:t>
        <a:bodyPr/>
        <a:lstStyle/>
        <a:p>
          <a:endParaRPr lang="en-US"/>
        </a:p>
      </dgm:t>
    </dgm:pt>
    <dgm:pt modelId="{DE1998B0-DDD0-486E-A805-52AE70E80E45}">
      <dgm:prSet phldrT="[Text]"/>
      <dgm:spPr/>
      <dgm:t>
        <a:bodyPr/>
        <a:lstStyle/>
        <a:p>
          <a:r>
            <a:rPr lang="en-US" dirty="0"/>
            <a:t>Images on Data Screen</a:t>
          </a:r>
        </a:p>
      </dgm:t>
    </dgm:pt>
    <dgm:pt modelId="{C3174EC2-0EA3-45DE-9AC1-A5E27FD890C7}" type="parTrans" cxnId="{0D6E0532-20CA-4528-B48C-642F5B7EF359}">
      <dgm:prSet/>
      <dgm:spPr/>
      <dgm:t>
        <a:bodyPr/>
        <a:lstStyle/>
        <a:p>
          <a:endParaRPr lang="en-US"/>
        </a:p>
      </dgm:t>
    </dgm:pt>
    <dgm:pt modelId="{0902A601-157E-403B-8E21-E976304F2068}" type="sibTrans" cxnId="{0D6E0532-20CA-4528-B48C-642F5B7EF359}">
      <dgm:prSet/>
      <dgm:spPr/>
      <dgm:t>
        <a:bodyPr/>
        <a:lstStyle/>
        <a:p>
          <a:endParaRPr lang="en-US"/>
        </a:p>
      </dgm:t>
    </dgm:pt>
    <dgm:pt modelId="{B9672E93-C9D3-45F1-8E46-5D2E6015AE49}">
      <dgm:prSet phldrT="[Text]"/>
      <dgm:spPr/>
      <dgm:t>
        <a:bodyPr/>
        <a:lstStyle/>
        <a:p>
          <a:r>
            <a:rPr lang="en-US" dirty="0"/>
            <a:t>Processed Data to News Station</a:t>
          </a:r>
        </a:p>
      </dgm:t>
    </dgm:pt>
    <dgm:pt modelId="{C0A646BC-E7CD-40E2-890B-4F5A68D69668}" type="parTrans" cxnId="{25714826-DC6E-418E-8CE1-0C0F1C7DD955}">
      <dgm:prSet/>
      <dgm:spPr/>
      <dgm:t>
        <a:bodyPr/>
        <a:lstStyle/>
        <a:p>
          <a:endParaRPr lang="en-US"/>
        </a:p>
      </dgm:t>
    </dgm:pt>
    <dgm:pt modelId="{4B249945-11E2-4121-834F-19B65961CE0A}" type="sibTrans" cxnId="{25714826-DC6E-418E-8CE1-0C0F1C7DD955}">
      <dgm:prSet/>
      <dgm:spPr/>
      <dgm:t>
        <a:bodyPr/>
        <a:lstStyle/>
        <a:p>
          <a:endParaRPr lang="en-US"/>
        </a:p>
      </dgm:t>
    </dgm:pt>
    <dgm:pt modelId="{59A3D971-4A8B-4B45-836A-3CF21974A78B}">
      <dgm:prSet/>
      <dgm:spPr/>
      <dgm:t>
        <a:bodyPr/>
        <a:lstStyle/>
        <a:p>
          <a:r>
            <a:rPr lang="en-US" dirty="0"/>
            <a:t>Translate to Level 2</a:t>
          </a:r>
        </a:p>
      </dgm:t>
    </dgm:pt>
    <dgm:pt modelId="{B151F835-9E45-4043-A84A-BAA27EDCF563}" type="parTrans" cxnId="{A7FD00E2-EF96-4CB4-91FF-6774702BB00B}">
      <dgm:prSet/>
      <dgm:spPr/>
      <dgm:t>
        <a:bodyPr/>
        <a:lstStyle/>
        <a:p>
          <a:endParaRPr lang="en-US"/>
        </a:p>
      </dgm:t>
    </dgm:pt>
    <dgm:pt modelId="{D7A38067-143B-4E81-8428-A29171D24D22}" type="sibTrans" cxnId="{A7FD00E2-EF96-4CB4-91FF-6774702BB00B}">
      <dgm:prSet/>
      <dgm:spPr/>
      <dgm:t>
        <a:bodyPr/>
        <a:lstStyle/>
        <a:p>
          <a:endParaRPr lang="en-US"/>
        </a:p>
      </dgm:t>
    </dgm:pt>
    <dgm:pt modelId="{790103A6-CF5B-4592-8E16-5A540957007C}">
      <dgm:prSet/>
      <dgm:spPr/>
      <dgm:t>
        <a:bodyPr/>
        <a:lstStyle/>
        <a:p>
          <a:r>
            <a:rPr lang="en-US" dirty="0"/>
            <a:t>Feed to Radar Decoder</a:t>
          </a:r>
        </a:p>
      </dgm:t>
    </dgm:pt>
    <dgm:pt modelId="{9B59A25E-6176-422F-B981-6F1E46CE242F}" type="parTrans" cxnId="{05EE89D4-669F-44C6-9B7B-F26D6FCB0319}">
      <dgm:prSet/>
      <dgm:spPr/>
      <dgm:t>
        <a:bodyPr/>
        <a:lstStyle/>
        <a:p>
          <a:endParaRPr lang="en-US"/>
        </a:p>
      </dgm:t>
    </dgm:pt>
    <dgm:pt modelId="{2D71F42C-E7FB-42F6-B7EA-EEFA250BE081}" type="sibTrans" cxnId="{05EE89D4-669F-44C6-9B7B-F26D6FCB0319}">
      <dgm:prSet/>
      <dgm:spPr/>
      <dgm:t>
        <a:bodyPr/>
        <a:lstStyle/>
        <a:p>
          <a:endParaRPr lang="en-US"/>
        </a:p>
      </dgm:t>
    </dgm:pt>
    <dgm:pt modelId="{1079A54E-9EA6-4C9C-9BA2-4242C70EB251}" type="pres">
      <dgm:prSet presAssocID="{0A68C436-D77A-4790-98A1-8505CB0CA375}" presName="Name0" presStyleCnt="0">
        <dgm:presLayoutVars>
          <dgm:dir/>
          <dgm:resizeHandles val="exact"/>
        </dgm:presLayoutVars>
      </dgm:prSet>
      <dgm:spPr/>
    </dgm:pt>
    <dgm:pt modelId="{080AC23A-903A-4E89-9329-0F9432E27146}" type="pres">
      <dgm:prSet presAssocID="{CE61FDD6-3943-4EFA-8494-1B7047D78674}" presName="composite" presStyleCnt="0"/>
      <dgm:spPr/>
    </dgm:pt>
    <dgm:pt modelId="{3FE5D33B-1585-4F88-902E-A8BAF890B21B}" type="pres">
      <dgm:prSet presAssocID="{CE61FDD6-3943-4EFA-8494-1B7047D78674}" presName="bgChev" presStyleLbl="node1" presStyleIdx="0" presStyleCnt="5"/>
      <dgm:spPr/>
    </dgm:pt>
    <dgm:pt modelId="{07D04D73-0ECB-47A4-840A-F016EE02F166}" type="pres">
      <dgm:prSet presAssocID="{CE61FDD6-3943-4EFA-8494-1B7047D78674}" presName="txNode" presStyleLbl="fgAcc1" presStyleIdx="0" presStyleCnt="5">
        <dgm:presLayoutVars>
          <dgm:bulletEnabled val="1"/>
        </dgm:presLayoutVars>
      </dgm:prSet>
      <dgm:spPr/>
    </dgm:pt>
    <dgm:pt modelId="{581F6DAB-C3F9-46C2-8B16-2EA1FCD40F5F}" type="pres">
      <dgm:prSet presAssocID="{DD5E8F41-153B-4D5D-89D3-8FA3EC46E0F9}" presName="compositeSpace" presStyleCnt="0"/>
      <dgm:spPr/>
    </dgm:pt>
    <dgm:pt modelId="{706AC45D-1474-47DC-9A95-7266455CC46C}" type="pres">
      <dgm:prSet presAssocID="{59A3D971-4A8B-4B45-836A-3CF21974A78B}" presName="composite" presStyleCnt="0"/>
      <dgm:spPr/>
    </dgm:pt>
    <dgm:pt modelId="{0C789BD9-5B15-4CD3-871B-6473F30DA910}" type="pres">
      <dgm:prSet presAssocID="{59A3D971-4A8B-4B45-836A-3CF21974A78B}" presName="bgChev" presStyleLbl="node1" presStyleIdx="1" presStyleCnt="5"/>
      <dgm:spPr/>
    </dgm:pt>
    <dgm:pt modelId="{9B5D0E20-E4B7-4A15-BD4C-05B32453774F}" type="pres">
      <dgm:prSet presAssocID="{59A3D971-4A8B-4B45-836A-3CF21974A78B}" presName="txNode" presStyleLbl="fgAcc1" presStyleIdx="1" presStyleCnt="5">
        <dgm:presLayoutVars>
          <dgm:bulletEnabled val="1"/>
        </dgm:presLayoutVars>
      </dgm:prSet>
      <dgm:spPr/>
    </dgm:pt>
    <dgm:pt modelId="{220ECD6A-905E-4A77-8C61-51CD881980B4}" type="pres">
      <dgm:prSet presAssocID="{D7A38067-143B-4E81-8428-A29171D24D22}" presName="compositeSpace" presStyleCnt="0"/>
      <dgm:spPr/>
    </dgm:pt>
    <dgm:pt modelId="{47F647F1-07CA-4CD1-845B-A7245411F6D4}" type="pres">
      <dgm:prSet presAssocID="{790103A6-CF5B-4592-8E16-5A540957007C}" presName="composite" presStyleCnt="0"/>
      <dgm:spPr/>
    </dgm:pt>
    <dgm:pt modelId="{C023C73E-0311-41A8-93FC-54F8D7C0E989}" type="pres">
      <dgm:prSet presAssocID="{790103A6-CF5B-4592-8E16-5A540957007C}" presName="bgChev" presStyleLbl="node1" presStyleIdx="2" presStyleCnt="5"/>
      <dgm:spPr/>
    </dgm:pt>
    <dgm:pt modelId="{89055FD3-B722-4CB9-A4D1-E89EC42F7658}" type="pres">
      <dgm:prSet presAssocID="{790103A6-CF5B-4592-8E16-5A540957007C}" presName="txNode" presStyleLbl="fgAcc1" presStyleIdx="2" presStyleCnt="5">
        <dgm:presLayoutVars>
          <dgm:bulletEnabled val="1"/>
        </dgm:presLayoutVars>
      </dgm:prSet>
      <dgm:spPr/>
    </dgm:pt>
    <dgm:pt modelId="{BD429793-F1B5-4D66-B2B3-3C53C8518D38}" type="pres">
      <dgm:prSet presAssocID="{2D71F42C-E7FB-42F6-B7EA-EEFA250BE081}" presName="compositeSpace" presStyleCnt="0"/>
      <dgm:spPr/>
    </dgm:pt>
    <dgm:pt modelId="{7EF143CB-69BD-4329-9D2C-01CEF8984EAD}" type="pres">
      <dgm:prSet presAssocID="{DE1998B0-DDD0-486E-A805-52AE70E80E45}" presName="composite" presStyleCnt="0"/>
      <dgm:spPr/>
    </dgm:pt>
    <dgm:pt modelId="{62DC00DE-A24C-424A-B995-B536C6A1DEC7}" type="pres">
      <dgm:prSet presAssocID="{DE1998B0-DDD0-486E-A805-52AE70E80E45}" presName="bgChev" presStyleLbl="node1" presStyleIdx="3" presStyleCnt="5"/>
      <dgm:spPr/>
    </dgm:pt>
    <dgm:pt modelId="{18E9D331-C8C9-4789-AD36-DB0B9BE19260}" type="pres">
      <dgm:prSet presAssocID="{DE1998B0-DDD0-486E-A805-52AE70E80E45}" presName="txNode" presStyleLbl="fgAcc1" presStyleIdx="3" presStyleCnt="5">
        <dgm:presLayoutVars>
          <dgm:bulletEnabled val="1"/>
        </dgm:presLayoutVars>
      </dgm:prSet>
      <dgm:spPr/>
    </dgm:pt>
    <dgm:pt modelId="{F0330FBF-9E4A-4ACA-8E15-D9A0DE43CBA8}" type="pres">
      <dgm:prSet presAssocID="{0902A601-157E-403B-8E21-E976304F2068}" presName="compositeSpace" presStyleCnt="0"/>
      <dgm:spPr/>
    </dgm:pt>
    <dgm:pt modelId="{5B9A39AD-AC05-4F57-BEB1-2DC3A41F6BAD}" type="pres">
      <dgm:prSet presAssocID="{B9672E93-C9D3-45F1-8E46-5D2E6015AE49}" presName="composite" presStyleCnt="0"/>
      <dgm:spPr/>
    </dgm:pt>
    <dgm:pt modelId="{96EB9867-7F78-44CB-B2F1-3E9D05A7152B}" type="pres">
      <dgm:prSet presAssocID="{B9672E93-C9D3-45F1-8E46-5D2E6015AE49}" presName="bgChev" presStyleLbl="node1" presStyleIdx="4" presStyleCnt="5"/>
      <dgm:spPr/>
    </dgm:pt>
    <dgm:pt modelId="{B68E8F04-00D3-464B-9CEE-B6AFC7D32205}" type="pres">
      <dgm:prSet presAssocID="{B9672E93-C9D3-45F1-8E46-5D2E6015AE49}" presName="txNode" presStyleLbl="fgAcc1" presStyleIdx="4" presStyleCnt="5">
        <dgm:presLayoutVars>
          <dgm:bulletEnabled val="1"/>
        </dgm:presLayoutVars>
      </dgm:prSet>
      <dgm:spPr/>
    </dgm:pt>
  </dgm:ptLst>
  <dgm:cxnLst>
    <dgm:cxn modelId="{25714826-DC6E-418E-8CE1-0C0F1C7DD955}" srcId="{0A68C436-D77A-4790-98A1-8505CB0CA375}" destId="{B9672E93-C9D3-45F1-8E46-5D2E6015AE49}" srcOrd="4" destOrd="0" parTransId="{C0A646BC-E7CD-40E2-890B-4F5A68D69668}" sibTransId="{4B249945-11E2-4121-834F-19B65961CE0A}"/>
    <dgm:cxn modelId="{0D6E0532-20CA-4528-B48C-642F5B7EF359}" srcId="{0A68C436-D77A-4790-98A1-8505CB0CA375}" destId="{DE1998B0-DDD0-486E-A805-52AE70E80E45}" srcOrd="3" destOrd="0" parTransId="{C3174EC2-0EA3-45DE-9AC1-A5E27FD890C7}" sibTransId="{0902A601-157E-403B-8E21-E976304F2068}"/>
    <dgm:cxn modelId="{6CED6155-FE07-49DA-8311-FA6E9F3B0383}" srcId="{0A68C436-D77A-4790-98A1-8505CB0CA375}" destId="{CE61FDD6-3943-4EFA-8494-1B7047D78674}" srcOrd="0" destOrd="0" parTransId="{9ECB2B48-4215-4CA3-99D0-4DCAB18F1503}" sibTransId="{DD5E8F41-153B-4D5D-89D3-8FA3EC46E0F9}"/>
    <dgm:cxn modelId="{01E2FB7E-4B03-43AB-A384-8CFA865D7B1C}" type="presOf" srcId="{0A68C436-D77A-4790-98A1-8505CB0CA375}" destId="{1079A54E-9EA6-4C9C-9BA2-4242C70EB251}" srcOrd="0" destOrd="0" presId="urn:microsoft.com/office/officeart/2005/8/layout/chevronAccent+Icon"/>
    <dgm:cxn modelId="{1FC3278E-B3CF-45F6-B958-8C5757358348}" type="presOf" srcId="{790103A6-CF5B-4592-8E16-5A540957007C}" destId="{89055FD3-B722-4CB9-A4D1-E89EC42F7658}" srcOrd="0" destOrd="0" presId="urn:microsoft.com/office/officeart/2005/8/layout/chevronAccent+Icon"/>
    <dgm:cxn modelId="{5F5AA8AE-3AB4-4772-BE34-BBFFF938608D}" type="presOf" srcId="{CE61FDD6-3943-4EFA-8494-1B7047D78674}" destId="{07D04D73-0ECB-47A4-840A-F016EE02F166}" srcOrd="0" destOrd="0" presId="urn:microsoft.com/office/officeart/2005/8/layout/chevronAccent+Icon"/>
    <dgm:cxn modelId="{D79A3BC7-95D2-42AB-A9D5-479D53656AA6}" type="presOf" srcId="{59A3D971-4A8B-4B45-836A-3CF21974A78B}" destId="{9B5D0E20-E4B7-4A15-BD4C-05B32453774F}" srcOrd="0" destOrd="0" presId="urn:microsoft.com/office/officeart/2005/8/layout/chevronAccent+Icon"/>
    <dgm:cxn modelId="{05EE89D4-669F-44C6-9B7B-F26D6FCB0319}" srcId="{0A68C436-D77A-4790-98A1-8505CB0CA375}" destId="{790103A6-CF5B-4592-8E16-5A540957007C}" srcOrd="2" destOrd="0" parTransId="{9B59A25E-6176-422F-B981-6F1E46CE242F}" sibTransId="{2D71F42C-E7FB-42F6-B7EA-EEFA250BE081}"/>
    <dgm:cxn modelId="{A7FD00E2-EF96-4CB4-91FF-6774702BB00B}" srcId="{0A68C436-D77A-4790-98A1-8505CB0CA375}" destId="{59A3D971-4A8B-4B45-836A-3CF21974A78B}" srcOrd="1" destOrd="0" parTransId="{B151F835-9E45-4043-A84A-BAA27EDCF563}" sibTransId="{D7A38067-143B-4E81-8428-A29171D24D22}"/>
    <dgm:cxn modelId="{1E3397EC-69A8-4EDF-851E-0B1B4E3DA2BA}" type="presOf" srcId="{DE1998B0-DDD0-486E-A805-52AE70E80E45}" destId="{18E9D331-C8C9-4789-AD36-DB0B9BE19260}" srcOrd="0" destOrd="0" presId="urn:microsoft.com/office/officeart/2005/8/layout/chevronAccent+Icon"/>
    <dgm:cxn modelId="{B6ADB0F2-EDBD-481F-A681-8AB672D4DBE2}" type="presOf" srcId="{B9672E93-C9D3-45F1-8E46-5D2E6015AE49}" destId="{B68E8F04-00D3-464B-9CEE-B6AFC7D32205}" srcOrd="0" destOrd="0" presId="urn:microsoft.com/office/officeart/2005/8/layout/chevronAccent+Icon"/>
    <dgm:cxn modelId="{F9F119E5-3339-4EDF-AB21-21830A31DD51}" type="presParOf" srcId="{1079A54E-9EA6-4C9C-9BA2-4242C70EB251}" destId="{080AC23A-903A-4E89-9329-0F9432E27146}" srcOrd="0" destOrd="0" presId="urn:microsoft.com/office/officeart/2005/8/layout/chevronAccent+Icon"/>
    <dgm:cxn modelId="{237B65A2-51A1-4B10-AE7E-517568BD1581}" type="presParOf" srcId="{080AC23A-903A-4E89-9329-0F9432E27146}" destId="{3FE5D33B-1585-4F88-902E-A8BAF890B21B}" srcOrd="0" destOrd="0" presId="urn:microsoft.com/office/officeart/2005/8/layout/chevronAccent+Icon"/>
    <dgm:cxn modelId="{52C4DF30-6983-4020-AF84-BA0620899DD0}" type="presParOf" srcId="{080AC23A-903A-4E89-9329-0F9432E27146}" destId="{07D04D73-0ECB-47A4-840A-F016EE02F166}" srcOrd="1" destOrd="0" presId="urn:microsoft.com/office/officeart/2005/8/layout/chevronAccent+Icon"/>
    <dgm:cxn modelId="{E6731E83-28AF-451A-87C7-72EF720F0E2C}" type="presParOf" srcId="{1079A54E-9EA6-4C9C-9BA2-4242C70EB251}" destId="{581F6DAB-C3F9-46C2-8B16-2EA1FCD40F5F}" srcOrd="1" destOrd="0" presId="urn:microsoft.com/office/officeart/2005/8/layout/chevronAccent+Icon"/>
    <dgm:cxn modelId="{1267276B-DBE9-43B5-80F4-3ECEAC82C334}" type="presParOf" srcId="{1079A54E-9EA6-4C9C-9BA2-4242C70EB251}" destId="{706AC45D-1474-47DC-9A95-7266455CC46C}" srcOrd="2" destOrd="0" presId="urn:microsoft.com/office/officeart/2005/8/layout/chevronAccent+Icon"/>
    <dgm:cxn modelId="{74F0F1A3-FE6A-4C08-B7D8-FBF41E2BABBD}" type="presParOf" srcId="{706AC45D-1474-47DC-9A95-7266455CC46C}" destId="{0C789BD9-5B15-4CD3-871B-6473F30DA910}" srcOrd="0" destOrd="0" presId="urn:microsoft.com/office/officeart/2005/8/layout/chevronAccent+Icon"/>
    <dgm:cxn modelId="{5554A503-807A-4D7F-87A8-8FDEABA22A26}" type="presParOf" srcId="{706AC45D-1474-47DC-9A95-7266455CC46C}" destId="{9B5D0E20-E4B7-4A15-BD4C-05B32453774F}" srcOrd="1" destOrd="0" presId="urn:microsoft.com/office/officeart/2005/8/layout/chevronAccent+Icon"/>
    <dgm:cxn modelId="{D7192128-F268-46CF-BB8C-8B0EAEBD6B7C}" type="presParOf" srcId="{1079A54E-9EA6-4C9C-9BA2-4242C70EB251}" destId="{220ECD6A-905E-4A77-8C61-51CD881980B4}" srcOrd="3" destOrd="0" presId="urn:microsoft.com/office/officeart/2005/8/layout/chevronAccent+Icon"/>
    <dgm:cxn modelId="{4D9C209D-9057-461E-9FC3-35CC7331D1A5}" type="presParOf" srcId="{1079A54E-9EA6-4C9C-9BA2-4242C70EB251}" destId="{47F647F1-07CA-4CD1-845B-A7245411F6D4}" srcOrd="4" destOrd="0" presId="urn:microsoft.com/office/officeart/2005/8/layout/chevronAccent+Icon"/>
    <dgm:cxn modelId="{2B93CEED-8FFE-4CF5-A1A2-B259F494D021}" type="presParOf" srcId="{47F647F1-07CA-4CD1-845B-A7245411F6D4}" destId="{C023C73E-0311-41A8-93FC-54F8D7C0E989}" srcOrd="0" destOrd="0" presId="urn:microsoft.com/office/officeart/2005/8/layout/chevronAccent+Icon"/>
    <dgm:cxn modelId="{AD9007B1-0A5E-4ED1-A155-777D43AEF2DC}" type="presParOf" srcId="{47F647F1-07CA-4CD1-845B-A7245411F6D4}" destId="{89055FD3-B722-4CB9-A4D1-E89EC42F7658}" srcOrd="1" destOrd="0" presId="urn:microsoft.com/office/officeart/2005/8/layout/chevronAccent+Icon"/>
    <dgm:cxn modelId="{F2FE50B0-98BA-48A7-AE0F-00BF0962EAF8}" type="presParOf" srcId="{1079A54E-9EA6-4C9C-9BA2-4242C70EB251}" destId="{BD429793-F1B5-4D66-B2B3-3C53C8518D38}" srcOrd="5" destOrd="0" presId="urn:microsoft.com/office/officeart/2005/8/layout/chevronAccent+Icon"/>
    <dgm:cxn modelId="{7365F12E-13E9-40E3-AC2F-AA8AFB697E81}" type="presParOf" srcId="{1079A54E-9EA6-4C9C-9BA2-4242C70EB251}" destId="{7EF143CB-69BD-4329-9D2C-01CEF8984EAD}" srcOrd="6" destOrd="0" presId="urn:microsoft.com/office/officeart/2005/8/layout/chevronAccent+Icon"/>
    <dgm:cxn modelId="{D4BCD0EA-D5EB-4114-A784-A5304B2D7CA5}" type="presParOf" srcId="{7EF143CB-69BD-4329-9D2C-01CEF8984EAD}" destId="{62DC00DE-A24C-424A-B995-B536C6A1DEC7}" srcOrd="0" destOrd="0" presId="urn:microsoft.com/office/officeart/2005/8/layout/chevronAccent+Icon"/>
    <dgm:cxn modelId="{C01B154D-2D2F-4B4F-8479-552BE41DC8AE}" type="presParOf" srcId="{7EF143CB-69BD-4329-9D2C-01CEF8984EAD}" destId="{18E9D331-C8C9-4789-AD36-DB0B9BE19260}" srcOrd="1" destOrd="0" presId="urn:microsoft.com/office/officeart/2005/8/layout/chevronAccent+Icon"/>
    <dgm:cxn modelId="{131C5C38-6283-4F6D-B77A-07905C3782A4}" type="presParOf" srcId="{1079A54E-9EA6-4C9C-9BA2-4242C70EB251}" destId="{F0330FBF-9E4A-4ACA-8E15-D9A0DE43CBA8}" srcOrd="7" destOrd="0" presId="urn:microsoft.com/office/officeart/2005/8/layout/chevronAccent+Icon"/>
    <dgm:cxn modelId="{932E4469-5DCC-42E0-8CD4-ADC05CEB2469}" type="presParOf" srcId="{1079A54E-9EA6-4C9C-9BA2-4242C70EB251}" destId="{5B9A39AD-AC05-4F57-BEB1-2DC3A41F6BAD}" srcOrd="8" destOrd="0" presId="urn:microsoft.com/office/officeart/2005/8/layout/chevronAccent+Icon"/>
    <dgm:cxn modelId="{E533692E-6E34-4974-9C43-BD658717D0B3}" type="presParOf" srcId="{5B9A39AD-AC05-4F57-BEB1-2DC3A41F6BAD}" destId="{96EB9867-7F78-44CB-B2F1-3E9D05A7152B}" srcOrd="0" destOrd="0" presId="urn:microsoft.com/office/officeart/2005/8/layout/chevronAccent+Icon"/>
    <dgm:cxn modelId="{CD10D2EB-671D-4CE7-ABB7-223D1E42CC2B}" type="presParOf" srcId="{5B9A39AD-AC05-4F57-BEB1-2DC3A41F6BAD}" destId="{B68E8F04-00D3-464B-9CEE-B6AFC7D32205}"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8AA6FC8-A915-4A1F-834B-3E2F6FFE8B5F}" type="doc">
      <dgm:prSet loTypeId="urn:microsoft.com/office/officeart/2005/8/layout/chevron1" loCatId="process" qsTypeId="urn:microsoft.com/office/officeart/2005/8/quickstyle/simple1" qsCatId="simple" csTypeId="urn:microsoft.com/office/officeart/2005/8/colors/accent2_2" csCatId="accent2" phldr="1"/>
      <dgm:spPr/>
    </dgm:pt>
    <dgm:pt modelId="{035314E8-C2A7-4078-83CC-774C7C6AB669}">
      <dgm:prSet phldrT="[Text]"/>
      <dgm:spPr/>
      <dgm:t>
        <a:bodyPr/>
        <a:lstStyle/>
        <a:p>
          <a:r>
            <a:rPr lang="en-US" dirty="0"/>
            <a:t>Sent Work</a:t>
          </a:r>
        </a:p>
      </dgm:t>
    </dgm:pt>
    <dgm:pt modelId="{509386FC-D7E5-452F-A52F-E285CF99E34A}" type="parTrans" cxnId="{2B741300-5D02-4497-B790-1447B7302F01}">
      <dgm:prSet/>
      <dgm:spPr/>
      <dgm:t>
        <a:bodyPr/>
        <a:lstStyle/>
        <a:p>
          <a:endParaRPr lang="en-US"/>
        </a:p>
      </dgm:t>
    </dgm:pt>
    <dgm:pt modelId="{67426593-91DB-4BBF-B8CB-D96FE745ADA5}" type="sibTrans" cxnId="{2B741300-5D02-4497-B790-1447B7302F01}">
      <dgm:prSet/>
      <dgm:spPr/>
      <dgm:t>
        <a:bodyPr/>
        <a:lstStyle/>
        <a:p>
          <a:endParaRPr lang="en-US"/>
        </a:p>
      </dgm:t>
    </dgm:pt>
    <dgm:pt modelId="{9C9C6F11-FAB5-40DB-86ED-CBE7DDBCFBAA}">
      <dgm:prSet phldrT="[Text]"/>
      <dgm:spPr/>
      <dgm:t>
        <a:bodyPr/>
        <a:lstStyle/>
        <a:p>
          <a:r>
            <a:rPr lang="en-US" dirty="0"/>
            <a:t>Your Enterprise</a:t>
          </a:r>
        </a:p>
      </dgm:t>
    </dgm:pt>
    <dgm:pt modelId="{5D3DF101-29AF-4F92-BF06-BEF5CDD0E6A1}" type="parTrans" cxnId="{635428C8-1BA8-45AD-A542-495BDB2D0CD2}">
      <dgm:prSet/>
      <dgm:spPr/>
      <dgm:t>
        <a:bodyPr/>
        <a:lstStyle/>
        <a:p>
          <a:endParaRPr lang="en-US"/>
        </a:p>
      </dgm:t>
    </dgm:pt>
    <dgm:pt modelId="{906B52DE-E233-4ADA-9486-2C109EAC34B6}" type="sibTrans" cxnId="{635428C8-1BA8-45AD-A542-495BDB2D0CD2}">
      <dgm:prSet/>
      <dgm:spPr/>
      <dgm:t>
        <a:bodyPr/>
        <a:lstStyle/>
        <a:p>
          <a:endParaRPr lang="en-US"/>
        </a:p>
      </dgm:t>
    </dgm:pt>
    <dgm:pt modelId="{2F92FA7C-7D5C-44F7-A5A1-EC02199150D5}">
      <dgm:prSet phldrT="[Text]"/>
      <dgm:spPr/>
      <dgm:t>
        <a:bodyPr/>
        <a:lstStyle/>
        <a:p>
          <a:r>
            <a:rPr lang="en-US" dirty="0"/>
            <a:t>Output</a:t>
          </a:r>
        </a:p>
      </dgm:t>
    </dgm:pt>
    <dgm:pt modelId="{E86D94C8-CA7E-4870-BA0D-92D508285A56}" type="parTrans" cxnId="{750B04BF-B101-4BBD-8202-9E8C8C8DBB08}">
      <dgm:prSet/>
      <dgm:spPr/>
      <dgm:t>
        <a:bodyPr/>
        <a:lstStyle/>
        <a:p>
          <a:endParaRPr lang="en-US"/>
        </a:p>
      </dgm:t>
    </dgm:pt>
    <dgm:pt modelId="{17F45427-7BE0-49F8-A640-36DAFD43B99D}" type="sibTrans" cxnId="{750B04BF-B101-4BBD-8202-9E8C8C8DBB08}">
      <dgm:prSet/>
      <dgm:spPr/>
      <dgm:t>
        <a:bodyPr/>
        <a:lstStyle/>
        <a:p>
          <a:endParaRPr lang="en-US"/>
        </a:p>
      </dgm:t>
    </dgm:pt>
    <dgm:pt modelId="{B3BCBC8F-F95A-4DA0-A678-CB3802B9AD37}" type="pres">
      <dgm:prSet presAssocID="{B8AA6FC8-A915-4A1F-834B-3E2F6FFE8B5F}" presName="Name0" presStyleCnt="0">
        <dgm:presLayoutVars>
          <dgm:dir/>
          <dgm:animLvl val="lvl"/>
          <dgm:resizeHandles val="exact"/>
        </dgm:presLayoutVars>
      </dgm:prSet>
      <dgm:spPr/>
    </dgm:pt>
    <dgm:pt modelId="{C138F1C1-D566-4AFE-AA9A-FAA8DCFC2220}" type="pres">
      <dgm:prSet presAssocID="{035314E8-C2A7-4078-83CC-774C7C6AB669}" presName="parTxOnly" presStyleLbl="node1" presStyleIdx="0" presStyleCnt="3">
        <dgm:presLayoutVars>
          <dgm:chMax val="0"/>
          <dgm:chPref val="0"/>
          <dgm:bulletEnabled val="1"/>
        </dgm:presLayoutVars>
      </dgm:prSet>
      <dgm:spPr/>
    </dgm:pt>
    <dgm:pt modelId="{6B8C0173-821F-456A-8E13-DC5CD5CCE384}" type="pres">
      <dgm:prSet presAssocID="{67426593-91DB-4BBF-B8CB-D96FE745ADA5}" presName="parTxOnlySpace" presStyleCnt="0"/>
      <dgm:spPr/>
    </dgm:pt>
    <dgm:pt modelId="{E4E4ACBC-1F6E-434F-954F-5C464AFE51FE}" type="pres">
      <dgm:prSet presAssocID="{9C9C6F11-FAB5-40DB-86ED-CBE7DDBCFBAA}" presName="parTxOnly" presStyleLbl="node1" presStyleIdx="1" presStyleCnt="3">
        <dgm:presLayoutVars>
          <dgm:chMax val="0"/>
          <dgm:chPref val="0"/>
          <dgm:bulletEnabled val="1"/>
        </dgm:presLayoutVars>
      </dgm:prSet>
      <dgm:spPr/>
    </dgm:pt>
    <dgm:pt modelId="{B1A37D61-35FC-402C-BC3D-B058FF477D89}" type="pres">
      <dgm:prSet presAssocID="{906B52DE-E233-4ADA-9486-2C109EAC34B6}" presName="parTxOnlySpace" presStyleCnt="0"/>
      <dgm:spPr/>
    </dgm:pt>
    <dgm:pt modelId="{F4B9AA97-D46A-43F9-B2FA-EA9CACA50AC8}" type="pres">
      <dgm:prSet presAssocID="{2F92FA7C-7D5C-44F7-A5A1-EC02199150D5}" presName="parTxOnly" presStyleLbl="node1" presStyleIdx="2" presStyleCnt="3">
        <dgm:presLayoutVars>
          <dgm:chMax val="0"/>
          <dgm:chPref val="0"/>
          <dgm:bulletEnabled val="1"/>
        </dgm:presLayoutVars>
      </dgm:prSet>
      <dgm:spPr/>
    </dgm:pt>
  </dgm:ptLst>
  <dgm:cxnLst>
    <dgm:cxn modelId="{2B741300-5D02-4497-B790-1447B7302F01}" srcId="{B8AA6FC8-A915-4A1F-834B-3E2F6FFE8B5F}" destId="{035314E8-C2A7-4078-83CC-774C7C6AB669}" srcOrd="0" destOrd="0" parTransId="{509386FC-D7E5-452F-A52F-E285CF99E34A}" sibTransId="{67426593-91DB-4BBF-B8CB-D96FE745ADA5}"/>
    <dgm:cxn modelId="{F8269914-0E10-4D84-B851-363F909E2C2F}" type="presOf" srcId="{B8AA6FC8-A915-4A1F-834B-3E2F6FFE8B5F}" destId="{B3BCBC8F-F95A-4DA0-A678-CB3802B9AD37}" srcOrd="0" destOrd="0" presId="urn:microsoft.com/office/officeart/2005/8/layout/chevron1"/>
    <dgm:cxn modelId="{6BD19B29-4335-4B2E-9D95-CBF298A3FD29}" type="presOf" srcId="{9C9C6F11-FAB5-40DB-86ED-CBE7DDBCFBAA}" destId="{E4E4ACBC-1F6E-434F-954F-5C464AFE51FE}" srcOrd="0" destOrd="0" presId="urn:microsoft.com/office/officeart/2005/8/layout/chevron1"/>
    <dgm:cxn modelId="{DAD26E8D-CB6A-4B2B-A993-25713994552A}" type="presOf" srcId="{035314E8-C2A7-4078-83CC-774C7C6AB669}" destId="{C138F1C1-D566-4AFE-AA9A-FAA8DCFC2220}" srcOrd="0" destOrd="0" presId="urn:microsoft.com/office/officeart/2005/8/layout/chevron1"/>
    <dgm:cxn modelId="{750B04BF-B101-4BBD-8202-9E8C8C8DBB08}" srcId="{B8AA6FC8-A915-4A1F-834B-3E2F6FFE8B5F}" destId="{2F92FA7C-7D5C-44F7-A5A1-EC02199150D5}" srcOrd="2" destOrd="0" parTransId="{E86D94C8-CA7E-4870-BA0D-92D508285A56}" sibTransId="{17F45427-7BE0-49F8-A640-36DAFD43B99D}"/>
    <dgm:cxn modelId="{635428C8-1BA8-45AD-A542-495BDB2D0CD2}" srcId="{B8AA6FC8-A915-4A1F-834B-3E2F6FFE8B5F}" destId="{9C9C6F11-FAB5-40DB-86ED-CBE7DDBCFBAA}" srcOrd="1" destOrd="0" parTransId="{5D3DF101-29AF-4F92-BF06-BEF5CDD0E6A1}" sibTransId="{906B52DE-E233-4ADA-9486-2C109EAC34B6}"/>
    <dgm:cxn modelId="{9F4C24F3-A40E-4715-9B74-E2AC9A35EA54}" type="presOf" srcId="{2F92FA7C-7D5C-44F7-A5A1-EC02199150D5}" destId="{F4B9AA97-D46A-43F9-B2FA-EA9CACA50AC8}" srcOrd="0" destOrd="0" presId="urn:microsoft.com/office/officeart/2005/8/layout/chevron1"/>
    <dgm:cxn modelId="{610D76EA-EE50-41BA-AAA4-D4C78CD3B8EF}" type="presParOf" srcId="{B3BCBC8F-F95A-4DA0-A678-CB3802B9AD37}" destId="{C138F1C1-D566-4AFE-AA9A-FAA8DCFC2220}" srcOrd="0" destOrd="0" presId="urn:microsoft.com/office/officeart/2005/8/layout/chevron1"/>
    <dgm:cxn modelId="{2B4A5302-3E78-4089-83A6-8FC8AC06B53D}" type="presParOf" srcId="{B3BCBC8F-F95A-4DA0-A678-CB3802B9AD37}" destId="{6B8C0173-821F-456A-8E13-DC5CD5CCE384}" srcOrd="1" destOrd="0" presId="urn:microsoft.com/office/officeart/2005/8/layout/chevron1"/>
    <dgm:cxn modelId="{B771DF8A-AA27-4E31-AEEC-2C7E54858570}" type="presParOf" srcId="{B3BCBC8F-F95A-4DA0-A678-CB3802B9AD37}" destId="{E4E4ACBC-1F6E-434F-954F-5C464AFE51FE}" srcOrd="2" destOrd="0" presId="urn:microsoft.com/office/officeart/2005/8/layout/chevron1"/>
    <dgm:cxn modelId="{462A809E-DDEF-4DA4-8668-00B878576B34}" type="presParOf" srcId="{B3BCBC8F-F95A-4DA0-A678-CB3802B9AD37}" destId="{B1A37D61-35FC-402C-BC3D-B058FF477D89}" srcOrd="3" destOrd="0" presId="urn:microsoft.com/office/officeart/2005/8/layout/chevron1"/>
    <dgm:cxn modelId="{C5AC902E-3277-4192-8DF0-DCF23CDAD0C1}" type="presParOf" srcId="{B3BCBC8F-F95A-4DA0-A678-CB3802B9AD37}" destId="{F4B9AA97-D46A-43F9-B2FA-EA9CACA50AC8}"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6431556-E355-4669-BBD4-7290639A6335}" type="doc">
      <dgm:prSet loTypeId="urn:microsoft.com/office/officeart/2005/8/layout/chevron1" loCatId="process" qsTypeId="urn:microsoft.com/office/officeart/2005/8/quickstyle/simple1" qsCatId="simple" csTypeId="urn:microsoft.com/office/officeart/2005/8/colors/colorful3" csCatId="colorful" phldr="1"/>
      <dgm:spPr/>
      <dgm:t>
        <a:bodyPr/>
        <a:lstStyle/>
        <a:p>
          <a:endParaRPr lang="en-US"/>
        </a:p>
      </dgm:t>
    </dgm:pt>
    <dgm:pt modelId="{DA884789-B0AC-4676-A6DD-7951635DA31E}">
      <dgm:prSet phldrT="[Text]"/>
      <dgm:spPr/>
      <dgm:t>
        <a:bodyPr/>
        <a:lstStyle/>
        <a:p>
          <a:r>
            <a:rPr lang="en-US" dirty="0"/>
            <a:t>Concept Definition</a:t>
          </a:r>
        </a:p>
      </dgm:t>
    </dgm:pt>
    <dgm:pt modelId="{3256E31E-1735-455B-BC0F-D5D49B86D06A}" type="parTrans" cxnId="{0367B2CD-0313-4127-BCDA-9AC6E3DC01EF}">
      <dgm:prSet/>
      <dgm:spPr/>
      <dgm:t>
        <a:bodyPr/>
        <a:lstStyle/>
        <a:p>
          <a:endParaRPr lang="en-US"/>
        </a:p>
      </dgm:t>
    </dgm:pt>
    <dgm:pt modelId="{B2F8205E-5192-4183-B272-69EA0908B6E8}" type="sibTrans" cxnId="{0367B2CD-0313-4127-BCDA-9AC6E3DC01EF}">
      <dgm:prSet/>
      <dgm:spPr/>
      <dgm:t>
        <a:bodyPr/>
        <a:lstStyle/>
        <a:p>
          <a:endParaRPr lang="en-US"/>
        </a:p>
      </dgm:t>
    </dgm:pt>
    <dgm:pt modelId="{8EC6E96E-C7A2-4896-9288-3724932F2BDF}">
      <dgm:prSet phldrT="[Text]"/>
      <dgm:spPr/>
      <dgm:t>
        <a:bodyPr/>
        <a:lstStyle/>
        <a:p>
          <a:r>
            <a:rPr lang="en-US" dirty="0"/>
            <a:t>Concept Planning</a:t>
          </a:r>
        </a:p>
      </dgm:t>
    </dgm:pt>
    <dgm:pt modelId="{1F65E669-4AC7-47D1-B85A-90ED9851AB4D}" type="parTrans" cxnId="{BDB8790C-FD51-4E0C-BB22-32F4B0A0B748}">
      <dgm:prSet/>
      <dgm:spPr/>
      <dgm:t>
        <a:bodyPr/>
        <a:lstStyle/>
        <a:p>
          <a:endParaRPr lang="en-US"/>
        </a:p>
      </dgm:t>
    </dgm:pt>
    <dgm:pt modelId="{0E88EE7F-6C4B-40F0-9E4A-4F261748D642}" type="sibTrans" cxnId="{BDB8790C-FD51-4E0C-BB22-32F4B0A0B748}">
      <dgm:prSet/>
      <dgm:spPr/>
      <dgm:t>
        <a:bodyPr/>
        <a:lstStyle/>
        <a:p>
          <a:endParaRPr lang="en-US"/>
        </a:p>
      </dgm:t>
    </dgm:pt>
    <dgm:pt modelId="{DB279437-0E67-4F89-8716-4FC3FBF8E197}">
      <dgm:prSet phldrT="[Text]"/>
      <dgm:spPr/>
      <dgm:t>
        <a:bodyPr/>
        <a:lstStyle/>
        <a:p>
          <a:r>
            <a:rPr lang="en-US" dirty="0"/>
            <a:t>Development</a:t>
          </a:r>
        </a:p>
      </dgm:t>
    </dgm:pt>
    <dgm:pt modelId="{96B5714B-C73D-4226-BD94-6CB7CEBCC523}" type="parTrans" cxnId="{3FEEA4F8-A93E-4923-AEB4-FB94FBFB0957}">
      <dgm:prSet/>
      <dgm:spPr/>
      <dgm:t>
        <a:bodyPr/>
        <a:lstStyle/>
        <a:p>
          <a:endParaRPr lang="en-US"/>
        </a:p>
      </dgm:t>
    </dgm:pt>
    <dgm:pt modelId="{ACAF4F29-9561-4FDA-82E4-AE733A451B2A}" type="sibTrans" cxnId="{3FEEA4F8-A93E-4923-AEB4-FB94FBFB0957}">
      <dgm:prSet/>
      <dgm:spPr/>
      <dgm:t>
        <a:bodyPr/>
        <a:lstStyle/>
        <a:p>
          <a:endParaRPr lang="en-US"/>
        </a:p>
      </dgm:t>
    </dgm:pt>
    <dgm:pt modelId="{8DC48D1A-6833-4BA1-B2C4-CD7B414C3344}">
      <dgm:prSet phldrT="[Text]"/>
      <dgm:spPr/>
      <dgm:t>
        <a:bodyPr/>
        <a:lstStyle/>
        <a:p>
          <a:r>
            <a:rPr lang="en-US" dirty="0"/>
            <a:t>Closeout</a:t>
          </a:r>
        </a:p>
      </dgm:t>
    </dgm:pt>
    <dgm:pt modelId="{48DCC355-CC63-416C-AD1C-76D2821669FE}" type="parTrans" cxnId="{A03DC407-8030-437D-B3C2-E305DD236885}">
      <dgm:prSet/>
      <dgm:spPr/>
      <dgm:t>
        <a:bodyPr/>
        <a:lstStyle/>
        <a:p>
          <a:endParaRPr lang="en-US"/>
        </a:p>
      </dgm:t>
    </dgm:pt>
    <dgm:pt modelId="{59F47EFE-5423-440F-931F-591B4114EA66}" type="sibTrans" cxnId="{A03DC407-8030-437D-B3C2-E305DD236885}">
      <dgm:prSet/>
      <dgm:spPr/>
      <dgm:t>
        <a:bodyPr/>
        <a:lstStyle/>
        <a:p>
          <a:endParaRPr lang="en-US"/>
        </a:p>
      </dgm:t>
    </dgm:pt>
    <dgm:pt modelId="{070D50B4-CB60-4736-A094-7542175E2DFA}" type="pres">
      <dgm:prSet presAssocID="{86431556-E355-4669-BBD4-7290639A6335}" presName="Name0" presStyleCnt="0">
        <dgm:presLayoutVars>
          <dgm:dir/>
          <dgm:animLvl val="lvl"/>
          <dgm:resizeHandles val="exact"/>
        </dgm:presLayoutVars>
      </dgm:prSet>
      <dgm:spPr/>
    </dgm:pt>
    <dgm:pt modelId="{DD5EC3FD-A62C-4D65-AF47-AA103A351692}" type="pres">
      <dgm:prSet presAssocID="{DA884789-B0AC-4676-A6DD-7951635DA31E}" presName="parTxOnly" presStyleLbl="node1" presStyleIdx="0" presStyleCnt="4">
        <dgm:presLayoutVars>
          <dgm:chMax val="0"/>
          <dgm:chPref val="0"/>
          <dgm:bulletEnabled val="1"/>
        </dgm:presLayoutVars>
      </dgm:prSet>
      <dgm:spPr/>
    </dgm:pt>
    <dgm:pt modelId="{60B84E2D-0A8C-450A-B3D7-34A258E0E970}" type="pres">
      <dgm:prSet presAssocID="{B2F8205E-5192-4183-B272-69EA0908B6E8}" presName="parTxOnlySpace" presStyleCnt="0"/>
      <dgm:spPr/>
    </dgm:pt>
    <dgm:pt modelId="{A9F69831-C13D-48CF-BB19-BBD925DA266E}" type="pres">
      <dgm:prSet presAssocID="{8EC6E96E-C7A2-4896-9288-3724932F2BDF}" presName="parTxOnly" presStyleLbl="node1" presStyleIdx="1" presStyleCnt="4">
        <dgm:presLayoutVars>
          <dgm:chMax val="0"/>
          <dgm:chPref val="0"/>
          <dgm:bulletEnabled val="1"/>
        </dgm:presLayoutVars>
      </dgm:prSet>
      <dgm:spPr/>
    </dgm:pt>
    <dgm:pt modelId="{C2956469-086C-4480-B3FC-0F7E00C03275}" type="pres">
      <dgm:prSet presAssocID="{0E88EE7F-6C4B-40F0-9E4A-4F261748D642}" presName="parTxOnlySpace" presStyleCnt="0"/>
      <dgm:spPr/>
    </dgm:pt>
    <dgm:pt modelId="{D87BF3F2-3734-4C77-A1B2-D5F60405FB37}" type="pres">
      <dgm:prSet presAssocID="{DB279437-0E67-4F89-8716-4FC3FBF8E197}" presName="parTxOnly" presStyleLbl="node1" presStyleIdx="2" presStyleCnt="4">
        <dgm:presLayoutVars>
          <dgm:chMax val="0"/>
          <dgm:chPref val="0"/>
          <dgm:bulletEnabled val="1"/>
        </dgm:presLayoutVars>
      </dgm:prSet>
      <dgm:spPr/>
    </dgm:pt>
    <dgm:pt modelId="{8B381D22-1B0B-4FA1-8280-65F245BEB4CD}" type="pres">
      <dgm:prSet presAssocID="{ACAF4F29-9561-4FDA-82E4-AE733A451B2A}" presName="parTxOnlySpace" presStyleCnt="0"/>
      <dgm:spPr/>
    </dgm:pt>
    <dgm:pt modelId="{F07D21ED-7C9C-4C38-BCFE-BC75E6D29330}" type="pres">
      <dgm:prSet presAssocID="{8DC48D1A-6833-4BA1-B2C4-CD7B414C3344}" presName="parTxOnly" presStyleLbl="node1" presStyleIdx="3" presStyleCnt="4">
        <dgm:presLayoutVars>
          <dgm:chMax val="0"/>
          <dgm:chPref val="0"/>
          <dgm:bulletEnabled val="1"/>
        </dgm:presLayoutVars>
      </dgm:prSet>
      <dgm:spPr/>
    </dgm:pt>
  </dgm:ptLst>
  <dgm:cxnLst>
    <dgm:cxn modelId="{A03DC407-8030-437D-B3C2-E305DD236885}" srcId="{86431556-E355-4669-BBD4-7290639A6335}" destId="{8DC48D1A-6833-4BA1-B2C4-CD7B414C3344}" srcOrd="3" destOrd="0" parTransId="{48DCC355-CC63-416C-AD1C-76D2821669FE}" sibTransId="{59F47EFE-5423-440F-931F-591B4114EA66}"/>
    <dgm:cxn modelId="{BDB8790C-FD51-4E0C-BB22-32F4B0A0B748}" srcId="{86431556-E355-4669-BBD4-7290639A6335}" destId="{8EC6E96E-C7A2-4896-9288-3724932F2BDF}" srcOrd="1" destOrd="0" parTransId="{1F65E669-4AC7-47D1-B85A-90ED9851AB4D}" sibTransId="{0E88EE7F-6C4B-40F0-9E4A-4F261748D642}"/>
    <dgm:cxn modelId="{FF4C6540-CD1F-4C02-94F9-5EA1E515D0A0}" type="presOf" srcId="{DA884789-B0AC-4676-A6DD-7951635DA31E}" destId="{DD5EC3FD-A62C-4D65-AF47-AA103A351692}" srcOrd="0" destOrd="0" presId="urn:microsoft.com/office/officeart/2005/8/layout/chevron1"/>
    <dgm:cxn modelId="{DB5EE069-E825-4239-8B6C-3DE2C569B4F8}" type="presOf" srcId="{DB279437-0E67-4F89-8716-4FC3FBF8E197}" destId="{D87BF3F2-3734-4C77-A1B2-D5F60405FB37}" srcOrd="0" destOrd="0" presId="urn:microsoft.com/office/officeart/2005/8/layout/chevron1"/>
    <dgm:cxn modelId="{6CE1FE84-0076-45C6-9055-86E63545F411}" type="presOf" srcId="{86431556-E355-4669-BBD4-7290639A6335}" destId="{070D50B4-CB60-4736-A094-7542175E2DFA}" srcOrd="0" destOrd="0" presId="urn:microsoft.com/office/officeart/2005/8/layout/chevron1"/>
    <dgm:cxn modelId="{8698869B-70BE-4AE1-9ABC-32F4C82FB9E4}" type="presOf" srcId="{8DC48D1A-6833-4BA1-B2C4-CD7B414C3344}" destId="{F07D21ED-7C9C-4C38-BCFE-BC75E6D29330}" srcOrd="0" destOrd="0" presId="urn:microsoft.com/office/officeart/2005/8/layout/chevron1"/>
    <dgm:cxn modelId="{0367B2CD-0313-4127-BCDA-9AC6E3DC01EF}" srcId="{86431556-E355-4669-BBD4-7290639A6335}" destId="{DA884789-B0AC-4676-A6DD-7951635DA31E}" srcOrd="0" destOrd="0" parTransId="{3256E31E-1735-455B-BC0F-D5D49B86D06A}" sibTransId="{B2F8205E-5192-4183-B272-69EA0908B6E8}"/>
    <dgm:cxn modelId="{3FEEA4F8-A93E-4923-AEB4-FB94FBFB0957}" srcId="{86431556-E355-4669-BBD4-7290639A6335}" destId="{DB279437-0E67-4F89-8716-4FC3FBF8E197}" srcOrd="2" destOrd="0" parTransId="{96B5714B-C73D-4226-BD94-6CB7CEBCC523}" sibTransId="{ACAF4F29-9561-4FDA-82E4-AE733A451B2A}"/>
    <dgm:cxn modelId="{C79DC5F8-B1BA-408C-A980-6B484BBB7745}" type="presOf" srcId="{8EC6E96E-C7A2-4896-9288-3724932F2BDF}" destId="{A9F69831-C13D-48CF-BB19-BBD925DA266E}" srcOrd="0" destOrd="0" presId="urn:microsoft.com/office/officeart/2005/8/layout/chevron1"/>
    <dgm:cxn modelId="{DE5EA6EB-38E8-4B3F-9F36-05A38ACD7E4A}" type="presParOf" srcId="{070D50B4-CB60-4736-A094-7542175E2DFA}" destId="{DD5EC3FD-A62C-4D65-AF47-AA103A351692}" srcOrd="0" destOrd="0" presId="urn:microsoft.com/office/officeart/2005/8/layout/chevron1"/>
    <dgm:cxn modelId="{240A8F3A-BD72-4B03-9AB7-7718E2695C49}" type="presParOf" srcId="{070D50B4-CB60-4736-A094-7542175E2DFA}" destId="{60B84E2D-0A8C-450A-B3D7-34A258E0E970}" srcOrd="1" destOrd="0" presId="urn:microsoft.com/office/officeart/2005/8/layout/chevron1"/>
    <dgm:cxn modelId="{12B6842C-2024-40C1-98D6-66C8D6CB032B}" type="presParOf" srcId="{070D50B4-CB60-4736-A094-7542175E2DFA}" destId="{A9F69831-C13D-48CF-BB19-BBD925DA266E}" srcOrd="2" destOrd="0" presId="urn:microsoft.com/office/officeart/2005/8/layout/chevron1"/>
    <dgm:cxn modelId="{039D0E3C-45D9-4DF1-8A21-B0CE4DD1C0D7}" type="presParOf" srcId="{070D50B4-CB60-4736-A094-7542175E2DFA}" destId="{C2956469-086C-4480-B3FC-0F7E00C03275}" srcOrd="3" destOrd="0" presId="urn:microsoft.com/office/officeart/2005/8/layout/chevron1"/>
    <dgm:cxn modelId="{1F74ADBB-C3EE-4A1A-9495-18302BAE71DF}" type="presParOf" srcId="{070D50B4-CB60-4736-A094-7542175E2DFA}" destId="{D87BF3F2-3734-4C77-A1B2-D5F60405FB37}" srcOrd="4" destOrd="0" presId="urn:microsoft.com/office/officeart/2005/8/layout/chevron1"/>
    <dgm:cxn modelId="{CA282B32-8DAE-4DCD-8FEA-B00CCF293782}" type="presParOf" srcId="{070D50B4-CB60-4736-A094-7542175E2DFA}" destId="{8B381D22-1B0B-4FA1-8280-65F245BEB4CD}" srcOrd="5" destOrd="0" presId="urn:microsoft.com/office/officeart/2005/8/layout/chevron1"/>
    <dgm:cxn modelId="{7AB5EB39-DD4A-4D8F-A26A-9969F7A128B1}" type="presParOf" srcId="{070D50B4-CB60-4736-A094-7542175E2DFA}" destId="{F07D21ED-7C9C-4C38-BCFE-BC75E6D29330}" srcOrd="6"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E5D33B-1585-4F88-902E-A8BAF890B21B}">
      <dsp:nvSpPr>
        <dsp:cNvPr id="0" name=""/>
        <dsp:cNvSpPr/>
      </dsp:nvSpPr>
      <dsp:spPr>
        <a:xfrm>
          <a:off x="1277" y="2364216"/>
          <a:ext cx="1430535" cy="552186"/>
        </a:xfrm>
        <a:prstGeom prst="chevron">
          <a:avLst>
            <a:gd name="adj" fmla="val 40000"/>
          </a:avLst>
        </a:prstGeom>
        <a:solidFill>
          <a:schemeClr val="accent2">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7D04D73-0ECB-47A4-840A-F016EE02F166}">
      <dsp:nvSpPr>
        <dsp:cNvPr id="0" name=""/>
        <dsp:cNvSpPr/>
      </dsp:nvSpPr>
      <dsp:spPr>
        <a:xfrm>
          <a:off x="382754" y="2502263"/>
          <a:ext cx="1208008" cy="552186"/>
        </a:xfrm>
        <a:prstGeom prst="roundRect">
          <a:avLst>
            <a:gd name="adj" fmla="val 10000"/>
          </a:avLst>
        </a:prstGeom>
        <a:solidFill>
          <a:schemeClr val="lt1">
            <a:alpha val="90000"/>
            <a:hueOff val="0"/>
            <a:satOff val="0"/>
            <a:lumOff val="0"/>
            <a:alphaOff val="0"/>
          </a:schemeClr>
        </a:solidFill>
        <a:ln w="12700" cap="flat" cmpd="sng" algn="ctr">
          <a:solidFill>
            <a:schemeClr val="accent2">
              <a:shade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kern="1200" dirty="0"/>
            <a:t>Radar Input</a:t>
          </a:r>
        </a:p>
      </dsp:txBody>
      <dsp:txXfrm>
        <a:off x="398927" y="2518436"/>
        <a:ext cx="1175662" cy="519840"/>
      </dsp:txXfrm>
    </dsp:sp>
    <dsp:sp modelId="{0C789BD9-5B15-4CD3-871B-6473F30DA910}">
      <dsp:nvSpPr>
        <dsp:cNvPr id="0" name=""/>
        <dsp:cNvSpPr/>
      </dsp:nvSpPr>
      <dsp:spPr>
        <a:xfrm>
          <a:off x="1635267" y="2364216"/>
          <a:ext cx="1430535" cy="552186"/>
        </a:xfrm>
        <a:prstGeom prst="chevron">
          <a:avLst>
            <a:gd name="adj" fmla="val 40000"/>
          </a:avLst>
        </a:prstGeom>
        <a:solidFill>
          <a:schemeClr val="accent2">
            <a:shade val="50000"/>
            <a:hueOff val="-236469"/>
            <a:satOff val="3113"/>
            <a:lumOff val="1864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B5D0E20-E4B7-4A15-BD4C-05B32453774F}">
      <dsp:nvSpPr>
        <dsp:cNvPr id="0" name=""/>
        <dsp:cNvSpPr/>
      </dsp:nvSpPr>
      <dsp:spPr>
        <a:xfrm>
          <a:off x="2016744" y="2502263"/>
          <a:ext cx="1208008" cy="552186"/>
        </a:xfrm>
        <a:prstGeom prst="roundRect">
          <a:avLst>
            <a:gd name="adj" fmla="val 10000"/>
          </a:avLst>
        </a:prstGeom>
        <a:solidFill>
          <a:schemeClr val="lt1">
            <a:alpha val="90000"/>
            <a:hueOff val="0"/>
            <a:satOff val="0"/>
            <a:lumOff val="0"/>
            <a:alphaOff val="0"/>
          </a:schemeClr>
        </a:solidFill>
        <a:ln w="12700" cap="flat" cmpd="sng" algn="ctr">
          <a:solidFill>
            <a:schemeClr val="accent2">
              <a:shade val="50000"/>
              <a:hueOff val="-222396"/>
              <a:satOff val="3463"/>
              <a:lumOff val="1725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kern="1200" dirty="0"/>
            <a:t>Translate to Level 2</a:t>
          </a:r>
        </a:p>
      </dsp:txBody>
      <dsp:txXfrm>
        <a:off x="2032917" y="2518436"/>
        <a:ext cx="1175662" cy="519840"/>
      </dsp:txXfrm>
    </dsp:sp>
    <dsp:sp modelId="{C023C73E-0311-41A8-93FC-54F8D7C0E989}">
      <dsp:nvSpPr>
        <dsp:cNvPr id="0" name=""/>
        <dsp:cNvSpPr/>
      </dsp:nvSpPr>
      <dsp:spPr>
        <a:xfrm>
          <a:off x="3269257" y="2364216"/>
          <a:ext cx="1430535" cy="552186"/>
        </a:xfrm>
        <a:prstGeom prst="chevron">
          <a:avLst>
            <a:gd name="adj" fmla="val 40000"/>
          </a:avLst>
        </a:prstGeom>
        <a:solidFill>
          <a:schemeClr val="accent2">
            <a:shade val="50000"/>
            <a:hueOff val="-472938"/>
            <a:satOff val="6226"/>
            <a:lumOff val="3729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9055FD3-B722-4CB9-A4D1-E89EC42F7658}">
      <dsp:nvSpPr>
        <dsp:cNvPr id="0" name=""/>
        <dsp:cNvSpPr/>
      </dsp:nvSpPr>
      <dsp:spPr>
        <a:xfrm>
          <a:off x="3650734" y="2502263"/>
          <a:ext cx="1208008" cy="552186"/>
        </a:xfrm>
        <a:prstGeom prst="roundRect">
          <a:avLst>
            <a:gd name="adj" fmla="val 10000"/>
          </a:avLst>
        </a:prstGeom>
        <a:solidFill>
          <a:schemeClr val="lt1">
            <a:alpha val="90000"/>
            <a:hueOff val="0"/>
            <a:satOff val="0"/>
            <a:lumOff val="0"/>
            <a:alphaOff val="0"/>
          </a:schemeClr>
        </a:solidFill>
        <a:ln w="12700" cap="flat" cmpd="sng" algn="ctr">
          <a:solidFill>
            <a:schemeClr val="accent2">
              <a:shade val="50000"/>
              <a:hueOff val="-444793"/>
              <a:satOff val="6926"/>
              <a:lumOff val="3449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kern="1200" dirty="0"/>
            <a:t>Feed to Radar Decoder</a:t>
          </a:r>
        </a:p>
      </dsp:txBody>
      <dsp:txXfrm>
        <a:off x="3666907" y="2518436"/>
        <a:ext cx="1175662" cy="519840"/>
      </dsp:txXfrm>
    </dsp:sp>
    <dsp:sp modelId="{62DC00DE-A24C-424A-B995-B536C6A1DEC7}">
      <dsp:nvSpPr>
        <dsp:cNvPr id="0" name=""/>
        <dsp:cNvSpPr/>
      </dsp:nvSpPr>
      <dsp:spPr>
        <a:xfrm>
          <a:off x="4903247" y="2364216"/>
          <a:ext cx="1430535" cy="552186"/>
        </a:xfrm>
        <a:prstGeom prst="chevron">
          <a:avLst>
            <a:gd name="adj" fmla="val 40000"/>
          </a:avLst>
        </a:prstGeom>
        <a:solidFill>
          <a:schemeClr val="accent2">
            <a:shade val="50000"/>
            <a:hueOff val="-472938"/>
            <a:satOff val="6226"/>
            <a:lumOff val="3729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8E9D331-C8C9-4789-AD36-DB0B9BE19260}">
      <dsp:nvSpPr>
        <dsp:cNvPr id="0" name=""/>
        <dsp:cNvSpPr/>
      </dsp:nvSpPr>
      <dsp:spPr>
        <a:xfrm>
          <a:off x="5284724" y="2502263"/>
          <a:ext cx="1208008" cy="552186"/>
        </a:xfrm>
        <a:prstGeom prst="roundRect">
          <a:avLst>
            <a:gd name="adj" fmla="val 10000"/>
          </a:avLst>
        </a:prstGeom>
        <a:solidFill>
          <a:schemeClr val="lt1">
            <a:alpha val="90000"/>
            <a:hueOff val="0"/>
            <a:satOff val="0"/>
            <a:lumOff val="0"/>
            <a:alphaOff val="0"/>
          </a:schemeClr>
        </a:solidFill>
        <a:ln w="12700" cap="flat" cmpd="sng" algn="ctr">
          <a:solidFill>
            <a:schemeClr val="accent2">
              <a:shade val="50000"/>
              <a:hueOff val="-444793"/>
              <a:satOff val="6926"/>
              <a:lumOff val="3449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kern="1200" dirty="0"/>
            <a:t>Images on Data Screen</a:t>
          </a:r>
        </a:p>
      </dsp:txBody>
      <dsp:txXfrm>
        <a:off x="5300897" y="2518436"/>
        <a:ext cx="1175662" cy="519840"/>
      </dsp:txXfrm>
    </dsp:sp>
    <dsp:sp modelId="{96EB9867-7F78-44CB-B2F1-3E9D05A7152B}">
      <dsp:nvSpPr>
        <dsp:cNvPr id="0" name=""/>
        <dsp:cNvSpPr/>
      </dsp:nvSpPr>
      <dsp:spPr>
        <a:xfrm>
          <a:off x="6537237" y="2364216"/>
          <a:ext cx="1430535" cy="552186"/>
        </a:xfrm>
        <a:prstGeom prst="chevron">
          <a:avLst>
            <a:gd name="adj" fmla="val 40000"/>
          </a:avLst>
        </a:prstGeom>
        <a:solidFill>
          <a:schemeClr val="accent2">
            <a:shade val="50000"/>
            <a:hueOff val="-236469"/>
            <a:satOff val="3113"/>
            <a:lumOff val="1864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68E8F04-00D3-464B-9CEE-B6AFC7D32205}">
      <dsp:nvSpPr>
        <dsp:cNvPr id="0" name=""/>
        <dsp:cNvSpPr/>
      </dsp:nvSpPr>
      <dsp:spPr>
        <a:xfrm>
          <a:off x="6918713" y="2502263"/>
          <a:ext cx="1208008" cy="552186"/>
        </a:xfrm>
        <a:prstGeom prst="roundRect">
          <a:avLst>
            <a:gd name="adj" fmla="val 10000"/>
          </a:avLst>
        </a:prstGeom>
        <a:solidFill>
          <a:schemeClr val="lt1">
            <a:alpha val="90000"/>
            <a:hueOff val="0"/>
            <a:satOff val="0"/>
            <a:lumOff val="0"/>
            <a:alphaOff val="0"/>
          </a:schemeClr>
        </a:solidFill>
        <a:ln w="12700" cap="flat" cmpd="sng" algn="ctr">
          <a:solidFill>
            <a:schemeClr val="accent2">
              <a:shade val="50000"/>
              <a:hueOff val="-222396"/>
              <a:satOff val="3463"/>
              <a:lumOff val="1725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kern="1200" dirty="0"/>
            <a:t>Processed Data to News Station</a:t>
          </a:r>
        </a:p>
      </dsp:txBody>
      <dsp:txXfrm>
        <a:off x="6934886" y="2518436"/>
        <a:ext cx="1175662" cy="5198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38F1C1-D566-4AFE-AA9A-FAA8DCFC2220}">
      <dsp:nvSpPr>
        <dsp:cNvPr id="0" name=""/>
        <dsp:cNvSpPr/>
      </dsp:nvSpPr>
      <dsp:spPr>
        <a:xfrm>
          <a:off x="1312" y="1350070"/>
          <a:ext cx="1598932" cy="639573"/>
        </a:xfrm>
        <a:prstGeom prst="chevron">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en-US" sz="1600" kern="1200" dirty="0"/>
            <a:t>Sent Work</a:t>
          </a:r>
        </a:p>
      </dsp:txBody>
      <dsp:txXfrm>
        <a:off x="321099" y="1350070"/>
        <a:ext cx="959359" cy="639573"/>
      </dsp:txXfrm>
    </dsp:sp>
    <dsp:sp modelId="{E4E4ACBC-1F6E-434F-954F-5C464AFE51FE}">
      <dsp:nvSpPr>
        <dsp:cNvPr id="0" name=""/>
        <dsp:cNvSpPr/>
      </dsp:nvSpPr>
      <dsp:spPr>
        <a:xfrm>
          <a:off x="1440351" y="1350070"/>
          <a:ext cx="1598932" cy="639573"/>
        </a:xfrm>
        <a:prstGeom prst="chevron">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en-US" sz="1600" kern="1200" dirty="0"/>
            <a:t>Your Enterprise</a:t>
          </a:r>
        </a:p>
      </dsp:txBody>
      <dsp:txXfrm>
        <a:off x="1760138" y="1350070"/>
        <a:ext cx="959359" cy="639573"/>
      </dsp:txXfrm>
    </dsp:sp>
    <dsp:sp modelId="{F4B9AA97-D46A-43F9-B2FA-EA9CACA50AC8}">
      <dsp:nvSpPr>
        <dsp:cNvPr id="0" name=""/>
        <dsp:cNvSpPr/>
      </dsp:nvSpPr>
      <dsp:spPr>
        <a:xfrm>
          <a:off x="2879391" y="1350070"/>
          <a:ext cx="1598932" cy="639573"/>
        </a:xfrm>
        <a:prstGeom prst="chevron">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en-US" sz="1600" kern="1200" dirty="0"/>
            <a:t>Output</a:t>
          </a:r>
        </a:p>
      </dsp:txBody>
      <dsp:txXfrm>
        <a:off x="3199178" y="1350070"/>
        <a:ext cx="959359" cy="63957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5EC3FD-A62C-4D65-AF47-AA103A351692}">
      <dsp:nvSpPr>
        <dsp:cNvPr id="0" name=""/>
        <dsp:cNvSpPr/>
      </dsp:nvSpPr>
      <dsp:spPr>
        <a:xfrm>
          <a:off x="4877" y="375878"/>
          <a:ext cx="2839417" cy="1135766"/>
        </a:xfrm>
        <a:prstGeom prst="chevron">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dirty="0"/>
            <a:t>Concept Definition</a:t>
          </a:r>
        </a:p>
      </dsp:txBody>
      <dsp:txXfrm>
        <a:off x="572760" y="375878"/>
        <a:ext cx="1703651" cy="1135766"/>
      </dsp:txXfrm>
    </dsp:sp>
    <dsp:sp modelId="{A9F69831-C13D-48CF-BB19-BBD925DA266E}">
      <dsp:nvSpPr>
        <dsp:cNvPr id="0" name=""/>
        <dsp:cNvSpPr/>
      </dsp:nvSpPr>
      <dsp:spPr>
        <a:xfrm>
          <a:off x="2560353" y="375878"/>
          <a:ext cx="2839417" cy="1135766"/>
        </a:xfrm>
        <a:prstGeom prst="chevron">
          <a:avLst/>
        </a:prstGeom>
        <a:solidFill>
          <a:schemeClr val="accent3">
            <a:hueOff val="903533"/>
            <a:satOff val="33333"/>
            <a:lumOff val="-49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dirty="0"/>
            <a:t>Concept Planning</a:t>
          </a:r>
        </a:p>
      </dsp:txBody>
      <dsp:txXfrm>
        <a:off x="3128236" y="375878"/>
        <a:ext cx="1703651" cy="1135766"/>
      </dsp:txXfrm>
    </dsp:sp>
    <dsp:sp modelId="{D87BF3F2-3734-4C77-A1B2-D5F60405FB37}">
      <dsp:nvSpPr>
        <dsp:cNvPr id="0" name=""/>
        <dsp:cNvSpPr/>
      </dsp:nvSpPr>
      <dsp:spPr>
        <a:xfrm>
          <a:off x="5115829" y="375878"/>
          <a:ext cx="2839417" cy="1135766"/>
        </a:xfrm>
        <a:prstGeom prst="chevron">
          <a:avLst/>
        </a:prstGeom>
        <a:solidFill>
          <a:schemeClr val="accent3">
            <a:hueOff val="1807066"/>
            <a:satOff val="66667"/>
            <a:lumOff val="-98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dirty="0"/>
            <a:t>Development</a:t>
          </a:r>
        </a:p>
      </dsp:txBody>
      <dsp:txXfrm>
        <a:off x="5683712" y="375878"/>
        <a:ext cx="1703651" cy="1135766"/>
      </dsp:txXfrm>
    </dsp:sp>
    <dsp:sp modelId="{F07D21ED-7C9C-4C38-BCFE-BC75E6D29330}">
      <dsp:nvSpPr>
        <dsp:cNvPr id="0" name=""/>
        <dsp:cNvSpPr/>
      </dsp:nvSpPr>
      <dsp:spPr>
        <a:xfrm>
          <a:off x="7671304" y="375878"/>
          <a:ext cx="2839417" cy="1135766"/>
        </a:xfrm>
        <a:prstGeom prst="chevron">
          <a:avLst/>
        </a:prstGeom>
        <a:solidFill>
          <a:schemeClr val="accent3">
            <a:hueOff val="2710599"/>
            <a:satOff val="100000"/>
            <a:lumOff val="-14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dirty="0"/>
            <a:t>Closeout</a:t>
          </a:r>
        </a:p>
      </dsp:txBody>
      <dsp:txXfrm>
        <a:off x="8239187" y="375878"/>
        <a:ext cx="1703651" cy="1135766"/>
      </dsp:txXfrm>
    </dsp:sp>
  </dsp:spTree>
</dsp:drawing>
</file>

<file path=ppt/diagrams/layout1.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63858D-267A-44AF-9A46-66A93952CC3C}" type="datetimeFigureOut">
              <a:rPr lang="en-US" smtClean="0"/>
              <a:t>18-Apr-22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24A392-DC2B-476D-8069-4032F278326B}" type="slidenum">
              <a:rPr lang="en-US" smtClean="0"/>
              <a:t>‹#›</a:t>
            </a:fld>
            <a:endParaRPr lang="en-US"/>
          </a:p>
        </p:txBody>
      </p:sp>
    </p:spTree>
    <p:extLst>
      <p:ext uri="{BB962C8B-B14F-4D97-AF65-F5344CB8AC3E}">
        <p14:creationId xmlns:p14="http://schemas.microsoft.com/office/powerpoint/2010/main" val="1944498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A38B6-6380-48B3-8250-8D7188BF4FBE}"/>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a:extLst>
              <a:ext uri="{FF2B5EF4-FFF2-40B4-BE49-F238E27FC236}">
                <a16:creationId xmlns:a16="http://schemas.microsoft.com/office/drawing/2014/main" id="{832F4EE7-2623-483C-BDD7-03F752BF708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CD9FDD6A-1AEE-46BD-96FE-01B3DA540ED2}"/>
              </a:ext>
            </a:extLst>
          </p:cNvPr>
          <p:cNvSpPr>
            <a:spLocks noGrp="1"/>
          </p:cNvSpPr>
          <p:nvPr>
            <p:ph type="dt" sz="half" idx="10"/>
          </p:nvPr>
        </p:nvSpPr>
        <p:spPr/>
        <p:txBody>
          <a:bodyPr/>
          <a:lstStyle/>
          <a:p>
            <a:fld id="{FDD98FE1-EBC8-483D-AE24-2837F7A6A93A}" type="datetime1">
              <a:rPr lang="en-US" smtClean="0"/>
              <a:t>18-Apr-22</a:t>
            </a:fld>
            <a:endParaRPr lang="en-US"/>
          </a:p>
        </p:txBody>
      </p:sp>
      <p:sp>
        <p:nvSpPr>
          <p:cNvPr id="5" name="Footer Placeholder 4">
            <a:extLst>
              <a:ext uri="{FF2B5EF4-FFF2-40B4-BE49-F238E27FC236}">
                <a16:creationId xmlns:a16="http://schemas.microsoft.com/office/drawing/2014/main" id="{E5FCDF5A-2266-4CDD-BC1C-23E3C47296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64733B-9A15-45BD-9196-8536CA428992}"/>
              </a:ext>
            </a:extLst>
          </p:cNvPr>
          <p:cNvSpPr>
            <a:spLocks noGrp="1"/>
          </p:cNvSpPr>
          <p:nvPr>
            <p:ph type="sldNum" sz="quarter" idx="12"/>
          </p:nvPr>
        </p:nvSpPr>
        <p:spPr/>
        <p:txBody>
          <a:bodyPr/>
          <a:lstStyle/>
          <a:p>
            <a:fld id="{B082A64C-7ED8-4303-8179-869A1496BD6A}" type="slidenum">
              <a:rPr lang="en-US" smtClean="0"/>
              <a:t>‹#›</a:t>
            </a:fld>
            <a:endParaRPr lang="en-US"/>
          </a:p>
        </p:txBody>
      </p:sp>
      <p:sp>
        <p:nvSpPr>
          <p:cNvPr id="7" name="Rectangle 6">
            <a:extLst>
              <a:ext uri="{FF2B5EF4-FFF2-40B4-BE49-F238E27FC236}">
                <a16:creationId xmlns:a16="http://schemas.microsoft.com/office/drawing/2014/main" id="{59C8B9F0-3F89-4D14-8051-3E0955B9D1AB}"/>
              </a:ext>
            </a:extLst>
          </p:cNvPr>
          <p:cNvSpPr/>
          <p:nvPr userDrawn="1"/>
        </p:nvSpPr>
        <p:spPr>
          <a:xfrm>
            <a:off x="0" y="0"/>
            <a:ext cx="12192000" cy="685800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798777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E7C81-E466-4DF1-B98A-A6332C880FB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CA5449D-9DF1-44FE-AE4B-8CD37C9B4B2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206165-6CC4-4CAF-8CB7-46C7BD25C976}"/>
              </a:ext>
            </a:extLst>
          </p:cNvPr>
          <p:cNvSpPr>
            <a:spLocks noGrp="1"/>
          </p:cNvSpPr>
          <p:nvPr>
            <p:ph type="dt" sz="half" idx="10"/>
          </p:nvPr>
        </p:nvSpPr>
        <p:spPr/>
        <p:txBody>
          <a:bodyPr/>
          <a:lstStyle/>
          <a:p>
            <a:fld id="{A435EEE9-FD54-402B-8CED-33D61892F663}" type="datetime1">
              <a:rPr lang="en-US" smtClean="0"/>
              <a:t>18-Apr-22</a:t>
            </a:fld>
            <a:endParaRPr lang="en-US"/>
          </a:p>
        </p:txBody>
      </p:sp>
      <p:sp>
        <p:nvSpPr>
          <p:cNvPr id="5" name="Footer Placeholder 4">
            <a:extLst>
              <a:ext uri="{FF2B5EF4-FFF2-40B4-BE49-F238E27FC236}">
                <a16:creationId xmlns:a16="http://schemas.microsoft.com/office/drawing/2014/main" id="{A97830C1-50FA-4769-91F3-2E91892DE76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776E297-460C-4F9F-B4E5-AD44EB9539B8}"/>
              </a:ext>
            </a:extLst>
          </p:cNvPr>
          <p:cNvSpPr>
            <a:spLocks noGrp="1"/>
          </p:cNvSpPr>
          <p:nvPr>
            <p:ph type="sldNum" sz="quarter" idx="12"/>
          </p:nvPr>
        </p:nvSpPr>
        <p:spPr/>
        <p:txBody>
          <a:bodyPr/>
          <a:lstStyle/>
          <a:p>
            <a:fld id="{B082A64C-7ED8-4303-8179-869A1496BD6A}" type="slidenum">
              <a:rPr lang="en-US" smtClean="0"/>
              <a:t>‹#›</a:t>
            </a:fld>
            <a:endParaRPr lang="en-US"/>
          </a:p>
        </p:txBody>
      </p:sp>
    </p:spTree>
    <p:extLst>
      <p:ext uri="{BB962C8B-B14F-4D97-AF65-F5344CB8AC3E}">
        <p14:creationId xmlns:p14="http://schemas.microsoft.com/office/powerpoint/2010/main" val="12542903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3B835EC-6AD9-43E6-8090-C832D8EA7C8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F87F42A-D2A3-4198-B832-94A195D65FA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E104AE7-10ED-495F-B939-ECAA6EA2718F}"/>
              </a:ext>
            </a:extLst>
          </p:cNvPr>
          <p:cNvSpPr>
            <a:spLocks noGrp="1"/>
          </p:cNvSpPr>
          <p:nvPr>
            <p:ph type="dt" sz="half" idx="10"/>
          </p:nvPr>
        </p:nvSpPr>
        <p:spPr/>
        <p:txBody>
          <a:bodyPr/>
          <a:lstStyle/>
          <a:p>
            <a:fld id="{E3ED61E2-219D-418F-B182-D97F593F8740}" type="datetime1">
              <a:rPr lang="en-US" smtClean="0"/>
              <a:t>18-Apr-22</a:t>
            </a:fld>
            <a:endParaRPr lang="en-US"/>
          </a:p>
        </p:txBody>
      </p:sp>
      <p:sp>
        <p:nvSpPr>
          <p:cNvPr id="5" name="Footer Placeholder 4">
            <a:extLst>
              <a:ext uri="{FF2B5EF4-FFF2-40B4-BE49-F238E27FC236}">
                <a16:creationId xmlns:a16="http://schemas.microsoft.com/office/drawing/2014/main" id="{07B9831A-0316-4A16-9336-1BB9E392F6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F88830-A607-4628-80C2-61A840CA8F19}"/>
              </a:ext>
            </a:extLst>
          </p:cNvPr>
          <p:cNvSpPr>
            <a:spLocks noGrp="1"/>
          </p:cNvSpPr>
          <p:nvPr>
            <p:ph type="sldNum" sz="quarter" idx="12"/>
          </p:nvPr>
        </p:nvSpPr>
        <p:spPr/>
        <p:txBody>
          <a:bodyPr/>
          <a:lstStyle/>
          <a:p>
            <a:fld id="{B082A64C-7ED8-4303-8179-869A1496BD6A}" type="slidenum">
              <a:rPr lang="en-US" smtClean="0"/>
              <a:t>‹#›</a:t>
            </a:fld>
            <a:endParaRPr lang="en-US"/>
          </a:p>
        </p:txBody>
      </p:sp>
    </p:spTree>
    <p:extLst>
      <p:ext uri="{BB962C8B-B14F-4D97-AF65-F5344CB8AC3E}">
        <p14:creationId xmlns:p14="http://schemas.microsoft.com/office/powerpoint/2010/main" val="3683606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74393-9B36-4A0E-9355-08825B6DDDE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D3FA219-266F-401F-9A94-912158AB84F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9D010C-AA12-4D02-BB5F-2DE6E9030BF6}"/>
              </a:ext>
            </a:extLst>
          </p:cNvPr>
          <p:cNvSpPr>
            <a:spLocks noGrp="1"/>
          </p:cNvSpPr>
          <p:nvPr>
            <p:ph type="dt" sz="half" idx="10"/>
          </p:nvPr>
        </p:nvSpPr>
        <p:spPr/>
        <p:txBody>
          <a:bodyPr/>
          <a:lstStyle/>
          <a:p>
            <a:fld id="{801BE2A6-933B-49D3-BF27-E453CB9BD271}" type="datetime1">
              <a:rPr lang="en-US" smtClean="0"/>
              <a:t>18-Apr-22</a:t>
            </a:fld>
            <a:endParaRPr lang="en-US"/>
          </a:p>
        </p:txBody>
      </p:sp>
      <p:sp>
        <p:nvSpPr>
          <p:cNvPr id="5" name="Footer Placeholder 4">
            <a:extLst>
              <a:ext uri="{FF2B5EF4-FFF2-40B4-BE49-F238E27FC236}">
                <a16:creationId xmlns:a16="http://schemas.microsoft.com/office/drawing/2014/main" id="{A8D10E6E-0C73-4B98-AC6D-B8CA757EC1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4A8B2E-2757-46D7-BD67-E8161E00241E}"/>
              </a:ext>
            </a:extLst>
          </p:cNvPr>
          <p:cNvSpPr>
            <a:spLocks noGrp="1"/>
          </p:cNvSpPr>
          <p:nvPr>
            <p:ph type="sldNum" sz="quarter" idx="12"/>
          </p:nvPr>
        </p:nvSpPr>
        <p:spPr/>
        <p:txBody>
          <a:bodyPr/>
          <a:lstStyle>
            <a:lvl1pPr>
              <a:defRPr/>
            </a:lvl1pPr>
          </a:lstStyle>
          <a:p>
            <a:fld id="{BA9D9B8C-0BB1-49DC-A390-B8BFFEE887FE}" type="slidenum">
              <a:rPr lang="en-US" smtClean="0"/>
              <a:pPr/>
              <a:t>‹#›</a:t>
            </a:fld>
            <a:endParaRPr lang="en-US" dirty="0"/>
          </a:p>
        </p:txBody>
      </p:sp>
      <p:sp>
        <p:nvSpPr>
          <p:cNvPr id="7" name="Rectangle 6">
            <a:extLst>
              <a:ext uri="{FF2B5EF4-FFF2-40B4-BE49-F238E27FC236}">
                <a16:creationId xmlns:a16="http://schemas.microsoft.com/office/drawing/2014/main" id="{016576C4-A64C-4A79-8BC4-21245F7B4D75}"/>
              </a:ext>
            </a:extLst>
          </p:cNvPr>
          <p:cNvSpPr/>
          <p:nvPr userDrawn="1"/>
        </p:nvSpPr>
        <p:spPr>
          <a:xfrm>
            <a:off x="0" y="0"/>
            <a:ext cx="12192000" cy="685800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9362915E-B1EB-4DCD-A7D2-FB9C57E49CE7}"/>
              </a:ext>
            </a:extLst>
          </p:cNvPr>
          <p:cNvCxnSpPr>
            <a:cxnSpLocks/>
          </p:cNvCxnSpPr>
          <p:nvPr userDrawn="1"/>
        </p:nvCxnSpPr>
        <p:spPr>
          <a:xfrm flipH="1">
            <a:off x="838200" y="1690688"/>
            <a:ext cx="10515600" cy="0"/>
          </a:xfrm>
          <a:prstGeom prst="line">
            <a:avLst/>
          </a:prstGeom>
          <a:ln w="38100">
            <a:solidFill>
              <a:srgbClr val="FF0000"/>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9304037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94BF9E-6662-4267-8A8D-1CA101B5978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2911D7E-72B7-4A39-AA83-470365BA06F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A790406-4E43-41DC-A466-087C6D71FD8A}"/>
              </a:ext>
            </a:extLst>
          </p:cNvPr>
          <p:cNvSpPr>
            <a:spLocks noGrp="1"/>
          </p:cNvSpPr>
          <p:nvPr>
            <p:ph type="dt" sz="half" idx="10"/>
          </p:nvPr>
        </p:nvSpPr>
        <p:spPr/>
        <p:txBody>
          <a:bodyPr/>
          <a:lstStyle/>
          <a:p>
            <a:fld id="{BCF6DA94-1234-40EE-9E5C-8BB8FDF23010}" type="datetime1">
              <a:rPr lang="en-US" smtClean="0"/>
              <a:t>18-Apr-22</a:t>
            </a:fld>
            <a:endParaRPr lang="en-US"/>
          </a:p>
        </p:txBody>
      </p:sp>
      <p:sp>
        <p:nvSpPr>
          <p:cNvPr id="5" name="Footer Placeholder 4">
            <a:extLst>
              <a:ext uri="{FF2B5EF4-FFF2-40B4-BE49-F238E27FC236}">
                <a16:creationId xmlns:a16="http://schemas.microsoft.com/office/drawing/2014/main" id="{BA4B1B18-1122-464A-8484-D62FA295FDD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2EF3803-3F03-4C0F-A7BC-DFC30F2F4633}"/>
              </a:ext>
            </a:extLst>
          </p:cNvPr>
          <p:cNvSpPr>
            <a:spLocks noGrp="1"/>
          </p:cNvSpPr>
          <p:nvPr>
            <p:ph type="sldNum" sz="quarter" idx="12"/>
          </p:nvPr>
        </p:nvSpPr>
        <p:spPr/>
        <p:txBody>
          <a:bodyPr/>
          <a:lstStyle/>
          <a:p>
            <a:fld id="{B082A64C-7ED8-4303-8179-869A1496BD6A}" type="slidenum">
              <a:rPr lang="en-US" smtClean="0"/>
              <a:t>‹#›</a:t>
            </a:fld>
            <a:endParaRPr lang="en-US"/>
          </a:p>
        </p:txBody>
      </p:sp>
      <p:sp>
        <p:nvSpPr>
          <p:cNvPr id="7" name="Rectangle 6">
            <a:extLst>
              <a:ext uri="{FF2B5EF4-FFF2-40B4-BE49-F238E27FC236}">
                <a16:creationId xmlns:a16="http://schemas.microsoft.com/office/drawing/2014/main" id="{75D4248A-E981-4EAA-A589-197DB82553E6}"/>
              </a:ext>
            </a:extLst>
          </p:cNvPr>
          <p:cNvSpPr/>
          <p:nvPr userDrawn="1"/>
        </p:nvSpPr>
        <p:spPr>
          <a:xfrm>
            <a:off x="0" y="0"/>
            <a:ext cx="12192000" cy="685800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13181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BCE582-B005-4A3C-B013-8823E7CF5BA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C520542-55B5-4DBA-B2B7-37CE65AFD26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B05A86B-733D-40BE-8819-FCDFDAEFDB0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65F6947-5E34-4048-BC4B-5D2EB897AE63}"/>
              </a:ext>
            </a:extLst>
          </p:cNvPr>
          <p:cNvSpPr>
            <a:spLocks noGrp="1"/>
          </p:cNvSpPr>
          <p:nvPr>
            <p:ph type="dt" sz="half" idx="10"/>
          </p:nvPr>
        </p:nvSpPr>
        <p:spPr/>
        <p:txBody>
          <a:bodyPr/>
          <a:lstStyle/>
          <a:p>
            <a:fld id="{8CD4FCD4-0C0F-4212-8AA8-B0608747A9D1}" type="datetime1">
              <a:rPr lang="en-US" smtClean="0"/>
              <a:t>18-Apr-22</a:t>
            </a:fld>
            <a:endParaRPr lang="en-US"/>
          </a:p>
        </p:txBody>
      </p:sp>
      <p:sp>
        <p:nvSpPr>
          <p:cNvPr id="6" name="Footer Placeholder 5">
            <a:extLst>
              <a:ext uri="{FF2B5EF4-FFF2-40B4-BE49-F238E27FC236}">
                <a16:creationId xmlns:a16="http://schemas.microsoft.com/office/drawing/2014/main" id="{11809E1C-DF6D-4B9D-B4BB-19933E23E77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26E904-9507-4E10-8BF1-87AD9FF52055}"/>
              </a:ext>
            </a:extLst>
          </p:cNvPr>
          <p:cNvSpPr>
            <a:spLocks noGrp="1"/>
          </p:cNvSpPr>
          <p:nvPr>
            <p:ph type="sldNum" sz="quarter" idx="12"/>
          </p:nvPr>
        </p:nvSpPr>
        <p:spPr/>
        <p:txBody>
          <a:bodyPr/>
          <a:lstStyle/>
          <a:p>
            <a:fld id="{B082A64C-7ED8-4303-8179-869A1496BD6A}" type="slidenum">
              <a:rPr lang="en-US" smtClean="0"/>
              <a:t>‹#›</a:t>
            </a:fld>
            <a:endParaRPr lang="en-US"/>
          </a:p>
        </p:txBody>
      </p:sp>
      <p:sp>
        <p:nvSpPr>
          <p:cNvPr id="8" name="Rectangle 7">
            <a:extLst>
              <a:ext uri="{FF2B5EF4-FFF2-40B4-BE49-F238E27FC236}">
                <a16:creationId xmlns:a16="http://schemas.microsoft.com/office/drawing/2014/main" id="{AA127A05-B4E2-4F9C-BB6E-1CBB81CCFADA}"/>
              </a:ext>
            </a:extLst>
          </p:cNvPr>
          <p:cNvSpPr/>
          <p:nvPr userDrawn="1"/>
        </p:nvSpPr>
        <p:spPr>
          <a:xfrm>
            <a:off x="0" y="0"/>
            <a:ext cx="12192000" cy="685800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7BB1862E-9CF2-40BC-A972-A944FC21005E}"/>
              </a:ext>
            </a:extLst>
          </p:cNvPr>
          <p:cNvCxnSpPr>
            <a:cxnSpLocks/>
          </p:cNvCxnSpPr>
          <p:nvPr userDrawn="1"/>
        </p:nvCxnSpPr>
        <p:spPr>
          <a:xfrm flipH="1">
            <a:off x="838200" y="1690688"/>
            <a:ext cx="10515600" cy="0"/>
          </a:xfrm>
          <a:prstGeom prst="line">
            <a:avLst/>
          </a:prstGeom>
          <a:ln w="38100">
            <a:solidFill>
              <a:srgbClr val="FF0000"/>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031538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971A66-3BD7-4F84-A2DA-6082B94773A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2A6FBF9-838A-477F-AA5C-DBE74A5E8F3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A37A2BB-FFCF-4854-945C-7F17FEA2456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832013D-9AAA-42B8-830B-EA7F068EF6E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AD8F5CE-E64D-4348-B895-4873D8334CC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F71C9BE-5E72-4DFE-A525-4B0311D301F5}"/>
              </a:ext>
            </a:extLst>
          </p:cNvPr>
          <p:cNvSpPr>
            <a:spLocks noGrp="1"/>
          </p:cNvSpPr>
          <p:nvPr>
            <p:ph type="dt" sz="half" idx="10"/>
          </p:nvPr>
        </p:nvSpPr>
        <p:spPr/>
        <p:txBody>
          <a:bodyPr/>
          <a:lstStyle/>
          <a:p>
            <a:fld id="{D2ED5B11-FFD3-4ABB-A07F-4DEE4E8A49E6}" type="datetime1">
              <a:rPr lang="en-US" smtClean="0"/>
              <a:t>18-Apr-22</a:t>
            </a:fld>
            <a:endParaRPr lang="en-US"/>
          </a:p>
        </p:txBody>
      </p:sp>
      <p:sp>
        <p:nvSpPr>
          <p:cNvPr id="8" name="Footer Placeholder 7">
            <a:extLst>
              <a:ext uri="{FF2B5EF4-FFF2-40B4-BE49-F238E27FC236}">
                <a16:creationId xmlns:a16="http://schemas.microsoft.com/office/drawing/2014/main" id="{B8015CE0-7770-49C7-921B-B153BFEFD43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895F4B7-ACA7-4F67-9DA2-6A1CEB63AB31}"/>
              </a:ext>
            </a:extLst>
          </p:cNvPr>
          <p:cNvSpPr>
            <a:spLocks noGrp="1"/>
          </p:cNvSpPr>
          <p:nvPr>
            <p:ph type="sldNum" sz="quarter" idx="12"/>
          </p:nvPr>
        </p:nvSpPr>
        <p:spPr/>
        <p:txBody>
          <a:bodyPr/>
          <a:lstStyle/>
          <a:p>
            <a:fld id="{B082A64C-7ED8-4303-8179-869A1496BD6A}" type="slidenum">
              <a:rPr lang="en-US" smtClean="0"/>
              <a:t>‹#›</a:t>
            </a:fld>
            <a:endParaRPr lang="en-US"/>
          </a:p>
        </p:txBody>
      </p:sp>
      <p:sp>
        <p:nvSpPr>
          <p:cNvPr id="10" name="Rectangle 9">
            <a:extLst>
              <a:ext uri="{FF2B5EF4-FFF2-40B4-BE49-F238E27FC236}">
                <a16:creationId xmlns:a16="http://schemas.microsoft.com/office/drawing/2014/main" id="{F4B7714A-732B-4B2B-B829-00D14B629FE0}"/>
              </a:ext>
            </a:extLst>
          </p:cNvPr>
          <p:cNvSpPr/>
          <p:nvPr userDrawn="1"/>
        </p:nvSpPr>
        <p:spPr>
          <a:xfrm>
            <a:off x="0" y="0"/>
            <a:ext cx="12192000" cy="685800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BF5A6018-603F-4126-A5DB-24DCFC2DCF6B}"/>
              </a:ext>
            </a:extLst>
          </p:cNvPr>
          <p:cNvCxnSpPr>
            <a:cxnSpLocks/>
          </p:cNvCxnSpPr>
          <p:nvPr userDrawn="1"/>
        </p:nvCxnSpPr>
        <p:spPr>
          <a:xfrm flipH="1">
            <a:off x="838200" y="1690688"/>
            <a:ext cx="10515600" cy="0"/>
          </a:xfrm>
          <a:prstGeom prst="line">
            <a:avLst/>
          </a:prstGeom>
          <a:ln w="38100">
            <a:solidFill>
              <a:srgbClr val="FF0000"/>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8423252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D069E-DA00-4E6C-968D-41D91610208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9D84E56-5FA2-4CDE-AC91-A90A46A03756}"/>
              </a:ext>
            </a:extLst>
          </p:cNvPr>
          <p:cNvSpPr>
            <a:spLocks noGrp="1"/>
          </p:cNvSpPr>
          <p:nvPr>
            <p:ph type="dt" sz="half" idx="10"/>
          </p:nvPr>
        </p:nvSpPr>
        <p:spPr/>
        <p:txBody>
          <a:bodyPr/>
          <a:lstStyle/>
          <a:p>
            <a:fld id="{788958C2-FB4E-4349-B5A3-9377BF0820D9}" type="datetime1">
              <a:rPr lang="en-US" smtClean="0"/>
              <a:t>18-Apr-22</a:t>
            </a:fld>
            <a:endParaRPr lang="en-US"/>
          </a:p>
        </p:txBody>
      </p:sp>
      <p:sp>
        <p:nvSpPr>
          <p:cNvPr id="4" name="Footer Placeholder 3">
            <a:extLst>
              <a:ext uri="{FF2B5EF4-FFF2-40B4-BE49-F238E27FC236}">
                <a16:creationId xmlns:a16="http://schemas.microsoft.com/office/drawing/2014/main" id="{A4B10007-B740-4561-AB44-5DD21E96089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2E25DD1-F953-4B27-A6E4-4CB2E6208B88}"/>
              </a:ext>
            </a:extLst>
          </p:cNvPr>
          <p:cNvSpPr>
            <a:spLocks noGrp="1"/>
          </p:cNvSpPr>
          <p:nvPr>
            <p:ph type="sldNum" sz="quarter" idx="12"/>
          </p:nvPr>
        </p:nvSpPr>
        <p:spPr/>
        <p:txBody>
          <a:bodyPr/>
          <a:lstStyle/>
          <a:p>
            <a:fld id="{B082A64C-7ED8-4303-8179-869A1496BD6A}" type="slidenum">
              <a:rPr lang="en-US" smtClean="0"/>
              <a:t>‹#›</a:t>
            </a:fld>
            <a:endParaRPr lang="en-US"/>
          </a:p>
        </p:txBody>
      </p:sp>
      <p:sp>
        <p:nvSpPr>
          <p:cNvPr id="6" name="Rectangle 5">
            <a:extLst>
              <a:ext uri="{FF2B5EF4-FFF2-40B4-BE49-F238E27FC236}">
                <a16:creationId xmlns:a16="http://schemas.microsoft.com/office/drawing/2014/main" id="{52CD5589-5963-41DA-B6B4-6790F70CBB1C}"/>
              </a:ext>
            </a:extLst>
          </p:cNvPr>
          <p:cNvSpPr/>
          <p:nvPr userDrawn="1"/>
        </p:nvSpPr>
        <p:spPr>
          <a:xfrm>
            <a:off x="0" y="0"/>
            <a:ext cx="12192000" cy="685800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07E732D8-F9AD-4AE7-A560-79F48C74311D}"/>
              </a:ext>
            </a:extLst>
          </p:cNvPr>
          <p:cNvCxnSpPr>
            <a:cxnSpLocks/>
          </p:cNvCxnSpPr>
          <p:nvPr userDrawn="1"/>
        </p:nvCxnSpPr>
        <p:spPr>
          <a:xfrm flipH="1">
            <a:off x="838200" y="1690688"/>
            <a:ext cx="10515600" cy="0"/>
          </a:xfrm>
          <a:prstGeom prst="line">
            <a:avLst/>
          </a:prstGeom>
          <a:ln w="38100">
            <a:solidFill>
              <a:srgbClr val="FF0000"/>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291354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4158ABF-EEFD-4486-BC51-16F93EA182D5}"/>
              </a:ext>
            </a:extLst>
          </p:cNvPr>
          <p:cNvSpPr>
            <a:spLocks noGrp="1"/>
          </p:cNvSpPr>
          <p:nvPr>
            <p:ph type="dt" sz="half" idx="10"/>
          </p:nvPr>
        </p:nvSpPr>
        <p:spPr/>
        <p:txBody>
          <a:bodyPr/>
          <a:lstStyle/>
          <a:p>
            <a:fld id="{3A56A96A-ED92-4674-B219-DAE22032DED2}" type="datetime1">
              <a:rPr lang="en-US" smtClean="0"/>
              <a:t>18-Apr-22</a:t>
            </a:fld>
            <a:endParaRPr lang="en-US"/>
          </a:p>
        </p:txBody>
      </p:sp>
      <p:sp>
        <p:nvSpPr>
          <p:cNvPr id="3" name="Footer Placeholder 2">
            <a:extLst>
              <a:ext uri="{FF2B5EF4-FFF2-40B4-BE49-F238E27FC236}">
                <a16:creationId xmlns:a16="http://schemas.microsoft.com/office/drawing/2014/main" id="{176FE182-B7EC-4F65-AD34-C3A7F26F724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4FC9C28-CB6E-49F6-B0FD-212B8EA06D97}"/>
              </a:ext>
            </a:extLst>
          </p:cNvPr>
          <p:cNvSpPr>
            <a:spLocks noGrp="1"/>
          </p:cNvSpPr>
          <p:nvPr>
            <p:ph type="sldNum" sz="quarter" idx="12"/>
          </p:nvPr>
        </p:nvSpPr>
        <p:spPr/>
        <p:txBody>
          <a:bodyPr/>
          <a:lstStyle/>
          <a:p>
            <a:fld id="{B082A64C-7ED8-4303-8179-869A1496BD6A}" type="slidenum">
              <a:rPr lang="en-US" smtClean="0"/>
              <a:t>‹#›</a:t>
            </a:fld>
            <a:endParaRPr lang="en-US"/>
          </a:p>
        </p:txBody>
      </p:sp>
    </p:spTree>
    <p:extLst>
      <p:ext uri="{BB962C8B-B14F-4D97-AF65-F5344CB8AC3E}">
        <p14:creationId xmlns:p14="http://schemas.microsoft.com/office/powerpoint/2010/main" val="11105185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869BA-F268-4668-9949-B9EF4E2D1E2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830C31-86FA-4756-B0BF-7676026C586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19AB7F6-CFBF-4F8F-A98A-75C92038A9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2817CD3-75B4-4AFD-A293-16BDA05CE82A}"/>
              </a:ext>
            </a:extLst>
          </p:cNvPr>
          <p:cNvSpPr>
            <a:spLocks noGrp="1"/>
          </p:cNvSpPr>
          <p:nvPr>
            <p:ph type="dt" sz="half" idx="10"/>
          </p:nvPr>
        </p:nvSpPr>
        <p:spPr/>
        <p:txBody>
          <a:bodyPr/>
          <a:lstStyle/>
          <a:p>
            <a:fld id="{CA471010-476F-444A-9DB3-7F88B8B2D370}" type="datetime1">
              <a:rPr lang="en-US" smtClean="0"/>
              <a:t>18-Apr-22</a:t>
            </a:fld>
            <a:endParaRPr lang="en-US"/>
          </a:p>
        </p:txBody>
      </p:sp>
      <p:sp>
        <p:nvSpPr>
          <p:cNvPr id="6" name="Footer Placeholder 5">
            <a:extLst>
              <a:ext uri="{FF2B5EF4-FFF2-40B4-BE49-F238E27FC236}">
                <a16:creationId xmlns:a16="http://schemas.microsoft.com/office/drawing/2014/main" id="{EE71EAE2-6EC5-4FE3-B0A6-9B9966483C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2EDF5AF-8C3B-4C70-8C64-008A2B0C8A4C}"/>
              </a:ext>
            </a:extLst>
          </p:cNvPr>
          <p:cNvSpPr>
            <a:spLocks noGrp="1"/>
          </p:cNvSpPr>
          <p:nvPr>
            <p:ph type="sldNum" sz="quarter" idx="12"/>
          </p:nvPr>
        </p:nvSpPr>
        <p:spPr/>
        <p:txBody>
          <a:bodyPr/>
          <a:lstStyle/>
          <a:p>
            <a:fld id="{B082A64C-7ED8-4303-8179-869A1496BD6A}" type="slidenum">
              <a:rPr lang="en-US" smtClean="0"/>
              <a:t>‹#›</a:t>
            </a:fld>
            <a:endParaRPr lang="en-US"/>
          </a:p>
        </p:txBody>
      </p:sp>
    </p:spTree>
    <p:extLst>
      <p:ext uri="{BB962C8B-B14F-4D97-AF65-F5344CB8AC3E}">
        <p14:creationId xmlns:p14="http://schemas.microsoft.com/office/powerpoint/2010/main" val="1351548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12B1F0-969C-44F6-B6D7-0AD8E4E6857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C4F0BA2-64AA-4752-B447-A85302E3ED5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43CDCDE-949E-40F6-9583-8CDF9A5AA4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FFADF0B-4437-4253-8040-16F4B1D10C9F}"/>
              </a:ext>
            </a:extLst>
          </p:cNvPr>
          <p:cNvSpPr>
            <a:spLocks noGrp="1"/>
          </p:cNvSpPr>
          <p:nvPr>
            <p:ph type="dt" sz="half" idx="10"/>
          </p:nvPr>
        </p:nvSpPr>
        <p:spPr/>
        <p:txBody>
          <a:bodyPr/>
          <a:lstStyle/>
          <a:p>
            <a:fld id="{35207D06-9819-4EFE-9A21-6D06804CB54A}" type="datetime1">
              <a:rPr lang="en-US" smtClean="0"/>
              <a:t>18-Apr-22</a:t>
            </a:fld>
            <a:endParaRPr lang="en-US"/>
          </a:p>
        </p:txBody>
      </p:sp>
      <p:sp>
        <p:nvSpPr>
          <p:cNvPr id="6" name="Footer Placeholder 5">
            <a:extLst>
              <a:ext uri="{FF2B5EF4-FFF2-40B4-BE49-F238E27FC236}">
                <a16:creationId xmlns:a16="http://schemas.microsoft.com/office/drawing/2014/main" id="{613BA098-9CC7-4616-B681-600C756D5AA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06CE544-3B3E-43BA-8808-25A49C472E4D}"/>
              </a:ext>
            </a:extLst>
          </p:cNvPr>
          <p:cNvSpPr>
            <a:spLocks noGrp="1"/>
          </p:cNvSpPr>
          <p:nvPr>
            <p:ph type="sldNum" sz="quarter" idx="12"/>
          </p:nvPr>
        </p:nvSpPr>
        <p:spPr/>
        <p:txBody>
          <a:bodyPr/>
          <a:lstStyle/>
          <a:p>
            <a:fld id="{B082A64C-7ED8-4303-8179-869A1496BD6A}" type="slidenum">
              <a:rPr lang="en-US" smtClean="0"/>
              <a:t>‹#›</a:t>
            </a:fld>
            <a:endParaRPr lang="en-US"/>
          </a:p>
        </p:txBody>
      </p:sp>
    </p:spTree>
    <p:extLst>
      <p:ext uri="{BB962C8B-B14F-4D97-AF65-F5344CB8AC3E}">
        <p14:creationId xmlns:p14="http://schemas.microsoft.com/office/powerpoint/2010/main" val="18213515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46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50F359F-07E9-4ACF-A83D-504D6535B2F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3F2FA88-9CFE-47AB-B500-A9101695632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BC984DE-0805-482B-823B-23C94FDA8E2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D2DE2F-9F11-4F1E-86D1-FF93E87DDDBF}" type="datetime1">
              <a:rPr lang="en-US" smtClean="0"/>
              <a:t>18-Apr-22</a:t>
            </a:fld>
            <a:endParaRPr lang="en-US"/>
          </a:p>
        </p:txBody>
      </p:sp>
      <p:sp>
        <p:nvSpPr>
          <p:cNvPr id="5" name="Footer Placeholder 4">
            <a:extLst>
              <a:ext uri="{FF2B5EF4-FFF2-40B4-BE49-F238E27FC236}">
                <a16:creationId xmlns:a16="http://schemas.microsoft.com/office/drawing/2014/main" id="{A05E3A09-1E9A-40E7-A2D0-BDD575712F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E15004D-7A1C-4F96-8F5A-B6313035349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82A64C-7ED8-4303-8179-869A1496BD6A}" type="slidenum">
              <a:rPr lang="en-US" smtClean="0"/>
              <a:t>‹#›</a:t>
            </a:fld>
            <a:endParaRPr lang="en-US"/>
          </a:p>
        </p:txBody>
      </p:sp>
    </p:spTree>
    <p:extLst>
      <p:ext uri="{BB962C8B-B14F-4D97-AF65-F5344CB8AC3E}">
        <p14:creationId xmlns:p14="http://schemas.microsoft.com/office/powerpoint/2010/main" val="26895246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2" Type="http://schemas.openxmlformats.org/officeDocument/2006/relationships/hyperlink" Target="about:blank" TargetMode="External"/><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2" Type="http://schemas.openxmlformats.org/officeDocument/2006/relationships/hyperlink" Target="about:blank" TargetMode="External"/><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9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AF8C6-4441-4800-A7C1-845AE6399BF7}"/>
              </a:ext>
            </a:extLst>
          </p:cNvPr>
          <p:cNvSpPr>
            <a:spLocks noGrp="1"/>
          </p:cNvSpPr>
          <p:nvPr>
            <p:ph type="ctrTitle"/>
          </p:nvPr>
        </p:nvSpPr>
        <p:spPr>
          <a:xfrm>
            <a:off x="1524000" y="374073"/>
            <a:ext cx="9144000" cy="3135890"/>
          </a:xfrm>
        </p:spPr>
        <p:txBody>
          <a:bodyPr>
            <a:normAutofit fontScale="90000"/>
          </a:bodyPr>
          <a:lstStyle/>
          <a:p>
            <a:r>
              <a:rPr lang="en-US" b="1" dirty="0">
                <a:solidFill>
                  <a:srgbClr val="000000"/>
                </a:solidFill>
                <a:effectLst/>
                <a:latin typeface="Californian FB" panose="0207040306080B030204" pitchFamily="18" charset="0"/>
              </a:rPr>
              <a:t>The Art and Science of Technological Modernization to Vital Government Enterprises</a:t>
            </a:r>
            <a:endParaRPr lang="en-US" b="1" dirty="0">
              <a:latin typeface="Californian FB" panose="0207040306080B030204" pitchFamily="18" charset="0"/>
            </a:endParaRPr>
          </a:p>
        </p:txBody>
      </p:sp>
      <p:sp>
        <p:nvSpPr>
          <p:cNvPr id="3" name="Subtitle 2">
            <a:extLst>
              <a:ext uri="{FF2B5EF4-FFF2-40B4-BE49-F238E27FC236}">
                <a16:creationId xmlns:a16="http://schemas.microsoft.com/office/drawing/2014/main" id="{C48D5012-31D7-46B3-938F-1B46845FEB0B}"/>
              </a:ext>
            </a:extLst>
          </p:cNvPr>
          <p:cNvSpPr>
            <a:spLocks noGrp="1"/>
          </p:cNvSpPr>
          <p:nvPr>
            <p:ph type="subTitle" idx="1"/>
          </p:nvPr>
        </p:nvSpPr>
        <p:spPr>
          <a:xfrm>
            <a:off x="1456888" y="4883150"/>
            <a:ext cx="9144000" cy="1655762"/>
          </a:xfrm>
        </p:spPr>
        <p:txBody>
          <a:bodyPr>
            <a:normAutofit lnSpcReduction="10000"/>
          </a:bodyPr>
          <a:lstStyle/>
          <a:p>
            <a:r>
              <a:rPr lang="en-US" dirty="0"/>
              <a:t>Version 1.0</a:t>
            </a:r>
          </a:p>
          <a:p>
            <a:r>
              <a:rPr lang="en-US" dirty="0"/>
              <a:t>For the Big ‘A’ Conference</a:t>
            </a:r>
          </a:p>
          <a:p>
            <a:r>
              <a:rPr lang="en-US" dirty="0"/>
              <a:t>May 2022</a:t>
            </a:r>
          </a:p>
          <a:p>
            <a:pPr algn="r"/>
            <a:r>
              <a:rPr lang="en-US" dirty="0"/>
              <a:t>Thomas J. Day, Ph.D.</a:t>
            </a:r>
          </a:p>
          <a:p>
            <a:endParaRPr lang="en-US" dirty="0"/>
          </a:p>
        </p:txBody>
      </p:sp>
      <p:sp>
        <p:nvSpPr>
          <p:cNvPr id="4" name="Slide Number Placeholder 3">
            <a:extLst>
              <a:ext uri="{FF2B5EF4-FFF2-40B4-BE49-F238E27FC236}">
                <a16:creationId xmlns:a16="http://schemas.microsoft.com/office/drawing/2014/main" id="{6E196176-4BEE-4917-B0F5-5A39B4129AC1}"/>
              </a:ext>
            </a:extLst>
          </p:cNvPr>
          <p:cNvSpPr>
            <a:spLocks noGrp="1"/>
          </p:cNvSpPr>
          <p:nvPr>
            <p:ph type="sldNum" sz="quarter" idx="12"/>
          </p:nvPr>
        </p:nvSpPr>
        <p:spPr/>
        <p:txBody>
          <a:bodyPr/>
          <a:lstStyle/>
          <a:p>
            <a:fld id="{B082A64C-7ED8-4303-8179-869A1496BD6A}" type="slidenum">
              <a:rPr lang="en-US" smtClean="0"/>
              <a:t>1</a:t>
            </a:fld>
            <a:endParaRPr lang="en-US"/>
          </a:p>
        </p:txBody>
      </p:sp>
      <p:sp>
        <p:nvSpPr>
          <p:cNvPr id="5" name="TextBox 4">
            <a:extLst>
              <a:ext uri="{FF2B5EF4-FFF2-40B4-BE49-F238E27FC236}">
                <a16:creationId xmlns:a16="http://schemas.microsoft.com/office/drawing/2014/main" id="{D5BD9E83-46C2-4E29-9ACD-866260C62D89}"/>
              </a:ext>
            </a:extLst>
          </p:cNvPr>
          <p:cNvSpPr txBox="1"/>
          <p:nvPr/>
        </p:nvSpPr>
        <p:spPr>
          <a:xfrm>
            <a:off x="3344238" y="3934946"/>
            <a:ext cx="5632055" cy="523220"/>
          </a:xfrm>
          <a:prstGeom prst="rect">
            <a:avLst/>
          </a:prstGeom>
          <a:noFill/>
        </p:spPr>
        <p:txBody>
          <a:bodyPr wrap="none" rtlCol="0">
            <a:spAutoFit/>
          </a:bodyPr>
          <a:lstStyle/>
          <a:p>
            <a:r>
              <a:rPr lang="en-US" sz="2800" dirty="0"/>
              <a:t>How You Can Do It, or Play a Big Part</a:t>
            </a:r>
          </a:p>
        </p:txBody>
      </p:sp>
    </p:spTree>
    <p:extLst>
      <p:ext uri="{BB962C8B-B14F-4D97-AF65-F5344CB8AC3E}">
        <p14:creationId xmlns:p14="http://schemas.microsoft.com/office/powerpoint/2010/main" val="19448528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9E5EC9-14EF-4CAE-B1D3-336B21FFBEE7}"/>
              </a:ext>
            </a:extLst>
          </p:cNvPr>
          <p:cNvSpPr>
            <a:spLocks noGrp="1"/>
          </p:cNvSpPr>
          <p:nvPr>
            <p:ph type="title"/>
          </p:nvPr>
        </p:nvSpPr>
        <p:spPr/>
        <p:txBody>
          <a:bodyPr/>
          <a:lstStyle/>
          <a:p>
            <a:r>
              <a:rPr lang="en-US" dirty="0"/>
              <a:t>Cities that Went Bankrupt/Out of Business</a:t>
            </a:r>
          </a:p>
        </p:txBody>
      </p:sp>
      <p:sp>
        <p:nvSpPr>
          <p:cNvPr id="3" name="Content Placeholder 2">
            <a:extLst>
              <a:ext uri="{FF2B5EF4-FFF2-40B4-BE49-F238E27FC236}">
                <a16:creationId xmlns:a16="http://schemas.microsoft.com/office/drawing/2014/main" id="{844F72F4-8351-4B31-BE1D-147D20F0F854}"/>
              </a:ext>
            </a:extLst>
          </p:cNvPr>
          <p:cNvSpPr>
            <a:spLocks noGrp="1"/>
          </p:cNvSpPr>
          <p:nvPr>
            <p:ph idx="1"/>
          </p:nvPr>
        </p:nvSpPr>
        <p:spPr>
          <a:xfrm>
            <a:off x="838200" y="1825625"/>
            <a:ext cx="4232564" cy="4351338"/>
          </a:xfrm>
        </p:spPr>
        <p:txBody>
          <a:bodyPr>
            <a:normAutofit lnSpcReduction="10000"/>
          </a:bodyPr>
          <a:lstStyle/>
          <a:p>
            <a:r>
              <a:rPr lang="en-US" dirty="0"/>
              <a:t>Detroit, MI (2013)</a:t>
            </a:r>
          </a:p>
          <a:p>
            <a:r>
              <a:rPr lang="en-US" dirty="0"/>
              <a:t>Bridgeport, CT (1991)</a:t>
            </a:r>
          </a:p>
          <a:p>
            <a:r>
              <a:rPr lang="en-US" dirty="0"/>
              <a:t>Vallejo, CA (2008)</a:t>
            </a:r>
          </a:p>
          <a:p>
            <a:r>
              <a:rPr lang="en-US" dirty="0"/>
              <a:t>Harrisburg, PA (2011)</a:t>
            </a:r>
          </a:p>
          <a:p>
            <a:r>
              <a:rPr lang="en-US" dirty="0"/>
              <a:t>Stockton, CA (2012)</a:t>
            </a:r>
          </a:p>
          <a:p>
            <a:r>
              <a:rPr lang="en-US" dirty="0"/>
              <a:t>Prichard, AL (2009)</a:t>
            </a:r>
          </a:p>
          <a:p>
            <a:r>
              <a:rPr lang="en-US" dirty="0"/>
              <a:t>Central Falls, RI (2011)</a:t>
            </a:r>
          </a:p>
          <a:p>
            <a:r>
              <a:rPr lang="en-US" dirty="0"/>
              <a:t>Cleveland, OH (1978)</a:t>
            </a:r>
          </a:p>
          <a:p>
            <a:pPr marL="0" indent="0">
              <a:buNone/>
            </a:pPr>
            <a:r>
              <a:rPr lang="en-US" dirty="0"/>
              <a:t>   Over 600 since 1900</a:t>
            </a:r>
          </a:p>
        </p:txBody>
      </p:sp>
      <p:sp>
        <p:nvSpPr>
          <p:cNvPr id="4" name="Slide Number Placeholder 3">
            <a:extLst>
              <a:ext uri="{FF2B5EF4-FFF2-40B4-BE49-F238E27FC236}">
                <a16:creationId xmlns:a16="http://schemas.microsoft.com/office/drawing/2014/main" id="{E47755E9-A4E4-4FE3-8D6C-4FDB5685F9D4}"/>
              </a:ext>
            </a:extLst>
          </p:cNvPr>
          <p:cNvSpPr>
            <a:spLocks noGrp="1"/>
          </p:cNvSpPr>
          <p:nvPr>
            <p:ph type="sldNum" sz="quarter" idx="12"/>
          </p:nvPr>
        </p:nvSpPr>
        <p:spPr/>
        <p:txBody>
          <a:bodyPr/>
          <a:lstStyle/>
          <a:p>
            <a:fld id="{BA9D9B8C-0BB1-49DC-A390-B8BFFEE887FE}" type="slidenum">
              <a:rPr lang="en-US" smtClean="0"/>
              <a:pPr/>
              <a:t>10</a:t>
            </a:fld>
            <a:endParaRPr lang="en-US" dirty="0"/>
          </a:p>
        </p:txBody>
      </p:sp>
      <p:sp>
        <p:nvSpPr>
          <p:cNvPr id="5" name="TextBox 4">
            <a:extLst>
              <a:ext uri="{FF2B5EF4-FFF2-40B4-BE49-F238E27FC236}">
                <a16:creationId xmlns:a16="http://schemas.microsoft.com/office/drawing/2014/main" id="{CE9DD5DC-D1A3-4896-817C-CD1F7E39AA1F}"/>
              </a:ext>
            </a:extLst>
          </p:cNvPr>
          <p:cNvSpPr txBox="1"/>
          <p:nvPr/>
        </p:nvSpPr>
        <p:spPr>
          <a:xfrm>
            <a:off x="5597236" y="1715195"/>
            <a:ext cx="5412059" cy="2308324"/>
          </a:xfrm>
          <a:prstGeom prst="rect">
            <a:avLst/>
          </a:prstGeom>
          <a:noFill/>
        </p:spPr>
        <p:txBody>
          <a:bodyPr wrap="none" rtlCol="0">
            <a:spAutoFit/>
          </a:bodyPr>
          <a:lstStyle/>
          <a:p>
            <a:pPr algn="ctr"/>
            <a:r>
              <a:rPr lang="en-US" sz="3600" dirty="0"/>
              <a:t>But, they are still operational!</a:t>
            </a:r>
          </a:p>
          <a:p>
            <a:pPr algn="ctr"/>
            <a:r>
              <a:rPr lang="en-US" sz="3600" dirty="0"/>
              <a:t>They still provide services,</a:t>
            </a:r>
          </a:p>
          <a:p>
            <a:pPr algn="ctr"/>
            <a:r>
              <a:rPr lang="en-US" sz="3600" dirty="0"/>
              <a:t>They still collect taxes.</a:t>
            </a:r>
          </a:p>
          <a:p>
            <a:r>
              <a:rPr lang="en-US" sz="3600" dirty="0"/>
              <a:t>  </a:t>
            </a:r>
          </a:p>
        </p:txBody>
      </p:sp>
      <p:sp>
        <p:nvSpPr>
          <p:cNvPr id="7" name="TextBox 6">
            <a:extLst>
              <a:ext uri="{FF2B5EF4-FFF2-40B4-BE49-F238E27FC236}">
                <a16:creationId xmlns:a16="http://schemas.microsoft.com/office/drawing/2014/main" id="{699C641D-A8DF-4445-A1B6-2950D1A94F71}"/>
              </a:ext>
            </a:extLst>
          </p:cNvPr>
          <p:cNvSpPr txBox="1"/>
          <p:nvPr/>
        </p:nvSpPr>
        <p:spPr>
          <a:xfrm>
            <a:off x="4784160" y="3457945"/>
            <a:ext cx="7038209" cy="923330"/>
          </a:xfrm>
          <a:prstGeom prst="rect">
            <a:avLst/>
          </a:prstGeom>
          <a:noFill/>
        </p:spPr>
        <p:txBody>
          <a:bodyPr wrap="none" rtlCol="0">
            <a:spAutoFit/>
          </a:bodyPr>
          <a:lstStyle/>
          <a:p>
            <a:pPr algn="ctr"/>
            <a:r>
              <a:rPr lang="en-US" dirty="0"/>
              <a:t>Only one city in North America officially went out of business.</a:t>
            </a:r>
          </a:p>
          <a:p>
            <a:r>
              <a:rPr lang="en-US" dirty="0"/>
              <a:t>Canso, NS, Canada in 2012.  It then was absorbed into the neighboring town</a:t>
            </a:r>
          </a:p>
          <a:p>
            <a:pPr algn="ctr"/>
            <a:r>
              <a:rPr lang="en-US" dirty="0"/>
              <a:t>of Guysborough</a:t>
            </a:r>
          </a:p>
        </p:txBody>
      </p:sp>
      <p:pic>
        <p:nvPicPr>
          <p:cNvPr id="9" name="Picture 8">
            <a:extLst>
              <a:ext uri="{FF2B5EF4-FFF2-40B4-BE49-F238E27FC236}">
                <a16:creationId xmlns:a16="http://schemas.microsoft.com/office/drawing/2014/main" id="{3D937AB7-2733-48C8-908E-B0049402D9DD}"/>
              </a:ext>
            </a:extLst>
          </p:cNvPr>
          <p:cNvPicPr>
            <a:picLocks noChangeAspect="1"/>
          </p:cNvPicPr>
          <p:nvPr/>
        </p:nvPicPr>
        <p:blipFill>
          <a:blip r:embed="rId2"/>
          <a:stretch>
            <a:fillRect/>
          </a:stretch>
        </p:blipFill>
        <p:spPr>
          <a:xfrm>
            <a:off x="8158103" y="4386151"/>
            <a:ext cx="3398811" cy="2207020"/>
          </a:xfrm>
          <a:prstGeom prst="rect">
            <a:avLst/>
          </a:prstGeom>
        </p:spPr>
      </p:pic>
      <p:pic>
        <p:nvPicPr>
          <p:cNvPr id="11" name="Picture 10">
            <a:extLst>
              <a:ext uri="{FF2B5EF4-FFF2-40B4-BE49-F238E27FC236}">
                <a16:creationId xmlns:a16="http://schemas.microsoft.com/office/drawing/2014/main" id="{4B94DD89-F5FF-4A14-A6E7-E45F80C28D04}"/>
              </a:ext>
            </a:extLst>
          </p:cNvPr>
          <p:cNvPicPr>
            <a:picLocks noChangeAspect="1"/>
          </p:cNvPicPr>
          <p:nvPr/>
        </p:nvPicPr>
        <p:blipFill>
          <a:blip r:embed="rId3"/>
          <a:stretch>
            <a:fillRect/>
          </a:stretch>
        </p:blipFill>
        <p:spPr>
          <a:xfrm>
            <a:off x="4491629" y="4382046"/>
            <a:ext cx="3666474" cy="2216001"/>
          </a:xfrm>
          <a:prstGeom prst="rect">
            <a:avLst/>
          </a:prstGeom>
        </p:spPr>
      </p:pic>
    </p:spTree>
    <p:extLst>
      <p:ext uri="{BB962C8B-B14F-4D97-AF65-F5344CB8AC3E}">
        <p14:creationId xmlns:p14="http://schemas.microsoft.com/office/powerpoint/2010/main" val="1360327689"/>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6C10C1-4044-460E-A841-D9C9E97EE557}"/>
              </a:ext>
            </a:extLst>
          </p:cNvPr>
          <p:cNvSpPr>
            <a:spLocks noGrp="1"/>
          </p:cNvSpPr>
          <p:nvPr>
            <p:ph type="title"/>
          </p:nvPr>
        </p:nvSpPr>
        <p:spPr/>
        <p:txBody>
          <a:bodyPr/>
          <a:lstStyle/>
          <a:p>
            <a:r>
              <a:rPr lang="en-US" dirty="0"/>
              <a:t>Bullet Construction</a:t>
            </a:r>
          </a:p>
        </p:txBody>
      </p:sp>
      <p:sp>
        <p:nvSpPr>
          <p:cNvPr id="4" name="Slide Number Placeholder 3">
            <a:extLst>
              <a:ext uri="{FF2B5EF4-FFF2-40B4-BE49-F238E27FC236}">
                <a16:creationId xmlns:a16="http://schemas.microsoft.com/office/drawing/2014/main" id="{C5751BA3-51EC-4263-8B00-3E39E0913AF2}"/>
              </a:ext>
            </a:extLst>
          </p:cNvPr>
          <p:cNvSpPr>
            <a:spLocks noGrp="1"/>
          </p:cNvSpPr>
          <p:nvPr>
            <p:ph type="sldNum" sz="quarter" idx="12"/>
          </p:nvPr>
        </p:nvSpPr>
        <p:spPr/>
        <p:txBody>
          <a:bodyPr/>
          <a:lstStyle/>
          <a:p>
            <a:fld id="{BA9D9B8C-0BB1-49DC-A390-B8BFFEE887FE}" type="slidenum">
              <a:rPr lang="en-US" smtClean="0"/>
              <a:pPr/>
              <a:t>100</a:t>
            </a:fld>
            <a:endParaRPr lang="en-US" dirty="0"/>
          </a:p>
        </p:txBody>
      </p:sp>
      <p:sp>
        <p:nvSpPr>
          <p:cNvPr id="9" name="Content Placeholder 2">
            <a:extLst>
              <a:ext uri="{FF2B5EF4-FFF2-40B4-BE49-F238E27FC236}">
                <a16:creationId xmlns:a16="http://schemas.microsoft.com/office/drawing/2014/main" id="{D701CDCF-F536-4F3B-85C1-41F7908EB689}"/>
              </a:ext>
            </a:extLst>
          </p:cNvPr>
          <p:cNvSpPr>
            <a:spLocks noGrp="1"/>
          </p:cNvSpPr>
          <p:nvPr>
            <p:ph sz="half" idx="1"/>
          </p:nvPr>
        </p:nvSpPr>
        <p:spPr>
          <a:xfrm>
            <a:off x="729142" y="2242024"/>
            <a:ext cx="5181600" cy="4351338"/>
          </a:xfrm>
        </p:spPr>
        <p:txBody>
          <a:bodyPr>
            <a:normAutofit lnSpcReduction="10000"/>
          </a:bodyPr>
          <a:lstStyle/>
          <a:p>
            <a:r>
              <a:rPr lang="en-US" sz="2200" dirty="0"/>
              <a:t>Short, crisp and without ‘floral’ language (Follow 4 C’s);</a:t>
            </a:r>
          </a:p>
          <a:p>
            <a:r>
              <a:rPr lang="en-US" sz="2200" dirty="0"/>
              <a:t>Generally does not go over two (2) lines- one (1) line preferred;</a:t>
            </a:r>
          </a:p>
          <a:p>
            <a:r>
              <a:rPr lang="en-US" sz="2200" dirty="0"/>
              <a:t>Devoid of emotion;</a:t>
            </a:r>
          </a:p>
          <a:p>
            <a:r>
              <a:rPr lang="en-US" sz="2200" dirty="0"/>
              <a:t>Contains only facts;</a:t>
            </a:r>
          </a:p>
          <a:p>
            <a:r>
              <a:rPr lang="en-US" sz="2200" dirty="0"/>
              <a:t>One item or detail per bullet;</a:t>
            </a:r>
          </a:p>
          <a:p>
            <a:r>
              <a:rPr lang="en-US" sz="2200" dirty="0"/>
              <a:t>Separate each bullet with a semi-colon;</a:t>
            </a:r>
          </a:p>
          <a:p>
            <a:r>
              <a:rPr lang="en-US" sz="2200" dirty="0"/>
              <a:t>End bullet list with a period;</a:t>
            </a:r>
          </a:p>
          <a:p>
            <a:r>
              <a:rPr lang="en-US" sz="2200" dirty="0"/>
              <a:t>Think before you write;</a:t>
            </a:r>
          </a:p>
          <a:p>
            <a:r>
              <a:rPr lang="en-US" sz="2200" dirty="0"/>
              <a:t>Edit before you send (or let another edit).</a:t>
            </a:r>
          </a:p>
          <a:p>
            <a:endParaRPr lang="en-US" dirty="0"/>
          </a:p>
        </p:txBody>
      </p:sp>
      <p:sp>
        <p:nvSpPr>
          <p:cNvPr id="10" name="Content Placeholder 3">
            <a:extLst>
              <a:ext uri="{FF2B5EF4-FFF2-40B4-BE49-F238E27FC236}">
                <a16:creationId xmlns:a16="http://schemas.microsoft.com/office/drawing/2014/main" id="{5BB93027-A927-429F-919C-68CD8EF84C13}"/>
              </a:ext>
            </a:extLst>
          </p:cNvPr>
          <p:cNvSpPr txBox="1">
            <a:spLocks/>
          </p:cNvSpPr>
          <p:nvPr/>
        </p:nvSpPr>
        <p:spPr>
          <a:xfrm>
            <a:off x="6063146" y="2242024"/>
            <a:ext cx="5181600" cy="4351338"/>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a:t>Avoid connecting ideas together with ‘and’ or ‘nested’ bullets.  Make two (2) bullets rather than connect;</a:t>
            </a:r>
          </a:p>
          <a:p>
            <a:r>
              <a:rPr lang="en-US" sz="2000"/>
              <a:t>When writing a bullet, put a period in the center of anything longer than a single line.  (Test for two ideas);</a:t>
            </a:r>
          </a:p>
          <a:p>
            <a:r>
              <a:rPr lang="en-US" sz="2000"/>
              <a:t>Avoid making it ‘personal’ (no ‘I’, ‘me’).  Always make the bullet about the situation;</a:t>
            </a:r>
          </a:p>
          <a:p>
            <a:r>
              <a:rPr lang="en-US" sz="2000"/>
              <a:t>Avoid foreign expressions and technical jargon.  Use plain English! </a:t>
            </a:r>
            <a:r>
              <a:rPr lang="en-US" sz="1000"/>
              <a:t>(Strunk &amp; White: Elements of Style, 1918)</a:t>
            </a:r>
          </a:p>
          <a:p>
            <a:r>
              <a:rPr lang="en-US" sz="2000"/>
              <a:t>Avoid bullets in personal matters or other similar sensitive communications;</a:t>
            </a:r>
          </a:p>
          <a:p>
            <a:r>
              <a:rPr lang="en-US" sz="2000"/>
              <a:t>Avoid random topics – keep focus on subject matter</a:t>
            </a:r>
          </a:p>
          <a:p>
            <a:endParaRPr lang="en-US" dirty="0"/>
          </a:p>
        </p:txBody>
      </p:sp>
      <p:sp>
        <p:nvSpPr>
          <p:cNvPr id="11" name="TextBox 10">
            <a:extLst>
              <a:ext uri="{FF2B5EF4-FFF2-40B4-BE49-F238E27FC236}">
                <a16:creationId xmlns:a16="http://schemas.microsoft.com/office/drawing/2014/main" id="{9125EBA5-6E28-4FF4-A1E8-AA096933D1F6}"/>
              </a:ext>
            </a:extLst>
          </p:cNvPr>
          <p:cNvSpPr txBox="1"/>
          <p:nvPr/>
        </p:nvSpPr>
        <p:spPr>
          <a:xfrm>
            <a:off x="2336403" y="1690688"/>
            <a:ext cx="983539" cy="523220"/>
          </a:xfrm>
          <a:prstGeom prst="rect">
            <a:avLst/>
          </a:prstGeom>
          <a:noFill/>
        </p:spPr>
        <p:txBody>
          <a:bodyPr wrap="none" rtlCol="0">
            <a:spAutoFit/>
          </a:bodyPr>
          <a:lstStyle/>
          <a:p>
            <a:r>
              <a:rPr lang="en-US" sz="2800" dirty="0">
                <a:latin typeface="Calisto MT" panose="02040603050505030304" pitchFamily="18" charset="0"/>
              </a:rPr>
              <a:t>DO’s</a:t>
            </a:r>
          </a:p>
        </p:txBody>
      </p:sp>
      <p:sp>
        <p:nvSpPr>
          <p:cNvPr id="12" name="TextBox 11">
            <a:extLst>
              <a:ext uri="{FF2B5EF4-FFF2-40B4-BE49-F238E27FC236}">
                <a16:creationId xmlns:a16="http://schemas.microsoft.com/office/drawing/2014/main" id="{6B823C73-6626-4D11-B0EA-1470AA8D82D4}"/>
              </a:ext>
            </a:extLst>
          </p:cNvPr>
          <p:cNvSpPr txBox="1"/>
          <p:nvPr/>
        </p:nvSpPr>
        <p:spPr>
          <a:xfrm>
            <a:off x="7898482" y="1718804"/>
            <a:ext cx="1886029" cy="523220"/>
          </a:xfrm>
          <a:prstGeom prst="rect">
            <a:avLst/>
          </a:prstGeom>
          <a:noFill/>
        </p:spPr>
        <p:txBody>
          <a:bodyPr wrap="none" rtlCol="0">
            <a:spAutoFit/>
          </a:bodyPr>
          <a:lstStyle/>
          <a:p>
            <a:r>
              <a:rPr lang="en-US" sz="2800" dirty="0">
                <a:latin typeface="Calisto MT" panose="02040603050505030304" pitchFamily="18" charset="0"/>
              </a:rPr>
              <a:t>DO NOT’s</a:t>
            </a:r>
          </a:p>
        </p:txBody>
      </p:sp>
    </p:spTree>
    <p:extLst>
      <p:ext uri="{BB962C8B-B14F-4D97-AF65-F5344CB8AC3E}">
        <p14:creationId xmlns:p14="http://schemas.microsoft.com/office/powerpoint/2010/main" val="2783868433"/>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0F21BE-52F0-4629-B964-B1B8609659B7}"/>
              </a:ext>
            </a:extLst>
          </p:cNvPr>
          <p:cNvSpPr>
            <a:spLocks noGrp="1"/>
          </p:cNvSpPr>
          <p:nvPr>
            <p:ph type="title"/>
          </p:nvPr>
        </p:nvSpPr>
        <p:spPr/>
        <p:txBody>
          <a:bodyPr/>
          <a:lstStyle/>
          <a:p>
            <a:r>
              <a:rPr lang="en-US" dirty="0"/>
              <a:t>Desktop References to Consider</a:t>
            </a:r>
          </a:p>
        </p:txBody>
      </p:sp>
      <p:sp>
        <p:nvSpPr>
          <p:cNvPr id="4" name="Slide Number Placeholder 3">
            <a:extLst>
              <a:ext uri="{FF2B5EF4-FFF2-40B4-BE49-F238E27FC236}">
                <a16:creationId xmlns:a16="http://schemas.microsoft.com/office/drawing/2014/main" id="{382978C4-DADB-4F0D-930A-648C59282454}"/>
              </a:ext>
            </a:extLst>
          </p:cNvPr>
          <p:cNvSpPr>
            <a:spLocks noGrp="1"/>
          </p:cNvSpPr>
          <p:nvPr>
            <p:ph type="sldNum" sz="quarter" idx="12"/>
          </p:nvPr>
        </p:nvSpPr>
        <p:spPr/>
        <p:txBody>
          <a:bodyPr/>
          <a:lstStyle/>
          <a:p>
            <a:fld id="{BA9D9B8C-0BB1-49DC-A390-B8BFFEE887FE}" type="slidenum">
              <a:rPr lang="en-US" smtClean="0"/>
              <a:pPr/>
              <a:t>101</a:t>
            </a:fld>
            <a:endParaRPr lang="en-US" dirty="0"/>
          </a:p>
        </p:txBody>
      </p:sp>
      <p:pic>
        <p:nvPicPr>
          <p:cNvPr id="5" name="Picture 4">
            <a:extLst>
              <a:ext uri="{FF2B5EF4-FFF2-40B4-BE49-F238E27FC236}">
                <a16:creationId xmlns:a16="http://schemas.microsoft.com/office/drawing/2014/main" id="{84CCD075-4BC6-45FE-AA1B-E218DA010AF2}"/>
              </a:ext>
            </a:extLst>
          </p:cNvPr>
          <p:cNvPicPr>
            <a:picLocks noChangeAspect="1"/>
          </p:cNvPicPr>
          <p:nvPr/>
        </p:nvPicPr>
        <p:blipFill rotWithShape="1">
          <a:blip r:embed="rId2"/>
          <a:srcRect l="2399" r="-1"/>
          <a:stretch/>
        </p:blipFill>
        <p:spPr>
          <a:xfrm>
            <a:off x="1031846" y="1945932"/>
            <a:ext cx="2046914" cy="3280642"/>
          </a:xfrm>
          <a:prstGeom prst="rect">
            <a:avLst/>
          </a:prstGeom>
        </p:spPr>
      </p:pic>
      <p:sp>
        <p:nvSpPr>
          <p:cNvPr id="6" name="TextBox 5">
            <a:extLst>
              <a:ext uri="{FF2B5EF4-FFF2-40B4-BE49-F238E27FC236}">
                <a16:creationId xmlns:a16="http://schemas.microsoft.com/office/drawing/2014/main" id="{C25142AC-DEF2-4DC6-99E6-B2C5E245B8A7}"/>
              </a:ext>
            </a:extLst>
          </p:cNvPr>
          <p:cNvSpPr txBox="1"/>
          <p:nvPr/>
        </p:nvSpPr>
        <p:spPr>
          <a:xfrm>
            <a:off x="838200" y="5288870"/>
            <a:ext cx="2524923" cy="646331"/>
          </a:xfrm>
          <a:prstGeom prst="rect">
            <a:avLst/>
          </a:prstGeom>
          <a:noFill/>
        </p:spPr>
        <p:txBody>
          <a:bodyPr wrap="none" rtlCol="0">
            <a:spAutoFit/>
          </a:bodyPr>
          <a:lstStyle/>
          <a:p>
            <a:pPr algn="ctr"/>
            <a:r>
              <a:rPr lang="en-US" dirty="0">
                <a:latin typeface="Calisto MT" panose="02040603050505030304" pitchFamily="18" charset="0"/>
              </a:rPr>
              <a:t>Classic and probably</a:t>
            </a:r>
          </a:p>
          <a:p>
            <a:pPr algn="ctr"/>
            <a:r>
              <a:rPr lang="en-US" dirty="0">
                <a:latin typeface="Calisto MT" panose="02040603050505030304" pitchFamily="18" charset="0"/>
              </a:rPr>
              <a:t>the only book you need!</a:t>
            </a:r>
          </a:p>
        </p:txBody>
      </p:sp>
      <p:pic>
        <p:nvPicPr>
          <p:cNvPr id="7" name="Picture 6">
            <a:extLst>
              <a:ext uri="{FF2B5EF4-FFF2-40B4-BE49-F238E27FC236}">
                <a16:creationId xmlns:a16="http://schemas.microsoft.com/office/drawing/2014/main" id="{FE069B79-94F2-4AB3-B1CA-263DC20721F5}"/>
              </a:ext>
            </a:extLst>
          </p:cNvPr>
          <p:cNvPicPr>
            <a:picLocks noChangeAspect="1"/>
          </p:cNvPicPr>
          <p:nvPr/>
        </p:nvPicPr>
        <p:blipFill>
          <a:blip r:embed="rId3"/>
          <a:stretch>
            <a:fillRect/>
          </a:stretch>
        </p:blipFill>
        <p:spPr>
          <a:xfrm>
            <a:off x="3676650" y="1945932"/>
            <a:ext cx="2146366" cy="3280642"/>
          </a:xfrm>
          <a:prstGeom prst="rect">
            <a:avLst/>
          </a:prstGeom>
        </p:spPr>
      </p:pic>
      <p:sp>
        <p:nvSpPr>
          <p:cNvPr id="8" name="TextBox 7">
            <a:extLst>
              <a:ext uri="{FF2B5EF4-FFF2-40B4-BE49-F238E27FC236}">
                <a16:creationId xmlns:a16="http://schemas.microsoft.com/office/drawing/2014/main" id="{1E69E33D-1E9F-47CF-8E98-5733B047322C}"/>
              </a:ext>
            </a:extLst>
          </p:cNvPr>
          <p:cNvSpPr txBox="1"/>
          <p:nvPr/>
        </p:nvSpPr>
        <p:spPr>
          <a:xfrm>
            <a:off x="3442555" y="5288871"/>
            <a:ext cx="2614562" cy="646331"/>
          </a:xfrm>
          <a:prstGeom prst="rect">
            <a:avLst/>
          </a:prstGeom>
          <a:noFill/>
        </p:spPr>
        <p:txBody>
          <a:bodyPr wrap="none" rtlCol="0">
            <a:spAutoFit/>
          </a:bodyPr>
          <a:lstStyle/>
          <a:p>
            <a:pPr algn="ctr"/>
            <a:r>
              <a:rPr lang="en-US" dirty="0">
                <a:latin typeface="Calisto MT" panose="02040603050505030304" pitchFamily="18" charset="0"/>
              </a:rPr>
              <a:t>Excellent for addendums</a:t>
            </a:r>
          </a:p>
          <a:p>
            <a:pPr algn="ctr"/>
            <a:r>
              <a:rPr lang="en-US" dirty="0">
                <a:latin typeface="Calisto MT" panose="02040603050505030304" pitchFamily="18" charset="0"/>
              </a:rPr>
              <a:t>and technical details</a:t>
            </a:r>
          </a:p>
        </p:txBody>
      </p:sp>
      <p:pic>
        <p:nvPicPr>
          <p:cNvPr id="9" name="Picture 8">
            <a:extLst>
              <a:ext uri="{FF2B5EF4-FFF2-40B4-BE49-F238E27FC236}">
                <a16:creationId xmlns:a16="http://schemas.microsoft.com/office/drawing/2014/main" id="{C67BD1FB-7EFB-4DE0-B0B9-A49EC9A1A7ED}"/>
              </a:ext>
            </a:extLst>
          </p:cNvPr>
          <p:cNvPicPr>
            <a:picLocks noChangeAspect="1"/>
          </p:cNvPicPr>
          <p:nvPr/>
        </p:nvPicPr>
        <p:blipFill rotWithShape="1">
          <a:blip r:embed="rId4"/>
          <a:srcRect r="-144"/>
          <a:stretch/>
        </p:blipFill>
        <p:spPr>
          <a:xfrm>
            <a:off x="6368986" y="1945596"/>
            <a:ext cx="2241614" cy="3343275"/>
          </a:xfrm>
          <a:prstGeom prst="rect">
            <a:avLst/>
          </a:prstGeom>
        </p:spPr>
      </p:pic>
      <p:sp>
        <p:nvSpPr>
          <p:cNvPr id="10" name="TextBox 9">
            <a:extLst>
              <a:ext uri="{FF2B5EF4-FFF2-40B4-BE49-F238E27FC236}">
                <a16:creationId xmlns:a16="http://schemas.microsoft.com/office/drawing/2014/main" id="{F3FA5BF3-2745-4523-8714-4627B1268CD9}"/>
              </a:ext>
            </a:extLst>
          </p:cNvPr>
          <p:cNvSpPr txBox="1"/>
          <p:nvPr/>
        </p:nvSpPr>
        <p:spPr>
          <a:xfrm>
            <a:off x="6603087" y="5288871"/>
            <a:ext cx="1798827" cy="646331"/>
          </a:xfrm>
          <a:prstGeom prst="rect">
            <a:avLst/>
          </a:prstGeom>
          <a:noFill/>
        </p:spPr>
        <p:txBody>
          <a:bodyPr wrap="none" rtlCol="0">
            <a:spAutoFit/>
          </a:bodyPr>
          <a:lstStyle/>
          <a:p>
            <a:pPr algn="ctr"/>
            <a:r>
              <a:rPr lang="en-US" dirty="0">
                <a:latin typeface="Calisto MT" panose="02040603050505030304" pitchFamily="18" charset="0"/>
              </a:rPr>
              <a:t>Helps you think</a:t>
            </a:r>
          </a:p>
          <a:p>
            <a:pPr algn="ctr"/>
            <a:r>
              <a:rPr lang="en-US" dirty="0">
                <a:latin typeface="Calisto MT" panose="02040603050505030304" pitchFamily="18" charset="0"/>
              </a:rPr>
              <a:t>before you write</a:t>
            </a:r>
          </a:p>
        </p:txBody>
      </p:sp>
      <p:sp>
        <p:nvSpPr>
          <p:cNvPr id="11" name="TextBox 10">
            <a:extLst>
              <a:ext uri="{FF2B5EF4-FFF2-40B4-BE49-F238E27FC236}">
                <a16:creationId xmlns:a16="http://schemas.microsoft.com/office/drawing/2014/main" id="{1FAE183C-AED5-4BA8-A2BB-34A2E4CD60BF}"/>
              </a:ext>
            </a:extLst>
          </p:cNvPr>
          <p:cNvSpPr txBox="1"/>
          <p:nvPr/>
        </p:nvSpPr>
        <p:spPr>
          <a:xfrm>
            <a:off x="9101970" y="2571532"/>
            <a:ext cx="2598660" cy="1754326"/>
          </a:xfrm>
          <a:prstGeom prst="rect">
            <a:avLst/>
          </a:prstGeom>
          <a:noFill/>
        </p:spPr>
        <p:txBody>
          <a:bodyPr wrap="none" rtlCol="0">
            <a:spAutoFit/>
          </a:bodyPr>
          <a:lstStyle/>
          <a:p>
            <a:pPr algn="ctr"/>
            <a:r>
              <a:rPr lang="en-US" sz="3600" dirty="0">
                <a:latin typeface="Calisto MT" panose="02040603050505030304" pitchFamily="18" charset="0"/>
              </a:rPr>
              <a:t>Suggestions </a:t>
            </a:r>
          </a:p>
          <a:p>
            <a:pPr algn="ctr"/>
            <a:r>
              <a:rPr lang="en-US" sz="3600" dirty="0">
                <a:latin typeface="Calisto MT" panose="02040603050505030304" pitchFamily="18" charset="0"/>
              </a:rPr>
              <a:t>for Desktop</a:t>
            </a:r>
          </a:p>
          <a:p>
            <a:pPr algn="ctr"/>
            <a:r>
              <a:rPr lang="en-US" sz="3600" dirty="0">
                <a:latin typeface="Calisto MT" panose="02040603050505030304" pitchFamily="18" charset="0"/>
              </a:rPr>
              <a:t>References</a:t>
            </a:r>
          </a:p>
        </p:txBody>
      </p:sp>
    </p:spTree>
    <p:extLst>
      <p:ext uri="{BB962C8B-B14F-4D97-AF65-F5344CB8AC3E}">
        <p14:creationId xmlns:p14="http://schemas.microsoft.com/office/powerpoint/2010/main" val="3909330214"/>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5281B-66EB-4CB9-8BF8-B6ADCD853C41}"/>
              </a:ext>
            </a:extLst>
          </p:cNvPr>
          <p:cNvSpPr>
            <a:spLocks noGrp="1"/>
          </p:cNvSpPr>
          <p:nvPr>
            <p:ph type="title"/>
          </p:nvPr>
        </p:nvSpPr>
        <p:spPr/>
        <p:txBody>
          <a:bodyPr/>
          <a:lstStyle/>
          <a:p>
            <a:r>
              <a:rPr lang="en-US" dirty="0"/>
              <a:t>Now, You Have the Basics</a:t>
            </a:r>
          </a:p>
        </p:txBody>
      </p:sp>
      <p:sp>
        <p:nvSpPr>
          <p:cNvPr id="3" name="Content Placeholder 2">
            <a:extLst>
              <a:ext uri="{FF2B5EF4-FFF2-40B4-BE49-F238E27FC236}">
                <a16:creationId xmlns:a16="http://schemas.microsoft.com/office/drawing/2014/main" id="{6C577681-12DB-4D72-9D4C-408B5A5EFB63}"/>
              </a:ext>
            </a:extLst>
          </p:cNvPr>
          <p:cNvSpPr>
            <a:spLocks noGrp="1"/>
          </p:cNvSpPr>
          <p:nvPr>
            <p:ph idx="1"/>
          </p:nvPr>
        </p:nvSpPr>
        <p:spPr>
          <a:xfrm>
            <a:off x="838200" y="1825625"/>
            <a:ext cx="6283036" cy="4351338"/>
          </a:xfrm>
        </p:spPr>
        <p:txBody>
          <a:bodyPr>
            <a:normAutofit lnSpcReduction="10000"/>
          </a:bodyPr>
          <a:lstStyle/>
          <a:p>
            <a:r>
              <a:rPr lang="en-US" dirty="0"/>
              <a:t>Put together a single page document;</a:t>
            </a:r>
          </a:p>
          <a:p>
            <a:r>
              <a:rPr lang="en-US" dirty="0"/>
              <a:t>Discuss how your technology solution does one or more of the following:</a:t>
            </a:r>
          </a:p>
          <a:p>
            <a:pPr lvl="1"/>
            <a:r>
              <a:rPr lang="en-US" dirty="0"/>
              <a:t>Saves Money;</a:t>
            </a:r>
          </a:p>
          <a:p>
            <a:pPr lvl="1"/>
            <a:r>
              <a:rPr lang="en-US" dirty="0"/>
              <a:t>Improves Productivity;</a:t>
            </a:r>
          </a:p>
          <a:p>
            <a:pPr lvl="1"/>
            <a:r>
              <a:rPr lang="en-US" dirty="0"/>
              <a:t>Increases or expands Access;</a:t>
            </a:r>
          </a:p>
          <a:p>
            <a:pPr lvl="1"/>
            <a:r>
              <a:rPr lang="en-US" dirty="0"/>
              <a:t>Satisfies unfulfilled requirements;</a:t>
            </a:r>
          </a:p>
          <a:p>
            <a:pPr lvl="1"/>
            <a:r>
              <a:rPr lang="en-US" dirty="0"/>
              <a:t>Streamlines operations;</a:t>
            </a:r>
          </a:p>
          <a:p>
            <a:pPr lvl="1"/>
            <a:r>
              <a:rPr lang="en-US" dirty="0"/>
              <a:t>Reduces labor to operate;</a:t>
            </a:r>
          </a:p>
          <a:p>
            <a:pPr lvl="1"/>
            <a:r>
              <a:rPr lang="en-US" dirty="0"/>
              <a:t>Increases life cycle</a:t>
            </a:r>
          </a:p>
          <a:p>
            <a:pPr lvl="1"/>
            <a:r>
              <a:rPr lang="en-US" dirty="0"/>
              <a:t>Easier to operate</a:t>
            </a:r>
          </a:p>
          <a:p>
            <a:pPr lvl="1"/>
            <a:endParaRPr lang="en-US" dirty="0"/>
          </a:p>
          <a:p>
            <a:pPr lvl="1"/>
            <a:endParaRPr lang="en-US" dirty="0"/>
          </a:p>
        </p:txBody>
      </p:sp>
      <p:sp>
        <p:nvSpPr>
          <p:cNvPr id="4" name="Slide Number Placeholder 3">
            <a:extLst>
              <a:ext uri="{FF2B5EF4-FFF2-40B4-BE49-F238E27FC236}">
                <a16:creationId xmlns:a16="http://schemas.microsoft.com/office/drawing/2014/main" id="{9F43F4E8-862A-499B-8F11-CAD1EE096552}"/>
              </a:ext>
            </a:extLst>
          </p:cNvPr>
          <p:cNvSpPr>
            <a:spLocks noGrp="1"/>
          </p:cNvSpPr>
          <p:nvPr>
            <p:ph type="sldNum" sz="quarter" idx="12"/>
          </p:nvPr>
        </p:nvSpPr>
        <p:spPr/>
        <p:txBody>
          <a:bodyPr/>
          <a:lstStyle/>
          <a:p>
            <a:fld id="{BA9D9B8C-0BB1-49DC-A390-B8BFFEE887FE}" type="slidenum">
              <a:rPr lang="en-US" smtClean="0"/>
              <a:pPr/>
              <a:t>102</a:t>
            </a:fld>
            <a:endParaRPr lang="en-US" dirty="0"/>
          </a:p>
        </p:txBody>
      </p:sp>
      <p:sp>
        <p:nvSpPr>
          <p:cNvPr id="5" name="TextBox 4">
            <a:extLst>
              <a:ext uri="{FF2B5EF4-FFF2-40B4-BE49-F238E27FC236}">
                <a16:creationId xmlns:a16="http://schemas.microsoft.com/office/drawing/2014/main" id="{0D23902A-D22C-4AE0-B0A4-C87F3BEB4456}"/>
              </a:ext>
            </a:extLst>
          </p:cNvPr>
          <p:cNvSpPr txBox="1"/>
          <p:nvPr/>
        </p:nvSpPr>
        <p:spPr>
          <a:xfrm>
            <a:off x="7076154" y="3308796"/>
            <a:ext cx="4277646" cy="1384995"/>
          </a:xfrm>
          <a:prstGeom prst="rect">
            <a:avLst/>
          </a:prstGeom>
          <a:noFill/>
        </p:spPr>
        <p:txBody>
          <a:bodyPr wrap="none" rtlCol="0">
            <a:spAutoFit/>
          </a:bodyPr>
          <a:lstStyle/>
          <a:p>
            <a:pPr algn="ctr"/>
            <a:r>
              <a:rPr lang="en-US" sz="2800" dirty="0"/>
              <a:t>Note none of these discusses</a:t>
            </a:r>
          </a:p>
          <a:p>
            <a:pPr algn="ctr"/>
            <a:r>
              <a:rPr lang="en-US" sz="2800" dirty="0"/>
              <a:t>the Technology!  That is for</a:t>
            </a:r>
          </a:p>
          <a:p>
            <a:pPr algn="ctr"/>
            <a:r>
              <a:rPr lang="en-US" sz="2800" dirty="0"/>
              <a:t>you to know about!</a:t>
            </a:r>
          </a:p>
        </p:txBody>
      </p:sp>
    </p:spTree>
    <p:extLst>
      <p:ext uri="{BB962C8B-B14F-4D97-AF65-F5344CB8AC3E}">
        <p14:creationId xmlns:p14="http://schemas.microsoft.com/office/powerpoint/2010/main" val="827115524"/>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6C578A-75AB-44BA-BB60-AB6F7A6BF5B4}"/>
              </a:ext>
            </a:extLst>
          </p:cNvPr>
          <p:cNvSpPr>
            <a:spLocks noGrp="1"/>
          </p:cNvSpPr>
          <p:nvPr>
            <p:ph type="title"/>
          </p:nvPr>
        </p:nvSpPr>
        <p:spPr/>
        <p:txBody>
          <a:bodyPr/>
          <a:lstStyle/>
          <a:p>
            <a:r>
              <a:rPr lang="en-US" dirty="0"/>
              <a:t>Managers Do Not Care About Technology</a:t>
            </a:r>
          </a:p>
        </p:txBody>
      </p:sp>
      <p:sp>
        <p:nvSpPr>
          <p:cNvPr id="3" name="Content Placeholder 2">
            <a:extLst>
              <a:ext uri="{FF2B5EF4-FFF2-40B4-BE49-F238E27FC236}">
                <a16:creationId xmlns:a16="http://schemas.microsoft.com/office/drawing/2014/main" id="{15A3142F-1BDB-488A-8089-691BFCC6E85D}"/>
              </a:ext>
            </a:extLst>
          </p:cNvPr>
          <p:cNvSpPr>
            <a:spLocks noGrp="1"/>
          </p:cNvSpPr>
          <p:nvPr>
            <p:ph idx="1"/>
          </p:nvPr>
        </p:nvSpPr>
        <p:spPr/>
        <p:txBody>
          <a:bodyPr>
            <a:normAutofit fontScale="92500"/>
          </a:bodyPr>
          <a:lstStyle/>
          <a:p>
            <a:r>
              <a:rPr lang="en-US" dirty="0"/>
              <a:t>Technology people care about technology;</a:t>
            </a:r>
          </a:p>
          <a:p>
            <a:r>
              <a:rPr lang="en-US" dirty="0"/>
              <a:t>Technologists are fascinated by how it all works;</a:t>
            </a:r>
          </a:p>
          <a:p>
            <a:pPr marL="0" indent="0">
              <a:buNone/>
            </a:pPr>
            <a:r>
              <a:rPr lang="en-US" dirty="0"/>
              <a:t>			</a:t>
            </a:r>
            <a:r>
              <a:rPr lang="en-US" sz="3600" b="1" dirty="0"/>
              <a:t>Managers Do Not Care</a:t>
            </a:r>
          </a:p>
          <a:p>
            <a:r>
              <a:rPr lang="en-US" dirty="0"/>
              <a:t>Managers are fascinated by results;</a:t>
            </a:r>
          </a:p>
          <a:p>
            <a:r>
              <a:rPr lang="en-US" dirty="0"/>
              <a:t>Managers are trying to improve their organizations, cut costs, improve productivity and expand availability;</a:t>
            </a:r>
          </a:p>
          <a:p>
            <a:r>
              <a:rPr lang="en-US" dirty="0"/>
              <a:t>Especially in the Federal System, Managers are wrapped up in budgets and availability of key enterprises</a:t>
            </a:r>
          </a:p>
          <a:p>
            <a:r>
              <a:rPr lang="en-US" dirty="0"/>
              <a:t>Speak the language of managers if you want to get approval from managers!</a:t>
            </a:r>
          </a:p>
        </p:txBody>
      </p:sp>
      <p:sp>
        <p:nvSpPr>
          <p:cNvPr id="4" name="Slide Number Placeholder 3">
            <a:extLst>
              <a:ext uri="{FF2B5EF4-FFF2-40B4-BE49-F238E27FC236}">
                <a16:creationId xmlns:a16="http://schemas.microsoft.com/office/drawing/2014/main" id="{59135684-5A48-4650-B300-9E29B7DA75B6}"/>
              </a:ext>
            </a:extLst>
          </p:cNvPr>
          <p:cNvSpPr>
            <a:spLocks noGrp="1"/>
          </p:cNvSpPr>
          <p:nvPr>
            <p:ph type="sldNum" sz="quarter" idx="12"/>
          </p:nvPr>
        </p:nvSpPr>
        <p:spPr/>
        <p:txBody>
          <a:bodyPr/>
          <a:lstStyle/>
          <a:p>
            <a:fld id="{BA9D9B8C-0BB1-49DC-A390-B8BFFEE887FE}" type="slidenum">
              <a:rPr lang="en-US" smtClean="0"/>
              <a:pPr/>
              <a:t>103</a:t>
            </a:fld>
            <a:endParaRPr lang="en-US" dirty="0"/>
          </a:p>
        </p:txBody>
      </p:sp>
    </p:spTree>
    <p:extLst>
      <p:ext uri="{BB962C8B-B14F-4D97-AF65-F5344CB8AC3E}">
        <p14:creationId xmlns:p14="http://schemas.microsoft.com/office/powerpoint/2010/main" val="1244444460"/>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6C94E-A2EC-451A-8AD4-F119AE0B6E20}"/>
              </a:ext>
            </a:extLst>
          </p:cNvPr>
          <p:cNvSpPr>
            <a:spLocks noGrp="1"/>
          </p:cNvSpPr>
          <p:nvPr>
            <p:ph type="title"/>
          </p:nvPr>
        </p:nvSpPr>
        <p:spPr/>
        <p:txBody>
          <a:bodyPr/>
          <a:lstStyle/>
          <a:p>
            <a:r>
              <a:rPr lang="en-US" dirty="0"/>
              <a:t>Take The Example of PM Certification</a:t>
            </a:r>
          </a:p>
        </p:txBody>
      </p:sp>
      <p:sp>
        <p:nvSpPr>
          <p:cNvPr id="3" name="Content Placeholder 2">
            <a:extLst>
              <a:ext uri="{FF2B5EF4-FFF2-40B4-BE49-F238E27FC236}">
                <a16:creationId xmlns:a16="http://schemas.microsoft.com/office/drawing/2014/main" id="{A647649C-F027-4141-9E34-0FB684C7F71D}"/>
              </a:ext>
            </a:extLst>
          </p:cNvPr>
          <p:cNvSpPr>
            <a:spLocks noGrp="1"/>
          </p:cNvSpPr>
          <p:nvPr>
            <p:ph idx="1"/>
          </p:nvPr>
        </p:nvSpPr>
        <p:spPr/>
        <p:txBody>
          <a:bodyPr/>
          <a:lstStyle/>
          <a:p>
            <a:r>
              <a:rPr lang="en-US" dirty="0"/>
              <a:t>The number one reason that Program/Project Managers are rejected for certification is:</a:t>
            </a:r>
          </a:p>
          <a:p>
            <a:pPr lvl="1"/>
            <a:r>
              <a:rPr lang="en-US" dirty="0"/>
              <a:t>They write about how novel their technology discoveries are;</a:t>
            </a:r>
          </a:p>
          <a:p>
            <a:pPr lvl="1"/>
            <a:r>
              <a:rPr lang="en-US" dirty="0"/>
              <a:t>They do not write about Cost-Scope-Schedule-Risk. </a:t>
            </a:r>
          </a:p>
          <a:p>
            <a:pPr lvl="1"/>
            <a:endParaRPr lang="en-US" dirty="0"/>
          </a:p>
          <a:p>
            <a:r>
              <a:rPr lang="en-US" dirty="0"/>
              <a:t>When doing your writeup, never focus on the technology.  Technology is a method to an endpoint (results);</a:t>
            </a:r>
          </a:p>
          <a:p>
            <a:r>
              <a:rPr lang="en-US" dirty="0"/>
              <a:t>Managers are interested in endpoints (results);</a:t>
            </a:r>
          </a:p>
          <a:p>
            <a:r>
              <a:rPr lang="en-US" dirty="0"/>
              <a:t>Write to the results, not the technology.  That way, you write to the managers’ interests, not yours!</a:t>
            </a:r>
          </a:p>
        </p:txBody>
      </p:sp>
      <p:sp>
        <p:nvSpPr>
          <p:cNvPr id="4" name="Slide Number Placeholder 3">
            <a:extLst>
              <a:ext uri="{FF2B5EF4-FFF2-40B4-BE49-F238E27FC236}">
                <a16:creationId xmlns:a16="http://schemas.microsoft.com/office/drawing/2014/main" id="{78AF2492-E8BA-4F3C-BF37-8FAF6AA2F351}"/>
              </a:ext>
            </a:extLst>
          </p:cNvPr>
          <p:cNvSpPr>
            <a:spLocks noGrp="1"/>
          </p:cNvSpPr>
          <p:nvPr>
            <p:ph type="sldNum" sz="quarter" idx="12"/>
          </p:nvPr>
        </p:nvSpPr>
        <p:spPr/>
        <p:txBody>
          <a:bodyPr/>
          <a:lstStyle/>
          <a:p>
            <a:fld id="{BA9D9B8C-0BB1-49DC-A390-B8BFFEE887FE}" type="slidenum">
              <a:rPr lang="en-US" smtClean="0"/>
              <a:pPr/>
              <a:t>104</a:t>
            </a:fld>
            <a:endParaRPr lang="en-US" dirty="0"/>
          </a:p>
        </p:txBody>
      </p:sp>
    </p:spTree>
    <p:extLst>
      <p:ext uri="{BB962C8B-B14F-4D97-AF65-F5344CB8AC3E}">
        <p14:creationId xmlns:p14="http://schemas.microsoft.com/office/powerpoint/2010/main" val="2875137660"/>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6F27FA-45EA-45CC-8609-7D8B7D307FD5}"/>
              </a:ext>
            </a:extLst>
          </p:cNvPr>
          <p:cNvSpPr>
            <a:spLocks noGrp="1"/>
          </p:cNvSpPr>
          <p:nvPr>
            <p:ph type="title"/>
          </p:nvPr>
        </p:nvSpPr>
        <p:spPr/>
        <p:txBody>
          <a:bodyPr/>
          <a:lstStyle/>
          <a:p>
            <a:r>
              <a:rPr lang="en-US" dirty="0"/>
              <a:t>When Writing up the 1-Page Summary</a:t>
            </a:r>
          </a:p>
        </p:txBody>
      </p:sp>
      <p:sp>
        <p:nvSpPr>
          <p:cNvPr id="3" name="Content Placeholder 2">
            <a:extLst>
              <a:ext uri="{FF2B5EF4-FFF2-40B4-BE49-F238E27FC236}">
                <a16:creationId xmlns:a16="http://schemas.microsoft.com/office/drawing/2014/main" id="{81DE0DDC-D61A-4032-A0BB-E17282083C9E}"/>
              </a:ext>
            </a:extLst>
          </p:cNvPr>
          <p:cNvSpPr>
            <a:spLocks noGrp="1"/>
          </p:cNvSpPr>
          <p:nvPr>
            <p:ph idx="1"/>
          </p:nvPr>
        </p:nvSpPr>
        <p:spPr/>
        <p:txBody>
          <a:bodyPr/>
          <a:lstStyle/>
          <a:p>
            <a:r>
              <a:rPr lang="en-US" dirty="0"/>
              <a:t>Consider how people scan a page;</a:t>
            </a:r>
          </a:p>
          <a:p>
            <a:r>
              <a:rPr lang="en-US" dirty="0"/>
              <a:t>Put all relative benefits at the top of the page;</a:t>
            </a:r>
          </a:p>
          <a:p>
            <a:pPr lvl="1"/>
            <a:r>
              <a:rPr lang="en-US" dirty="0"/>
              <a:t>Numeric and Cost Documentations up top and in bullets;</a:t>
            </a:r>
          </a:p>
          <a:p>
            <a:r>
              <a:rPr lang="en-US" dirty="0"/>
              <a:t>Remember that attention drops the further down the page one scans;</a:t>
            </a:r>
          </a:p>
          <a:p>
            <a:pPr lvl="1"/>
            <a:r>
              <a:rPr lang="en-US" dirty="0"/>
              <a:t>The evidence has been presented (F-Pattern);</a:t>
            </a:r>
          </a:p>
          <a:p>
            <a:pPr lvl="1"/>
            <a:r>
              <a:rPr lang="en-US" dirty="0"/>
              <a:t>Keep s much up front and to the top as you can get;</a:t>
            </a:r>
          </a:p>
          <a:p>
            <a:r>
              <a:rPr lang="en-US" dirty="0"/>
              <a:t>Write to what a manager is interested in;</a:t>
            </a:r>
          </a:p>
          <a:p>
            <a:pPr lvl="1"/>
            <a:r>
              <a:rPr lang="en-US" dirty="0"/>
              <a:t>Cost-Scope-Schedule-Risk</a:t>
            </a:r>
          </a:p>
          <a:p>
            <a:r>
              <a:rPr lang="en-US" dirty="0"/>
              <a:t>Show the </a:t>
            </a:r>
            <a:r>
              <a:rPr lang="en-US" b="1" i="1" dirty="0"/>
              <a:t>results</a:t>
            </a:r>
            <a:r>
              <a:rPr lang="en-US" dirty="0"/>
              <a:t> of the technology, not the technology itself!</a:t>
            </a:r>
          </a:p>
          <a:p>
            <a:pPr lvl="1"/>
            <a:endParaRPr lang="en-US" dirty="0"/>
          </a:p>
        </p:txBody>
      </p:sp>
      <p:sp>
        <p:nvSpPr>
          <p:cNvPr id="4" name="Slide Number Placeholder 3">
            <a:extLst>
              <a:ext uri="{FF2B5EF4-FFF2-40B4-BE49-F238E27FC236}">
                <a16:creationId xmlns:a16="http://schemas.microsoft.com/office/drawing/2014/main" id="{82173884-C870-4810-9BC1-2D7A3B2EC8DF}"/>
              </a:ext>
            </a:extLst>
          </p:cNvPr>
          <p:cNvSpPr>
            <a:spLocks noGrp="1"/>
          </p:cNvSpPr>
          <p:nvPr>
            <p:ph type="sldNum" sz="quarter" idx="12"/>
          </p:nvPr>
        </p:nvSpPr>
        <p:spPr/>
        <p:txBody>
          <a:bodyPr/>
          <a:lstStyle/>
          <a:p>
            <a:fld id="{BA9D9B8C-0BB1-49DC-A390-B8BFFEE887FE}" type="slidenum">
              <a:rPr lang="en-US" smtClean="0"/>
              <a:pPr/>
              <a:t>105</a:t>
            </a:fld>
            <a:endParaRPr lang="en-US" dirty="0"/>
          </a:p>
        </p:txBody>
      </p:sp>
    </p:spTree>
    <p:extLst>
      <p:ext uri="{BB962C8B-B14F-4D97-AF65-F5344CB8AC3E}">
        <p14:creationId xmlns:p14="http://schemas.microsoft.com/office/powerpoint/2010/main" val="2209766027"/>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DDC97C-E91B-4EA2-B4F6-9A2392347EBF}"/>
              </a:ext>
            </a:extLst>
          </p:cNvPr>
          <p:cNvSpPr>
            <a:spLocks noGrp="1"/>
          </p:cNvSpPr>
          <p:nvPr>
            <p:ph type="title"/>
          </p:nvPr>
        </p:nvSpPr>
        <p:spPr/>
        <p:txBody>
          <a:bodyPr/>
          <a:lstStyle/>
          <a:p>
            <a:r>
              <a:rPr lang="en-US" dirty="0"/>
              <a:t>Compile the Report in an Order</a:t>
            </a:r>
          </a:p>
        </p:txBody>
      </p:sp>
      <p:sp>
        <p:nvSpPr>
          <p:cNvPr id="3" name="Content Placeholder 2">
            <a:extLst>
              <a:ext uri="{FF2B5EF4-FFF2-40B4-BE49-F238E27FC236}">
                <a16:creationId xmlns:a16="http://schemas.microsoft.com/office/drawing/2014/main" id="{62E9E1AA-3161-45C6-AC0B-191FA31657FA}"/>
              </a:ext>
            </a:extLst>
          </p:cNvPr>
          <p:cNvSpPr>
            <a:spLocks noGrp="1"/>
          </p:cNvSpPr>
          <p:nvPr>
            <p:ph idx="1"/>
          </p:nvPr>
        </p:nvSpPr>
        <p:spPr/>
        <p:txBody>
          <a:bodyPr/>
          <a:lstStyle/>
          <a:p>
            <a:r>
              <a:rPr lang="en-US" dirty="0"/>
              <a:t>The One Page Document is the Key;</a:t>
            </a:r>
          </a:p>
          <a:p>
            <a:r>
              <a:rPr lang="en-US" dirty="0"/>
              <a:t>Everything else is support that backs up the One Page;</a:t>
            </a:r>
          </a:p>
          <a:p>
            <a:r>
              <a:rPr lang="en-US" dirty="0"/>
              <a:t>The Manager has the option to validate your findings, or not;</a:t>
            </a:r>
          </a:p>
          <a:p>
            <a:r>
              <a:rPr lang="en-US" dirty="0"/>
              <a:t>The fact you have backed up your claims gives you credibility;</a:t>
            </a:r>
          </a:p>
          <a:p>
            <a:r>
              <a:rPr lang="en-US" dirty="0"/>
              <a:t>Make the One-Page like the Summary of a Book.</a:t>
            </a:r>
          </a:p>
          <a:p>
            <a:endParaRPr lang="en-US" dirty="0"/>
          </a:p>
          <a:p>
            <a:pPr marL="0" indent="0" algn="ctr">
              <a:buNone/>
            </a:pPr>
            <a:r>
              <a:rPr lang="en-US" b="1" dirty="0"/>
              <a:t>Make sure that the document package has an index that matches the bullets in your One-Page Document!</a:t>
            </a:r>
          </a:p>
          <a:p>
            <a:endParaRPr lang="en-US" dirty="0"/>
          </a:p>
        </p:txBody>
      </p:sp>
      <p:sp>
        <p:nvSpPr>
          <p:cNvPr id="4" name="Slide Number Placeholder 3">
            <a:extLst>
              <a:ext uri="{FF2B5EF4-FFF2-40B4-BE49-F238E27FC236}">
                <a16:creationId xmlns:a16="http://schemas.microsoft.com/office/drawing/2014/main" id="{E84106B7-EE34-40D7-91B5-DB2FB978557E}"/>
              </a:ext>
            </a:extLst>
          </p:cNvPr>
          <p:cNvSpPr>
            <a:spLocks noGrp="1"/>
          </p:cNvSpPr>
          <p:nvPr>
            <p:ph type="sldNum" sz="quarter" idx="12"/>
          </p:nvPr>
        </p:nvSpPr>
        <p:spPr/>
        <p:txBody>
          <a:bodyPr/>
          <a:lstStyle/>
          <a:p>
            <a:fld id="{BA9D9B8C-0BB1-49DC-A390-B8BFFEE887FE}" type="slidenum">
              <a:rPr lang="en-US" smtClean="0"/>
              <a:pPr/>
              <a:t>106</a:t>
            </a:fld>
            <a:endParaRPr lang="en-US" dirty="0"/>
          </a:p>
        </p:txBody>
      </p:sp>
    </p:spTree>
    <p:extLst>
      <p:ext uri="{BB962C8B-B14F-4D97-AF65-F5344CB8AC3E}">
        <p14:creationId xmlns:p14="http://schemas.microsoft.com/office/powerpoint/2010/main" val="3229401999"/>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11E300-B6BC-40B7-82C1-6A317C775F43}"/>
              </a:ext>
            </a:extLst>
          </p:cNvPr>
          <p:cNvSpPr>
            <a:spLocks noGrp="1"/>
          </p:cNvSpPr>
          <p:nvPr>
            <p:ph type="title"/>
          </p:nvPr>
        </p:nvSpPr>
        <p:spPr/>
        <p:txBody>
          <a:bodyPr/>
          <a:lstStyle/>
          <a:p>
            <a:r>
              <a:rPr lang="en-US" dirty="0"/>
              <a:t>Do a Short Power Point Presentation</a:t>
            </a:r>
          </a:p>
        </p:txBody>
      </p:sp>
      <p:sp>
        <p:nvSpPr>
          <p:cNvPr id="3" name="Content Placeholder 2">
            <a:extLst>
              <a:ext uri="{FF2B5EF4-FFF2-40B4-BE49-F238E27FC236}">
                <a16:creationId xmlns:a16="http://schemas.microsoft.com/office/drawing/2014/main" id="{747A414E-9191-4FA0-AF3C-F39EAFB12C27}"/>
              </a:ext>
            </a:extLst>
          </p:cNvPr>
          <p:cNvSpPr>
            <a:spLocks noGrp="1"/>
          </p:cNvSpPr>
          <p:nvPr>
            <p:ph idx="1"/>
          </p:nvPr>
        </p:nvSpPr>
        <p:spPr/>
        <p:txBody>
          <a:bodyPr>
            <a:normAutofit lnSpcReduction="10000"/>
          </a:bodyPr>
          <a:lstStyle/>
          <a:p>
            <a:r>
              <a:rPr lang="en-US" dirty="0"/>
              <a:t>Just a few slides;</a:t>
            </a:r>
          </a:p>
          <a:p>
            <a:r>
              <a:rPr lang="en-US" dirty="0"/>
              <a:t>Show the BENEFITS, not the Technology;</a:t>
            </a:r>
          </a:p>
          <a:p>
            <a:r>
              <a:rPr lang="en-US" dirty="0"/>
              <a:t>Remember, Managers are not interested in Technology;</a:t>
            </a:r>
          </a:p>
          <a:p>
            <a:pPr lvl="1"/>
            <a:r>
              <a:rPr lang="en-US" dirty="0"/>
              <a:t>Managers are interested in results, cost, scope, schedule, risk;</a:t>
            </a:r>
          </a:p>
          <a:p>
            <a:r>
              <a:rPr lang="en-US" dirty="0"/>
              <a:t>When doing drawings, DO NOT use pictures of computers and such to make your point!  The images only confuse the situation.  Use standard box drawings;</a:t>
            </a:r>
          </a:p>
          <a:p>
            <a:r>
              <a:rPr lang="en-US" dirty="0"/>
              <a:t>Practice doing the Presentation in a very short period of time.  Managers do not like long, drawn, or detailed presentations.  Short and to the point!</a:t>
            </a:r>
          </a:p>
        </p:txBody>
      </p:sp>
      <p:sp>
        <p:nvSpPr>
          <p:cNvPr id="4" name="Slide Number Placeholder 3">
            <a:extLst>
              <a:ext uri="{FF2B5EF4-FFF2-40B4-BE49-F238E27FC236}">
                <a16:creationId xmlns:a16="http://schemas.microsoft.com/office/drawing/2014/main" id="{41CCB453-142C-42B6-BFB8-D648EA3FC4FA}"/>
              </a:ext>
            </a:extLst>
          </p:cNvPr>
          <p:cNvSpPr>
            <a:spLocks noGrp="1"/>
          </p:cNvSpPr>
          <p:nvPr>
            <p:ph type="sldNum" sz="quarter" idx="12"/>
          </p:nvPr>
        </p:nvSpPr>
        <p:spPr/>
        <p:txBody>
          <a:bodyPr/>
          <a:lstStyle/>
          <a:p>
            <a:fld id="{BA9D9B8C-0BB1-49DC-A390-B8BFFEE887FE}" type="slidenum">
              <a:rPr lang="en-US" smtClean="0"/>
              <a:pPr/>
              <a:t>107</a:t>
            </a:fld>
            <a:endParaRPr lang="en-US" dirty="0"/>
          </a:p>
        </p:txBody>
      </p:sp>
    </p:spTree>
    <p:extLst>
      <p:ext uri="{BB962C8B-B14F-4D97-AF65-F5344CB8AC3E}">
        <p14:creationId xmlns:p14="http://schemas.microsoft.com/office/powerpoint/2010/main" val="3762928142"/>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0626C-C40C-4F16-8D6C-CBC43C0C1E6C}"/>
              </a:ext>
            </a:extLst>
          </p:cNvPr>
          <p:cNvSpPr>
            <a:spLocks noGrp="1"/>
          </p:cNvSpPr>
          <p:nvPr>
            <p:ph type="title"/>
          </p:nvPr>
        </p:nvSpPr>
        <p:spPr/>
        <p:txBody>
          <a:bodyPr/>
          <a:lstStyle/>
          <a:p>
            <a:r>
              <a:rPr lang="en-US" dirty="0"/>
              <a:t>Be Sure You Emphasize Benefits</a:t>
            </a:r>
          </a:p>
        </p:txBody>
      </p:sp>
      <p:sp>
        <p:nvSpPr>
          <p:cNvPr id="3" name="Content Placeholder 2">
            <a:extLst>
              <a:ext uri="{FF2B5EF4-FFF2-40B4-BE49-F238E27FC236}">
                <a16:creationId xmlns:a16="http://schemas.microsoft.com/office/drawing/2014/main" id="{5ED157C1-43F7-4B2A-890E-9A44D6C48A49}"/>
              </a:ext>
            </a:extLst>
          </p:cNvPr>
          <p:cNvSpPr>
            <a:spLocks noGrp="1"/>
          </p:cNvSpPr>
          <p:nvPr>
            <p:ph idx="1"/>
          </p:nvPr>
        </p:nvSpPr>
        <p:spPr/>
        <p:txBody>
          <a:bodyPr>
            <a:normAutofit lnSpcReduction="10000"/>
          </a:bodyPr>
          <a:lstStyle/>
          <a:p>
            <a:r>
              <a:rPr lang="en-US" dirty="0"/>
              <a:t>A One-Time Capital Investment of $1.7 M USD will give you the opportunity to reduce your annual recurring costs by $2.5 M USD Annually;</a:t>
            </a:r>
          </a:p>
          <a:p>
            <a:r>
              <a:rPr lang="en-US" dirty="0"/>
              <a:t>Authorizing an Acquisition of $2.0 M USD satisfies the new requirements for greater access and will reduce the annual service contract by $0.5 M USD annually.  This investment pays for itself in 4 years;</a:t>
            </a:r>
          </a:p>
          <a:p>
            <a:r>
              <a:rPr lang="en-US" dirty="0"/>
              <a:t>Rehabilitation of the current enterprise with these concepts will permit most processes to be exponentially faster and far more efficient to the end user, reducing wait times for applications by 50% and permitting greater capacity for additional services to be processed.</a:t>
            </a:r>
          </a:p>
        </p:txBody>
      </p:sp>
      <p:sp>
        <p:nvSpPr>
          <p:cNvPr id="4" name="Slide Number Placeholder 3">
            <a:extLst>
              <a:ext uri="{FF2B5EF4-FFF2-40B4-BE49-F238E27FC236}">
                <a16:creationId xmlns:a16="http://schemas.microsoft.com/office/drawing/2014/main" id="{AA0D601E-526C-4F75-995A-31A90C473105}"/>
              </a:ext>
            </a:extLst>
          </p:cNvPr>
          <p:cNvSpPr>
            <a:spLocks noGrp="1"/>
          </p:cNvSpPr>
          <p:nvPr>
            <p:ph type="sldNum" sz="quarter" idx="12"/>
          </p:nvPr>
        </p:nvSpPr>
        <p:spPr/>
        <p:txBody>
          <a:bodyPr/>
          <a:lstStyle/>
          <a:p>
            <a:fld id="{BA9D9B8C-0BB1-49DC-A390-B8BFFEE887FE}" type="slidenum">
              <a:rPr lang="en-US" smtClean="0"/>
              <a:pPr/>
              <a:t>108</a:t>
            </a:fld>
            <a:endParaRPr lang="en-US" dirty="0"/>
          </a:p>
        </p:txBody>
      </p:sp>
    </p:spTree>
    <p:extLst>
      <p:ext uri="{BB962C8B-B14F-4D97-AF65-F5344CB8AC3E}">
        <p14:creationId xmlns:p14="http://schemas.microsoft.com/office/powerpoint/2010/main" val="3211690309"/>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DD1C4-C535-4FBE-87BB-0EBFDB6462EB}"/>
              </a:ext>
            </a:extLst>
          </p:cNvPr>
          <p:cNvSpPr>
            <a:spLocks noGrp="1"/>
          </p:cNvSpPr>
          <p:nvPr>
            <p:ph type="title"/>
          </p:nvPr>
        </p:nvSpPr>
        <p:spPr/>
        <p:txBody>
          <a:bodyPr/>
          <a:lstStyle/>
          <a:p>
            <a:r>
              <a:rPr lang="en-US" dirty="0"/>
              <a:t>Keep the Technology to Yourself </a:t>
            </a:r>
          </a:p>
        </p:txBody>
      </p:sp>
      <p:sp>
        <p:nvSpPr>
          <p:cNvPr id="3" name="Content Placeholder 2">
            <a:extLst>
              <a:ext uri="{FF2B5EF4-FFF2-40B4-BE49-F238E27FC236}">
                <a16:creationId xmlns:a16="http://schemas.microsoft.com/office/drawing/2014/main" id="{C31FE7BB-43DA-447A-BAD2-DD0AF3471730}"/>
              </a:ext>
            </a:extLst>
          </p:cNvPr>
          <p:cNvSpPr>
            <a:spLocks noGrp="1"/>
          </p:cNvSpPr>
          <p:nvPr>
            <p:ph idx="1"/>
          </p:nvPr>
        </p:nvSpPr>
        <p:spPr/>
        <p:txBody>
          <a:bodyPr/>
          <a:lstStyle/>
          <a:p>
            <a:r>
              <a:rPr lang="en-US" dirty="0"/>
              <a:t>Unless directly polled, do not focus or bring up the technology;</a:t>
            </a:r>
          </a:p>
          <a:p>
            <a:r>
              <a:rPr lang="en-US" dirty="0"/>
              <a:t>Speak of it only tangentially;</a:t>
            </a:r>
          </a:p>
          <a:p>
            <a:r>
              <a:rPr lang="en-US" dirty="0"/>
              <a:t>Describe only if asked;</a:t>
            </a:r>
          </a:p>
          <a:p>
            <a:r>
              <a:rPr lang="en-US" dirty="0"/>
              <a:t>Remember, it is your idea, and there is still more work to be done;</a:t>
            </a:r>
          </a:p>
          <a:p>
            <a:r>
              <a:rPr lang="en-US" dirty="0"/>
              <a:t>If you focus on the result, you can substitute better technology if found during the next round of investigation;</a:t>
            </a:r>
          </a:p>
          <a:p>
            <a:r>
              <a:rPr lang="en-US" dirty="0"/>
              <a:t>Remember, technology will change, but the improvements will remain;</a:t>
            </a:r>
          </a:p>
          <a:p>
            <a:r>
              <a:rPr lang="en-US" dirty="0"/>
              <a:t>You are generating the next generation of results!  Leave space to substitute the next generation of technology if needed!</a:t>
            </a:r>
          </a:p>
          <a:p>
            <a:endParaRPr lang="en-US" dirty="0"/>
          </a:p>
        </p:txBody>
      </p:sp>
      <p:sp>
        <p:nvSpPr>
          <p:cNvPr id="4" name="Slide Number Placeholder 3">
            <a:extLst>
              <a:ext uri="{FF2B5EF4-FFF2-40B4-BE49-F238E27FC236}">
                <a16:creationId xmlns:a16="http://schemas.microsoft.com/office/drawing/2014/main" id="{923D251F-0DCE-4A4F-83D1-3F5EA6C065DF}"/>
              </a:ext>
            </a:extLst>
          </p:cNvPr>
          <p:cNvSpPr>
            <a:spLocks noGrp="1"/>
          </p:cNvSpPr>
          <p:nvPr>
            <p:ph type="sldNum" sz="quarter" idx="12"/>
          </p:nvPr>
        </p:nvSpPr>
        <p:spPr/>
        <p:txBody>
          <a:bodyPr/>
          <a:lstStyle/>
          <a:p>
            <a:fld id="{BA9D9B8C-0BB1-49DC-A390-B8BFFEE887FE}" type="slidenum">
              <a:rPr lang="en-US" smtClean="0"/>
              <a:pPr/>
              <a:t>109</a:t>
            </a:fld>
            <a:endParaRPr lang="en-US" dirty="0"/>
          </a:p>
        </p:txBody>
      </p:sp>
    </p:spTree>
    <p:extLst>
      <p:ext uri="{BB962C8B-B14F-4D97-AF65-F5344CB8AC3E}">
        <p14:creationId xmlns:p14="http://schemas.microsoft.com/office/powerpoint/2010/main" val="42823726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FFEAC9-13A7-4A38-9C1A-CB4D455D5D9A}"/>
              </a:ext>
            </a:extLst>
          </p:cNvPr>
          <p:cNvSpPr>
            <a:spLocks noGrp="1"/>
          </p:cNvSpPr>
          <p:nvPr>
            <p:ph type="title"/>
          </p:nvPr>
        </p:nvSpPr>
        <p:spPr/>
        <p:txBody>
          <a:bodyPr/>
          <a:lstStyle/>
          <a:p>
            <a:r>
              <a:rPr lang="en-US" dirty="0"/>
              <a:t>Now, the Federal Government</a:t>
            </a:r>
          </a:p>
        </p:txBody>
      </p:sp>
      <p:sp>
        <p:nvSpPr>
          <p:cNvPr id="3" name="Content Placeholder 2">
            <a:extLst>
              <a:ext uri="{FF2B5EF4-FFF2-40B4-BE49-F238E27FC236}">
                <a16:creationId xmlns:a16="http://schemas.microsoft.com/office/drawing/2014/main" id="{BEED3C65-BAF0-4EF8-8385-431F01B7B32C}"/>
              </a:ext>
            </a:extLst>
          </p:cNvPr>
          <p:cNvSpPr>
            <a:spLocks noGrp="1"/>
          </p:cNvSpPr>
          <p:nvPr>
            <p:ph idx="1"/>
          </p:nvPr>
        </p:nvSpPr>
        <p:spPr>
          <a:xfrm>
            <a:off x="838200" y="1825625"/>
            <a:ext cx="10515600" cy="4667250"/>
          </a:xfrm>
        </p:spPr>
        <p:txBody>
          <a:bodyPr>
            <a:normAutofit lnSpcReduction="10000"/>
          </a:bodyPr>
          <a:lstStyle/>
          <a:p>
            <a:r>
              <a:rPr lang="en-US" dirty="0"/>
              <a:t>There are many Cities and Towns.  There is only One Federal Government;</a:t>
            </a:r>
          </a:p>
          <a:p>
            <a:r>
              <a:rPr lang="en-US" dirty="0"/>
              <a:t>To be effective, it must be modern enough to effectively and efficiently provide the services the nation requires;</a:t>
            </a:r>
          </a:p>
          <a:p>
            <a:r>
              <a:rPr lang="en-US" dirty="0"/>
              <a:t>Technology, and its offshoots, are the main reasons for Government Expansion and increased demand in services;</a:t>
            </a:r>
          </a:p>
          <a:p>
            <a:r>
              <a:rPr lang="en-US" dirty="0"/>
              <a:t>This means the people responsible for providing services to the nation have the best and most advanced technology.</a:t>
            </a:r>
          </a:p>
          <a:p>
            <a:pPr marL="0" indent="0">
              <a:buNone/>
            </a:pPr>
            <a:endParaRPr lang="en-US" dirty="0"/>
          </a:p>
          <a:p>
            <a:pPr marL="0" indent="0" algn="ctr">
              <a:buNone/>
            </a:pPr>
            <a:r>
              <a:rPr lang="en-US" b="1" dirty="0"/>
              <a:t>Remember, the Federal Government only has one customer – </a:t>
            </a:r>
          </a:p>
          <a:p>
            <a:pPr marL="0" indent="0" algn="ctr">
              <a:buNone/>
            </a:pPr>
            <a:r>
              <a:rPr lang="en-US" b="1" dirty="0"/>
              <a:t>The Nation!</a:t>
            </a:r>
          </a:p>
        </p:txBody>
      </p:sp>
      <p:sp>
        <p:nvSpPr>
          <p:cNvPr id="4" name="Slide Number Placeholder 3">
            <a:extLst>
              <a:ext uri="{FF2B5EF4-FFF2-40B4-BE49-F238E27FC236}">
                <a16:creationId xmlns:a16="http://schemas.microsoft.com/office/drawing/2014/main" id="{C074ACC0-FE3D-4325-9874-07EFF0389332}"/>
              </a:ext>
            </a:extLst>
          </p:cNvPr>
          <p:cNvSpPr>
            <a:spLocks noGrp="1"/>
          </p:cNvSpPr>
          <p:nvPr>
            <p:ph type="sldNum" sz="quarter" idx="12"/>
          </p:nvPr>
        </p:nvSpPr>
        <p:spPr/>
        <p:txBody>
          <a:bodyPr/>
          <a:lstStyle/>
          <a:p>
            <a:fld id="{BA9D9B8C-0BB1-49DC-A390-B8BFFEE887FE}" type="slidenum">
              <a:rPr lang="en-US" smtClean="0"/>
              <a:pPr/>
              <a:t>11</a:t>
            </a:fld>
            <a:endParaRPr lang="en-US" dirty="0"/>
          </a:p>
        </p:txBody>
      </p:sp>
    </p:spTree>
    <p:extLst>
      <p:ext uri="{BB962C8B-B14F-4D97-AF65-F5344CB8AC3E}">
        <p14:creationId xmlns:p14="http://schemas.microsoft.com/office/powerpoint/2010/main" val="1375379292"/>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268734-3F5E-4477-95BD-BA19A0478E00}"/>
              </a:ext>
            </a:extLst>
          </p:cNvPr>
          <p:cNvSpPr>
            <a:spLocks noGrp="1"/>
          </p:cNvSpPr>
          <p:nvPr>
            <p:ph type="title"/>
          </p:nvPr>
        </p:nvSpPr>
        <p:spPr/>
        <p:txBody>
          <a:bodyPr/>
          <a:lstStyle/>
          <a:p>
            <a:r>
              <a:rPr lang="en-US" dirty="0"/>
              <a:t>End of Module 4</a:t>
            </a:r>
          </a:p>
        </p:txBody>
      </p:sp>
      <p:sp>
        <p:nvSpPr>
          <p:cNvPr id="3" name="Content Placeholder 2">
            <a:extLst>
              <a:ext uri="{FF2B5EF4-FFF2-40B4-BE49-F238E27FC236}">
                <a16:creationId xmlns:a16="http://schemas.microsoft.com/office/drawing/2014/main" id="{80894637-3F7A-4921-8C48-718A846BED54}"/>
              </a:ext>
            </a:extLst>
          </p:cNvPr>
          <p:cNvSpPr>
            <a:spLocks noGrp="1"/>
          </p:cNvSpPr>
          <p:nvPr>
            <p:ph idx="1"/>
          </p:nvPr>
        </p:nvSpPr>
        <p:spPr>
          <a:xfrm>
            <a:off x="838200" y="3238788"/>
            <a:ext cx="10515600" cy="903720"/>
          </a:xfrm>
        </p:spPr>
        <p:txBody>
          <a:bodyPr>
            <a:normAutofit/>
          </a:bodyPr>
          <a:lstStyle/>
          <a:p>
            <a:pPr marL="0" indent="0" algn="ctr">
              <a:buNone/>
            </a:pPr>
            <a:r>
              <a:rPr lang="en-US" sz="4000" b="1" dirty="0"/>
              <a:t>Lunch (1 Hour)</a:t>
            </a:r>
          </a:p>
        </p:txBody>
      </p:sp>
      <p:sp>
        <p:nvSpPr>
          <p:cNvPr id="4" name="Slide Number Placeholder 3">
            <a:extLst>
              <a:ext uri="{FF2B5EF4-FFF2-40B4-BE49-F238E27FC236}">
                <a16:creationId xmlns:a16="http://schemas.microsoft.com/office/drawing/2014/main" id="{2DE6E4D9-9D5C-4D51-B71A-E55A13CCD12B}"/>
              </a:ext>
            </a:extLst>
          </p:cNvPr>
          <p:cNvSpPr>
            <a:spLocks noGrp="1"/>
          </p:cNvSpPr>
          <p:nvPr>
            <p:ph type="sldNum" sz="quarter" idx="12"/>
          </p:nvPr>
        </p:nvSpPr>
        <p:spPr/>
        <p:txBody>
          <a:bodyPr/>
          <a:lstStyle/>
          <a:p>
            <a:fld id="{BA9D9B8C-0BB1-49DC-A390-B8BFFEE887FE}" type="slidenum">
              <a:rPr lang="en-US" smtClean="0"/>
              <a:pPr/>
              <a:t>110</a:t>
            </a:fld>
            <a:endParaRPr lang="en-US" dirty="0"/>
          </a:p>
        </p:txBody>
      </p:sp>
    </p:spTree>
    <p:extLst>
      <p:ext uri="{BB962C8B-B14F-4D97-AF65-F5344CB8AC3E}">
        <p14:creationId xmlns:p14="http://schemas.microsoft.com/office/powerpoint/2010/main" val="3458628657"/>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57DE28D-24F5-4E22-AB89-99F3ED1259BD}"/>
              </a:ext>
            </a:extLst>
          </p:cNvPr>
          <p:cNvSpPr>
            <a:spLocks noGrp="1"/>
          </p:cNvSpPr>
          <p:nvPr>
            <p:ph type="sldNum" sz="quarter" idx="12"/>
          </p:nvPr>
        </p:nvSpPr>
        <p:spPr/>
        <p:txBody>
          <a:bodyPr/>
          <a:lstStyle/>
          <a:p>
            <a:fld id="{BA9D9B8C-0BB1-49DC-A390-B8BFFEE887FE}" type="slidenum">
              <a:rPr lang="en-US" smtClean="0"/>
              <a:pPr/>
              <a:t>111</a:t>
            </a:fld>
            <a:endParaRPr lang="en-US" dirty="0"/>
          </a:p>
        </p:txBody>
      </p:sp>
      <p:sp>
        <p:nvSpPr>
          <p:cNvPr id="2" name="Title 1">
            <a:extLst>
              <a:ext uri="{FF2B5EF4-FFF2-40B4-BE49-F238E27FC236}">
                <a16:creationId xmlns:a16="http://schemas.microsoft.com/office/drawing/2014/main" id="{2662D4F0-8191-4D7D-9D22-394D86E97D4D}"/>
              </a:ext>
            </a:extLst>
          </p:cNvPr>
          <p:cNvSpPr>
            <a:spLocks noGrp="1"/>
          </p:cNvSpPr>
          <p:nvPr>
            <p:ph type="title" idx="4294967295"/>
          </p:nvPr>
        </p:nvSpPr>
        <p:spPr>
          <a:xfrm>
            <a:off x="755009" y="352396"/>
            <a:ext cx="10515600" cy="1325563"/>
          </a:xfrm>
        </p:spPr>
        <p:txBody>
          <a:bodyPr/>
          <a:lstStyle/>
          <a:p>
            <a:pPr algn="ctr"/>
            <a:r>
              <a:rPr lang="en-US" dirty="0"/>
              <a:t>Module 5</a:t>
            </a:r>
          </a:p>
        </p:txBody>
      </p:sp>
      <p:sp>
        <p:nvSpPr>
          <p:cNvPr id="3" name="Content Placeholder 2">
            <a:extLst>
              <a:ext uri="{FF2B5EF4-FFF2-40B4-BE49-F238E27FC236}">
                <a16:creationId xmlns:a16="http://schemas.microsoft.com/office/drawing/2014/main" id="{052CCD7F-E5B1-4133-9642-EC751B864091}"/>
              </a:ext>
            </a:extLst>
          </p:cNvPr>
          <p:cNvSpPr>
            <a:spLocks noGrp="1"/>
          </p:cNvSpPr>
          <p:nvPr>
            <p:ph idx="4294967295"/>
          </p:nvPr>
        </p:nvSpPr>
        <p:spPr>
          <a:xfrm>
            <a:off x="755009" y="2951148"/>
            <a:ext cx="10515600" cy="806450"/>
          </a:xfrm>
        </p:spPr>
        <p:txBody>
          <a:bodyPr>
            <a:noAutofit/>
          </a:bodyPr>
          <a:lstStyle/>
          <a:p>
            <a:pPr marL="0" indent="0" algn="ctr">
              <a:buNone/>
            </a:pPr>
            <a:r>
              <a:rPr lang="en-US" sz="5400" dirty="0"/>
              <a:t>Timing, Presentation and Technology Research</a:t>
            </a:r>
          </a:p>
        </p:txBody>
      </p:sp>
    </p:spTree>
    <p:extLst>
      <p:ext uri="{BB962C8B-B14F-4D97-AF65-F5344CB8AC3E}">
        <p14:creationId xmlns:p14="http://schemas.microsoft.com/office/powerpoint/2010/main" val="3873205563"/>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7C0869-FA37-406B-899F-FC8DC1C0DE4A}"/>
              </a:ext>
            </a:extLst>
          </p:cNvPr>
          <p:cNvSpPr>
            <a:spLocks noGrp="1"/>
          </p:cNvSpPr>
          <p:nvPr>
            <p:ph type="title"/>
          </p:nvPr>
        </p:nvSpPr>
        <p:spPr/>
        <p:txBody>
          <a:bodyPr/>
          <a:lstStyle/>
          <a:p>
            <a:r>
              <a:rPr lang="en-US" dirty="0"/>
              <a:t>Timing of Presentation is Critical</a:t>
            </a:r>
          </a:p>
        </p:txBody>
      </p:sp>
      <p:sp>
        <p:nvSpPr>
          <p:cNvPr id="3" name="Content Placeholder 2">
            <a:extLst>
              <a:ext uri="{FF2B5EF4-FFF2-40B4-BE49-F238E27FC236}">
                <a16:creationId xmlns:a16="http://schemas.microsoft.com/office/drawing/2014/main" id="{C0F29982-3D3C-4A89-A7E5-9040BCEB301C}"/>
              </a:ext>
            </a:extLst>
          </p:cNvPr>
          <p:cNvSpPr>
            <a:spLocks noGrp="1"/>
          </p:cNvSpPr>
          <p:nvPr>
            <p:ph idx="1"/>
          </p:nvPr>
        </p:nvSpPr>
        <p:spPr/>
        <p:txBody>
          <a:bodyPr>
            <a:normAutofit lnSpcReduction="10000"/>
          </a:bodyPr>
          <a:lstStyle/>
          <a:p>
            <a:r>
              <a:rPr lang="en-US" dirty="0"/>
              <a:t>Your Idea, Your Research, and Your Life;</a:t>
            </a:r>
          </a:p>
          <a:p>
            <a:r>
              <a:rPr lang="en-US" dirty="0"/>
              <a:t>You intend to make your world better as well as for those around you;</a:t>
            </a:r>
          </a:p>
          <a:p>
            <a:r>
              <a:rPr lang="en-US" dirty="0"/>
              <a:t>You feel strongly that your idea will save money, improve productivity, or otherwise produce a better service to the community;</a:t>
            </a:r>
          </a:p>
          <a:p>
            <a:r>
              <a:rPr lang="en-US" dirty="0"/>
              <a:t>You have a good presentation package scientifically compiled for a busy executive;</a:t>
            </a:r>
          </a:p>
          <a:p>
            <a:r>
              <a:rPr lang="en-US" dirty="0"/>
              <a:t>You have done the preliminary research to support your case;</a:t>
            </a:r>
          </a:p>
          <a:p>
            <a:r>
              <a:rPr lang="en-US" dirty="0"/>
              <a:t>What to do?</a:t>
            </a:r>
          </a:p>
          <a:p>
            <a:pPr marL="0" indent="0">
              <a:buNone/>
            </a:pPr>
            <a:r>
              <a:rPr lang="en-US" sz="4800" dirty="0"/>
              <a:t>			Wait and Plan!!!</a:t>
            </a:r>
          </a:p>
        </p:txBody>
      </p:sp>
      <p:sp>
        <p:nvSpPr>
          <p:cNvPr id="4" name="Slide Number Placeholder 3">
            <a:extLst>
              <a:ext uri="{FF2B5EF4-FFF2-40B4-BE49-F238E27FC236}">
                <a16:creationId xmlns:a16="http://schemas.microsoft.com/office/drawing/2014/main" id="{4AC1B1D8-33C7-4CE1-B571-847563E3A056}"/>
              </a:ext>
            </a:extLst>
          </p:cNvPr>
          <p:cNvSpPr>
            <a:spLocks noGrp="1"/>
          </p:cNvSpPr>
          <p:nvPr>
            <p:ph type="sldNum" sz="quarter" idx="12"/>
          </p:nvPr>
        </p:nvSpPr>
        <p:spPr/>
        <p:txBody>
          <a:bodyPr/>
          <a:lstStyle/>
          <a:p>
            <a:fld id="{BA9D9B8C-0BB1-49DC-A390-B8BFFEE887FE}" type="slidenum">
              <a:rPr lang="en-US" smtClean="0"/>
              <a:pPr/>
              <a:t>112</a:t>
            </a:fld>
            <a:endParaRPr lang="en-US" dirty="0"/>
          </a:p>
        </p:txBody>
      </p:sp>
    </p:spTree>
    <p:extLst>
      <p:ext uri="{BB962C8B-B14F-4D97-AF65-F5344CB8AC3E}">
        <p14:creationId xmlns:p14="http://schemas.microsoft.com/office/powerpoint/2010/main" val="2285523107"/>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7732B-3C77-43B4-9CF4-26DE47EC47EA}"/>
              </a:ext>
            </a:extLst>
          </p:cNvPr>
          <p:cNvSpPr>
            <a:spLocks noGrp="1"/>
          </p:cNvSpPr>
          <p:nvPr>
            <p:ph type="title"/>
          </p:nvPr>
        </p:nvSpPr>
        <p:spPr/>
        <p:txBody>
          <a:bodyPr/>
          <a:lstStyle/>
          <a:p>
            <a:r>
              <a:rPr lang="en-US" dirty="0"/>
              <a:t>Budget Formulation Cycle &amp; Timing</a:t>
            </a:r>
          </a:p>
        </p:txBody>
      </p:sp>
      <p:sp>
        <p:nvSpPr>
          <p:cNvPr id="3" name="Content Placeholder 2">
            <a:extLst>
              <a:ext uri="{FF2B5EF4-FFF2-40B4-BE49-F238E27FC236}">
                <a16:creationId xmlns:a16="http://schemas.microsoft.com/office/drawing/2014/main" id="{A8698BB7-62C8-4C40-BBE6-64886D946304}"/>
              </a:ext>
            </a:extLst>
          </p:cNvPr>
          <p:cNvSpPr>
            <a:spLocks noGrp="1"/>
          </p:cNvSpPr>
          <p:nvPr>
            <p:ph idx="1"/>
          </p:nvPr>
        </p:nvSpPr>
        <p:spPr/>
        <p:txBody>
          <a:bodyPr/>
          <a:lstStyle/>
          <a:p>
            <a:r>
              <a:rPr lang="en-US" dirty="0"/>
              <a:t>Every agency and line office has a budget formulation cycle;</a:t>
            </a:r>
          </a:p>
          <a:p>
            <a:r>
              <a:rPr lang="en-US" dirty="0"/>
              <a:t>Find out what that cycle is for your office/division/agency;</a:t>
            </a:r>
          </a:p>
          <a:p>
            <a:r>
              <a:rPr lang="en-US" dirty="0"/>
              <a:t>Submitting your suggestion too soon may cause it to get lost;</a:t>
            </a:r>
          </a:p>
          <a:p>
            <a:r>
              <a:rPr lang="en-US" dirty="0"/>
              <a:t>Submitting too late may delay the review process by a year;</a:t>
            </a:r>
          </a:p>
          <a:p>
            <a:pPr lvl="1"/>
            <a:r>
              <a:rPr lang="en-US" dirty="0"/>
              <a:t>Too many chances for a good proposal to get lost over time;</a:t>
            </a:r>
          </a:p>
          <a:p>
            <a:pPr lvl="1"/>
            <a:r>
              <a:rPr lang="en-US" dirty="0"/>
              <a:t>Too many opportunities for others to copy your work;</a:t>
            </a:r>
          </a:p>
          <a:p>
            <a:r>
              <a:rPr lang="en-US" dirty="0"/>
              <a:t>Timing to the budget formulation cycle mitigates these risks</a:t>
            </a:r>
          </a:p>
          <a:p>
            <a:r>
              <a:rPr lang="en-US" dirty="0"/>
              <a:t>Try and get your idea in front of your supervisor about 2 months before the budget formulation cycle begins;</a:t>
            </a:r>
          </a:p>
        </p:txBody>
      </p:sp>
      <p:sp>
        <p:nvSpPr>
          <p:cNvPr id="4" name="Slide Number Placeholder 3">
            <a:extLst>
              <a:ext uri="{FF2B5EF4-FFF2-40B4-BE49-F238E27FC236}">
                <a16:creationId xmlns:a16="http://schemas.microsoft.com/office/drawing/2014/main" id="{376CDEB4-145E-4E5C-8C72-C62741FC9EC7}"/>
              </a:ext>
            </a:extLst>
          </p:cNvPr>
          <p:cNvSpPr>
            <a:spLocks noGrp="1"/>
          </p:cNvSpPr>
          <p:nvPr>
            <p:ph type="sldNum" sz="quarter" idx="12"/>
          </p:nvPr>
        </p:nvSpPr>
        <p:spPr/>
        <p:txBody>
          <a:bodyPr/>
          <a:lstStyle/>
          <a:p>
            <a:fld id="{BA9D9B8C-0BB1-49DC-A390-B8BFFEE887FE}" type="slidenum">
              <a:rPr lang="en-US" smtClean="0"/>
              <a:pPr/>
              <a:t>113</a:t>
            </a:fld>
            <a:endParaRPr lang="en-US" dirty="0"/>
          </a:p>
        </p:txBody>
      </p:sp>
    </p:spTree>
    <p:extLst>
      <p:ext uri="{BB962C8B-B14F-4D97-AF65-F5344CB8AC3E}">
        <p14:creationId xmlns:p14="http://schemas.microsoft.com/office/powerpoint/2010/main" val="1779005132"/>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DDB1BE-35A5-44AC-8AC3-FC580E216664}"/>
              </a:ext>
            </a:extLst>
          </p:cNvPr>
          <p:cNvSpPr>
            <a:spLocks noGrp="1"/>
          </p:cNvSpPr>
          <p:nvPr>
            <p:ph type="title"/>
          </p:nvPr>
        </p:nvSpPr>
        <p:spPr/>
        <p:txBody>
          <a:bodyPr/>
          <a:lstStyle/>
          <a:p>
            <a:r>
              <a:rPr lang="en-US" dirty="0"/>
              <a:t>Budget Formulation Cycle &amp; Timing</a:t>
            </a:r>
          </a:p>
        </p:txBody>
      </p:sp>
      <p:sp>
        <p:nvSpPr>
          <p:cNvPr id="3" name="Content Placeholder 2">
            <a:extLst>
              <a:ext uri="{FF2B5EF4-FFF2-40B4-BE49-F238E27FC236}">
                <a16:creationId xmlns:a16="http://schemas.microsoft.com/office/drawing/2014/main" id="{F99F2F9C-B7D9-4119-9B67-C44AE48D58AE}"/>
              </a:ext>
            </a:extLst>
          </p:cNvPr>
          <p:cNvSpPr>
            <a:spLocks noGrp="1"/>
          </p:cNvSpPr>
          <p:nvPr>
            <p:ph idx="1"/>
          </p:nvPr>
        </p:nvSpPr>
        <p:spPr/>
        <p:txBody>
          <a:bodyPr>
            <a:normAutofit lnSpcReduction="10000"/>
          </a:bodyPr>
          <a:lstStyle/>
          <a:p>
            <a:r>
              <a:rPr lang="en-US" dirty="0"/>
              <a:t>Timing to Review can make the difference between approval and denial;</a:t>
            </a:r>
          </a:p>
          <a:p>
            <a:r>
              <a:rPr lang="en-US" dirty="0"/>
              <a:t>You want to get your proposal in front of your superiors when they are thinking budget;</a:t>
            </a:r>
          </a:p>
          <a:p>
            <a:pPr lvl="1"/>
            <a:r>
              <a:rPr lang="en-US" dirty="0"/>
              <a:t>Otherwise, it is too easy for them to become distracted to the issues of the day</a:t>
            </a:r>
          </a:p>
          <a:p>
            <a:r>
              <a:rPr lang="en-US" dirty="0"/>
              <a:t>Budgets are always being cut, resources are always being constrained;</a:t>
            </a:r>
          </a:p>
          <a:p>
            <a:r>
              <a:rPr lang="en-US" dirty="0"/>
              <a:t>Pitch your idea when the timing is correct;</a:t>
            </a:r>
          </a:p>
          <a:p>
            <a:r>
              <a:rPr lang="en-US" dirty="0"/>
              <a:t>And the best ideas will remain with the executives!</a:t>
            </a:r>
          </a:p>
          <a:p>
            <a:pPr marL="0" indent="0" algn="ctr">
              <a:buNone/>
            </a:pPr>
            <a:r>
              <a:rPr lang="en-US" b="1" dirty="0"/>
              <a:t>This is why planning and preparation are so important!  Executives got there because they can handle many tasks at once.  Give them something to think about that will assist, not burden them!</a:t>
            </a:r>
          </a:p>
        </p:txBody>
      </p:sp>
      <p:sp>
        <p:nvSpPr>
          <p:cNvPr id="4" name="Slide Number Placeholder 3">
            <a:extLst>
              <a:ext uri="{FF2B5EF4-FFF2-40B4-BE49-F238E27FC236}">
                <a16:creationId xmlns:a16="http://schemas.microsoft.com/office/drawing/2014/main" id="{9E888E6E-BF76-4DB1-B935-97714FD8E018}"/>
              </a:ext>
            </a:extLst>
          </p:cNvPr>
          <p:cNvSpPr>
            <a:spLocks noGrp="1"/>
          </p:cNvSpPr>
          <p:nvPr>
            <p:ph type="sldNum" sz="quarter" idx="12"/>
          </p:nvPr>
        </p:nvSpPr>
        <p:spPr/>
        <p:txBody>
          <a:bodyPr/>
          <a:lstStyle/>
          <a:p>
            <a:fld id="{BA9D9B8C-0BB1-49DC-A390-B8BFFEE887FE}" type="slidenum">
              <a:rPr lang="en-US" smtClean="0"/>
              <a:pPr/>
              <a:t>114</a:t>
            </a:fld>
            <a:endParaRPr lang="en-US" dirty="0"/>
          </a:p>
        </p:txBody>
      </p:sp>
    </p:spTree>
    <p:extLst>
      <p:ext uri="{BB962C8B-B14F-4D97-AF65-F5344CB8AC3E}">
        <p14:creationId xmlns:p14="http://schemas.microsoft.com/office/powerpoint/2010/main" val="2425793189"/>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413FDA-589B-45BB-902A-24A2D724D26B}"/>
              </a:ext>
            </a:extLst>
          </p:cNvPr>
          <p:cNvSpPr>
            <a:spLocks noGrp="1"/>
          </p:cNvSpPr>
          <p:nvPr>
            <p:ph type="title"/>
          </p:nvPr>
        </p:nvSpPr>
        <p:spPr/>
        <p:txBody>
          <a:bodyPr/>
          <a:lstStyle/>
          <a:p>
            <a:r>
              <a:rPr lang="en-US" dirty="0"/>
              <a:t>Timing Overall  - The Appointment</a:t>
            </a:r>
          </a:p>
        </p:txBody>
      </p:sp>
      <p:sp>
        <p:nvSpPr>
          <p:cNvPr id="3" name="Content Placeholder 2">
            <a:extLst>
              <a:ext uri="{FF2B5EF4-FFF2-40B4-BE49-F238E27FC236}">
                <a16:creationId xmlns:a16="http://schemas.microsoft.com/office/drawing/2014/main" id="{1C863532-2731-40A7-87A0-6943D8999654}"/>
              </a:ext>
            </a:extLst>
          </p:cNvPr>
          <p:cNvSpPr>
            <a:spLocks noGrp="1"/>
          </p:cNvSpPr>
          <p:nvPr>
            <p:ph idx="1"/>
          </p:nvPr>
        </p:nvSpPr>
        <p:spPr/>
        <p:txBody>
          <a:bodyPr>
            <a:normAutofit lnSpcReduction="10000"/>
          </a:bodyPr>
          <a:lstStyle/>
          <a:p>
            <a:r>
              <a:rPr lang="en-US" dirty="0"/>
              <a:t>Make an appointment;</a:t>
            </a:r>
          </a:p>
          <a:p>
            <a:r>
              <a:rPr lang="en-US" dirty="0"/>
              <a:t>Be Early for the appointment by at least 5 minutes;</a:t>
            </a:r>
          </a:p>
          <a:p>
            <a:r>
              <a:rPr lang="en-US" dirty="0"/>
              <a:t>Dress to impress;</a:t>
            </a:r>
          </a:p>
          <a:p>
            <a:pPr lvl="1"/>
            <a:r>
              <a:rPr lang="en-US" dirty="0"/>
              <a:t>There is nothing that will impress your superior more than if you dress to make your pitch!  It shows professionalism!</a:t>
            </a:r>
          </a:p>
          <a:p>
            <a:r>
              <a:rPr lang="en-US" dirty="0"/>
              <a:t>Have a short Power Point Presentation ready to give;</a:t>
            </a:r>
          </a:p>
          <a:p>
            <a:pPr lvl="1"/>
            <a:r>
              <a:rPr lang="en-US" dirty="0"/>
              <a:t>If needed, load on a tablet or laptop if just your superior, or be prepared to give on a projector;</a:t>
            </a:r>
          </a:p>
          <a:p>
            <a:r>
              <a:rPr lang="en-US" dirty="0"/>
              <a:t>Provide everything as an orderly package at the end;</a:t>
            </a:r>
          </a:p>
          <a:p>
            <a:pPr lvl="1"/>
            <a:r>
              <a:rPr lang="en-US" dirty="0"/>
              <a:t>Your summary memo on top, and copies of the PowerPoint on the back;</a:t>
            </a:r>
          </a:p>
        </p:txBody>
      </p:sp>
      <p:sp>
        <p:nvSpPr>
          <p:cNvPr id="4" name="Slide Number Placeholder 3">
            <a:extLst>
              <a:ext uri="{FF2B5EF4-FFF2-40B4-BE49-F238E27FC236}">
                <a16:creationId xmlns:a16="http://schemas.microsoft.com/office/drawing/2014/main" id="{9A05657E-6D4E-43AF-9B76-0365331B2C16}"/>
              </a:ext>
            </a:extLst>
          </p:cNvPr>
          <p:cNvSpPr>
            <a:spLocks noGrp="1"/>
          </p:cNvSpPr>
          <p:nvPr>
            <p:ph type="sldNum" sz="quarter" idx="12"/>
          </p:nvPr>
        </p:nvSpPr>
        <p:spPr/>
        <p:txBody>
          <a:bodyPr/>
          <a:lstStyle/>
          <a:p>
            <a:fld id="{BA9D9B8C-0BB1-49DC-A390-B8BFFEE887FE}" type="slidenum">
              <a:rPr lang="en-US" smtClean="0"/>
              <a:pPr/>
              <a:t>115</a:t>
            </a:fld>
            <a:endParaRPr lang="en-US" dirty="0"/>
          </a:p>
        </p:txBody>
      </p:sp>
    </p:spTree>
    <p:extLst>
      <p:ext uri="{BB962C8B-B14F-4D97-AF65-F5344CB8AC3E}">
        <p14:creationId xmlns:p14="http://schemas.microsoft.com/office/powerpoint/2010/main" val="3561201069"/>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EA28B1-3399-4DEA-8B56-B5BDE3BCE11A}"/>
              </a:ext>
            </a:extLst>
          </p:cNvPr>
          <p:cNvSpPr>
            <a:spLocks noGrp="1"/>
          </p:cNvSpPr>
          <p:nvPr>
            <p:ph type="title"/>
          </p:nvPr>
        </p:nvSpPr>
        <p:spPr/>
        <p:txBody>
          <a:bodyPr/>
          <a:lstStyle/>
          <a:p>
            <a:r>
              <a:rPr lang="en-US" dirty="0"/>
              <a:t>During the Presentation - Questions</a:t>
            </a:r>
          </a:p>
        </p:txBody>
      </p:sp>
      <p:sp>
        <p:nvSpPr>
          <p:cNvPr id="3" name="Content Placeholder 2">
            <a:extLst>
              <a:ext uri="{FF2B5EF4-FFF2-40B4-BE49-F238E27FC236}">
                <a16:creationId xmlns:a16="http://schemas.microsoft.com/office/drawing/2014/main" id="{FA06B955-201B-4BA7-BBBE-6D5AD2DD5CD4}"/>
              </a:ext>
            </a:extLst>
          </p:cNvPr>
          <p:cNvSpPr>
            <a:spLocks noGrp="1"/>
          </p:cNvSpPr>
          <p:nvPr>
            <p:ph idx="1"/>
          </p:nvPr>
        </p:nvSpPr>
        <p:spPr/>
        <p:txBody>
          <a:bodyPr/>
          <a:lstStyle/>
          <a:p>
            <a:r>
              <a:rPr lang="en-US" dirty="0"/>
              <a:t>The first rule of sales, ‘No one asks questions unless they are interested’;</a:t>
            </a:r>
          </a:p>
          <a:p>
            <a:pPr lvl="1"/>
            <a:r>
              <a:rPr lang="en-US" dirty="0"/>
              <a:t>If your superior has no questions, they may not have interest;</a:t>
            </a:r>
          </a:p>
          <a:p>
            <a:pPr lvl="1"/>
            <a:r>
              <a:rPr lang="en-US" dirty="0"/>
              <a:t>If you superior asks nominal questions, they may have some interest;</a:t>
            </a:r>
          </a:p>
          <a:p>
            <a:pPr lvl="1"/>
            <a:r>
              <a:rPr lang="en-US" dirty="0"/>
              <a:t>If your superior asks many questions, they are highly interested!</a:t>
            </a:r>
          </a:p>
          <a:p>
            <a:r>
              <a:rPr lang="en-US" dirty="0"/>
              <a:t>Take notes of the questions if you can;</a:t>
            </a:r>
          </a:p>
          <a:p>
            <a:pPr lvl="1"/>
            <a:r>
              <a:rPr lang="en-US" dirty="0"/>
              <a:t>If not convenient, record the questions right after the meeting and obtain answers;</a:t>
            </a:r>
          </a:p>
          <a:p>
            <a:pPr marL="0" indent="0" algn="ctr">
              <a:buNone/>
            </a:pPr>
            <a:r>
              <a:rPr lang="en-US" b="1" dirty="0"/>
              <a:t>Do not avoid a questions.  You will not have all of the answers to anything at this stage.  Avoiding the questions is far worse than simply stating ‘I don’t know, but I will find out’.</a:t>
            </a:r>
          </a:p>
        </p:txBody>
      </p:sp>
      <p:sp>
        <p:nvSpPr>
          <p:cNvPr id="4" name="Slide Number Placeholder 3">
            <a:extLst>
              <a:ext uri="{FF2B5EF4-FFF2-40B4-BE49-F238E27FC236}">
                <a16:creationId xmlns:a16="http://schemas.microsoft.com/office/drawing/2014/main" id="{13F22A8C-51F2-4DC9-98B6-EE693898C779}"/>
              </a:ext>
            </a:extLst>
          </p:cNvPr>
          <p:cNvSpPr>
            <a:spLocks noGrp="1"/>
          </p:cNvSpPr>
          <p:nvPr>
            <p:ph type="sldNum" sz="quarter" idx="12"/>
          </p:nvPr>
        </p:nvSpPr>
        <p:spPr/>
        <p:txBody>
          <a:bodyPr/>
          <a:lstStyle/>
          <a:p>
            <a:fld id="{BA9D9B8C-0BB1-49DC-A390-B8BFFEE887FE}" type="slidenum">
              <a:rPr lang="en-US" smtClean="0"/>
              <a:pPr/>
              <a:t>116</a:t>
            </a:fld>
            <a:endParaRPr lang="en-US" dirty="0"/>
          </a:p>
        </p:txBody>
      </p:sp>
    </p:spTree>
    <p:extLst>
      <p:ext uri="{BB962C8B-B14F-4D97-AF65-F5344CB8AC3E}">
        <p14:creationId xmlns:p14="http://schemas.microsoft.com/office/powerpoint/2010/main" val="1207724686"/>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4FD63C-84DD-46EA-B8C7-B81C398F281B}"/>
              </a:ext>
            </a:extLst>
          </p:cNvPr>
          <p:cNvSpPr>
            <a:spLocks noGrp="1"/>
          </p:cNvSpPr>
          <p:nvPr>
            <p:ph type="title"/>
          </p:nvPr>
        </p:nvSpPr>
        <p:spPr/>
        <p:txBody>
          <a:bodyPr/>
          <a:lstStyle/>
          <a:p>
            <a:r>
              <a:rPr lang="en-US" dirty="0"/>
              <a:t>During the Presentation</a:t>
            </a:r>
          </a:p>
        </p:txBody>
      </p:sp>
      <p:sp>
        <p:nvSpPr>
          <p:cNvPr id="3" name="Content Placeholder 2">
            <a:extLst>
              <a:ext uri="{FF2B5EF4-FFF2-40B4-BE49-F238E27FC236}">
                <a16:creationId xmlns:a16="http://schemas.microsoft.com/office/drawing/2014/main" id="{21D11C59-C8D5-4EF1-92DD-780D2A9C7B6F}"/>
              </a:ext>
            </a:extLst>
          </p:cNvPr>
          <p:cNvSpPr>
            <a:spLocks noGrp="1"/>
          </p:cNvSpPr>
          <p:nvPr>
            <p:ph idx="1"/>
          </p:nvPr>
        </p:nvSpPr>
        <p:spPr/>
        <p:txBody>
          <a:bodyPr>
            <a:normAutofit lnSpcReduction="10000"/>
          </a:bodyPr>
          <a:lstStyle/>
          <a:p>
            <a:r>
              <a:rPr lang="en-US" dirty="0"/>
              <a:t>Do not try and impress your superior with the technical solution;</a:t>
            </a:r>
          </a:p>
          <a:p>
            <a:pPr lvl="1"/>
            <a:r>
              <a:rPr lang="en-US" dirty="0"/>
              <a:t>Remember, technology is only a vehicle to obtain a goal;</a:t>
            </a:r>
          </a:p>
          <a:p>
            <a:pPr lvl="1"/>
            <a:r>
              <a:rPr lang="en-US" dirty="0"/>
              <a:t>Sell your goal;</a:t>
            </a:r>
          </a:p>
          <a:p>
            <a:r>
              <a:rPr lang="en-US" dirty="0"/>
              <a:t>Sell the Project Management Parameters;</a:t>
            </a:r>
          </a:p>
          <a:p>
            <a:pPr lvl="1"/>
            <a:r>
              <a:rPr lang="en-US" dirty="0"/>
              <a:t>Cost, Scope, Schedule, Risk;</a:t>
            </a:r>
          </a:p>
          <a:p>
            <a:pPr lvl="1"/>
            <a:r>
              <a:rPr lang="en-US" dirty="0"/>
              <a:t>Even if doing a technology upgrade- These four parameters are all an executive is worried about;</a:t>
            </a:r>
          </a:p>
          <a:p>
            <a:r>
              <a:rPr lang="en-US" dirty="0"/>
              <a:t>Sell what the technology will do for them, the organization, and the country;</a:t>
            </a:r>
          </a:p>
          <a:p>
            <a:pPr lvl="1"/>
            <a:r>
              <a:rPr lang="en-US" dirty="0"/>
              <a:t>Form your presentation in a format of ‘An investment of X, along with Y, will give you Z, and possibly Z+’</a:t>
            </a:r>
          </a:p>
        </p:txBody>
      </p:sp>
      <p:sp>
        <p:nvSpPr>
          <p:cNvPr id="4" name="Slide Number Placeholder 3">
            <a:extLst>
              <a:ext uri="{FF2B5EF4-FFF2-40B4-BE49-F238E27FC236}">
                <a16:creationId xmlns:a16="http://schemas.microsoft.com/office/drawing/2014/main" id="{2ED0F326-38C1-4989-ABF3-7F1A2D50E015}"/>
              </a:ext>
            </a:extLst>
          </p:cNvPr>
          <p:cNvSpPr>
            <a:spLocks noGrp="1"/>
          </p:cNvSpPr>
          <p:nvPr>
            <p:ph type="sldNum" sz="quarter" idx="12"/>
          </p:nvPr>
        </p:nvSpPr>
        <p:spPr/>
        <p:txBody>
          <a:bodyPr/>
          <a:lstStyle/>
          <a:p>
            <a:fld id="{BA9D9B8C-0BB1-49DC-A390-B8BFFEE887FE}" type="slidenum">
              <a:rPr lang="en-US" smtClean="0"/>
              <a:pPr/>
              <a:t>117</a:t>
            </a:fld>
            <a:endParaRPr lang="en-US" dirty="0"/>
          </a:p>
        </p:txBody>
      </p:sp>
    </p:spTree>
    <p:extLst>
      <p:ext uri="{BB962C8B-B14F-4D97-AF65-F5344CB8AC3E}">
        <p14:creationId xmlns:p14="http://schemas.microsoft.com/office/powerpoint/2010/main" val="195710503"/>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93DCEA-2110-4D16-B813-62F809530E65}"/>
              </a:ext>
            </a:extLst>
          </p:cNvPr>
          <p:cNvSpPr>
            <a:spLocks noGrp="1"/>
          </p:cNvSpPr>
          <p:nvPr>
            <p:ph type="title"/>
          </p:nvPr>
        </p:nvSpPr>
        <p:spPr/>
        <p:txBody>
          <a:bodyPr/>
          <a:lstStyle/>
          <a:p>
            <a:r>
              <a:rPr lang="en-US" dirty="0"/>
              <a:t>Follow-Up Afterward</a:t>
            </a:r>
          </a:p>
        </p:txBody>
      </p:sp>
      <p:sp>
        <p:nvSpPr>
          <p:cNvPr id="3" name="Content Placeholder 2">
            <a:extLst>
              <a:ext uri="{FF2B5EF4-FFF2-40B4-BE49-F238E27FC236}">
                <a16:creationId xmlns:a16="http://schemas.microsoft.com/office/drawing/2014/main" id="{EA701830-2FE2-4039-A4FC-DF6DE709D3F7}"/>
              </a:ext>
            </a:extLst>
          </p:cNvPr>
          <p:cNvSpPr>
            <a:spLocks noGrp="1"/>
          </p:cNvSpPr>
          <p:nvPr>
            <p:ph idx="1"/>
          </p:nvPr>
        </p:nvSpPr>
        <p:spPr/>
        <p:txBody>
          <a:bodyPr/>
          <a:lstStyle/>
          <a:p>
            <a:r>
              <a:rPr lang="en-US" dirty="0"/>
              <a:t>If you are not familiar with your superiors, send one and all a ‘Thank You’ email for their time and attention;</a:t>
            </a:r>
          </a:p>
          <a:p>
            <a:r>
              <a:rPr lang="en-US" dirty="0"/>
              <a:t>If there were follow-up questions, provide them with the Thank You’ email;</a:t>
            </a:r>
          </a:p>
          <a:p>
            <a:r>
              <a:rPr lang="en-US" dirty="0"/>
              <a:t>Continue with your research until otherwise informed;</a:t>
            </a:r>
          </a:p>
          <a:p>
            <a:endParaRPr lang="en-US" dirty="0"/>
          </a:p>
          <a:p>
            <a:pPr marL="0" indent="0" algn="ctr">
              <a:buNone/>
            </a:pPr>
            <a:r>
              <a:rPr lang="en-US" b="1" dirty="0"/>
              <a:t>Remember, pitching your idea is a sales effort!  You are selling yourself, and your idea!  Be complete.</a:t>
            </a:r>
          </a:p>
        </p:txBody>
      </p:sp>
      <p:sp>
        <p:nvSpPr>
          <p:cNvPr id="4" name="Slide Number Placeholder 3">
            <a:extLst>
              <a:ext uri="{FF2B5EF4-FFF2-40B4-BE49-F238E27FC236}">
                <a16:creationId xmlns:a16="http://schemas.microsoft.com/office/drawing/2014/main" id="{308AFA34-C44A-40B9-8708-73BC20F62F32}"/>
              </a:ext>
            </a:extLst>
          </p:cNvPr>
          <p:cNvSpPr>
            <a:spLocks noGrp="1"/>
          </p:cNvSpPr>
          <p:nvPr>
            <p:ph type="sldNum" sz="quarter" idx="12"/>
          </p:nvPr>
        </p:nvSpPr>
        <p:spPr/>
        <p:txBody>
          <a:bodyPr/>
          <a:lstStyle/>
          <a:p>
            <a:fld id="{BA9D9B8C-0BB1-49DC-A390-B8BFFEE887FE}" type="slidenum">
              <a:rPr lang="en-US" smtClean="0"/>
              <a:pPr/>
              <a:t>118</a:t>
            </a:fld>
            <a:endParaRPr lang="en-US" dirty="0"/>
          </a:p>
        </p:txBody>
      </p:sp>
    </p:spTree>
    <p:extLst>
      <p:ext uri="{BB962C8B-B14F-4D97-AF65-F5344CB8AC3E}">
        <p14:creationId xmlns:p14="http://schemas.microsoft.com/office/powerpoint/2010/main" val="782571662"/>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E5EEE-C4BC-46D6-AA3C-AB3D372ACE92}"/>
              </a:ext>
            </a:extLst>
          </p:cNvPr>
          <p:cNvSpPr>
            <a:spLocks noGrp="1"/>
          </p:cNvSpPr>
          <p:nvPr>
            <p:ph type="title"/>
          </p:nvPr>
        </p:nvSpPr>
        <p:spPr/>
        <p:txBody>
          <a:bodyPr/>
          <a:lstStyle/>
          <a:p>
            <a:r>
              <a:rPr lang="en-US" dirty="0"/>
              <a:t>If You Get Questions Later</a:t>
            </a:r>
          </a:p>
        </p:txBody>
      </p:sp>
      <p:sp>
        <p:nvSpPr>
          <p:cNvPr id="3" name="Content Placeholder 2">
            <a:extLst>
              <a:ext uri="{FF2B5EF4-FFF2-40B4-BE49-F238E27FC236}">
                <a16:creationId xmlns:a16="http://schemas.microsoft.com/office/drawing/2014/main" id="{C3B11D04-E36E-4A07-98EC-16E49C705851}"/>
              </a:ext>
            </a:extLst>
          </p:cNvPr>
          <p:cNvSpPr>
            <a:spLocks noGrp="1"/>
          </p:cNvSpPr>
          <p:nvPr>
            <p:ph idx="1"/>
          </p:nvPr>
        </p:nvSpPr>
        <p:spPr/>
        <p:txBody>
          <a:bodyPr/>
          <a:lstStyle/>
          <a:p>
            <a:r>
              <a:rPr lang="en-US" dirty="0"/>
              <a:t>This is a good sign!  It means you got someone’s attention;</a:t>
            </a:r>
          </a:p>
          <a:p>
            <a:r>
              <a:rPr lang="en-US" dirty="0"/>
              <a:t>Answer the questions completely, but briefly.  Remember, you cannot possibly have all the answers at this point.  If you pretend you do, your superior will know, and you will lose.  Do not pretend, assume or otherwise guess;</a:t>
            </a:r>
          </a:p>
          <a:p>
            <a:r>
              <a:rPr lang="en-US" dirty="0"/>
              <a:t>Always provide your references for the research when answering questions;</a:t>
            </a:r>
          </a:p>
          <a:p>
            <a:r>
              <a:rPr lang="en-US" dirty="0"/>
              <a:t>Be prompt with any response, as if a manager or superior asks questions, they are interested.</a:t>
            </a:r>
          </a:p>
        </p:txBody>
      </p:sp>
      <p:sp>
        <p:nvSpPr>
          <p:cNvPr id="4" name="Slide Number Placeholder 3">
            <a:extLst>
              <a:ext uri="{FF2B5EF4-FFF2-40B4-BE49-F238E27FC236}">
                <a16:creationId xmlns:a16="http://schemas.microsoft.com/office/drawing/2014/main" id="{94FBB1B5-0537-4984-B2CC-2CD1E1D510E2}"/>
              </a:ext>
            </a:extLst>
          </p:cNvPr>
          <p:cNvSpPr>
            <a:spLocks noGrp="1"/>
          </p:cNvSpPr>
          <p:nvPr>
            <p:ph type="sldNum" sz="quarter" idx="12"/>
          </p:nvPr>
        </p:nvSpPr>
        <p:spPr/>
        <p:txBody>
          <a:bodyPr/>
          <a:lstStyle/>
          <a:p>
            <a:fld id="{BA9D9B8C-0BB1-49DC-A390-B8BFFEE887FE}" type="slidenum">
              <a:rPr lang="en-US" smtClean="0"/>
              <a:pPr/>
              <a:t>119</a:t>
            </a:fld>
            <a:endParaRPr lang="en-US" dirty="0"/>
          </a:p>
        </p:txBody>
      </p:sp>
    </p:spTree>
    <p:extLst>
      <p:ext uri="{BB962C8B-B14F-4D97-AF65-F5344CB8AC3E}">
        <p14:creationId xmlns:p14="http://schemas.microsoft.com/office/powerpoint/2010/main" val="24185608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DBCE7-95D9-412A-916B-B03EF32F096D}"/>
              </a:ext>
            </a:extLst>
          </p:cNvPr>
          <p:cNvSpPr>
            <a:spLocks noGrp="1"/>
          </p:cNvSpPr>
          <p:nvPr>
            <p:ph type="title"/>
          </p:nvPr>
        </p:nvSpPr>
        <p:spPr/>
        <p:txBody>
          <a:bodyPr/>
          <a:lstStyle/>
          <a:p>
            <a:r>
              <a:rPr lang="en-US" dirty="0"/>
              <a:t>A Short History of Technology Today</a:t>
            </a:r>
          </a:p>
        </p:txBody>
      </p:sp>
      <p:sp>
        <p:nvSpPr>
          <p:cNvPr id="3" name="Content Placeholder 2">
            <a:extLst>
              <a:ext uri="{FF2B5EF4-FFF2-40B4-BE49-F238E27FC236}">
                <a16:creationId xmlns:a16="http://schemas.microsoft.com/office/drawing/2014/main" id="{44806318-8549-487F-81B0-9D5A1F62B8D0}"/>
              </a:ext>
            </a:extLst>
          </p:cNvPr>
          <p:cNvSpPr>
            <a:spLocks noGrp="1"/>
          </p:cNvSpPr>
          <p:nvPr>
            <p:ph idx="1"/>
          </p:nvPr>
        </p:nvSpPr>
        <p:spPr>
          <a:xfrm>
            <a:off x="838200" y="1825625"/>
            <a:ext cx="10515600" cy="4667250"/>
          </a:xfrm>
        </p:spPr>
        <p:txBody>
          <a:bodyPr>
            <a:normAutofit/>
          </a:bodyPr>
          <a:lstStyle/>
          <a:p>
            <a:r>
              <a:rPr lang="en-US" dirty="0"/>
              <a:t>Technology as we know it today (computer-based) started with the invention of ENIAC in 1943 (competed with Colossus in 1943);</a:t>
            </a:r>
          </a:p>
          <a:p>
            <a:pPr lvl="1"/>
            <a:r>
              <a:rPr lang="en-US" dirty="0"/>
              <a:t>Calculated missile trajectories</a:t>
            </a:r>
          </a:p>
          <a:p>
            <a:pPr lvl="1"/>
            <a:r>
              <a:rPr lang="en-US" dirty="0"/>
              <a:t>Eventually tuned for private industry</a:t>
            </a:r>
          </a:p>
          <a:p>
            <a:r>
              <a:rPr lang="en-US" dirty="0"/>
              <a:t>Various advances in electronics/transistors and microchips from then until 1976 with the introduction of the Apple;</a:t>
            </a:r>
          </a:p>
          <a:p>
            <a:r>
              <a:rPr lang="en-US" dirty="0"/>
              <a:t>Biggest competitor was the IBM in 1981</a:t>
            </a:r>
          </a:p>
          <a:p>
            <a:r>
              <a:rPr lang="en-US" dirty="0"/>
              <a:t>PC-based technology was adapted to all industries</a:t>
            </a:r>
          </a:p>
          <a:p>
            <a:r>
              <a:rPr lang="en-US" dirty="0"/>
              <a:t>Computers became common in the workplace</a:t>
            </a:r>
          </a:p>
          <a:p>
            <a:r>
              <a:rPr lang="en-US" dirty="0"/>
              <a:t>Cell phones introduced on a broad basis in 1992</a:t>
            </a:r>
          </a:p>
          <a:p>
            <a:pPr marL="0" indent="0">
              <a:buNone/>
            </a:pPr>
            <a:endParaRPr lang="en-US" dirty="0"/>
          </a:p>
        </p:txBody>
      </p:sp>
      <p:sp>
        <p:nvSpPr>
          <p:cNvPr id="4" name="Slide Number Placeholder 3">
            <a:extLst>
              <a:ext uri="{FF2B5EF4-FFF2-40B4-BE49-F238E27FC236}">
                <a16:creationId xmlns:a16="http://schemas.microsoft.com/office/drawing/2014/main" id="{9688A293-7FF8-43C0-99F9-B30492656ADB}"/>
              </a:ext>
            </a:extLst>
          </p:cNvPr>
          <p:cNvSpPr>
            <a:spLocks noGrp="1"/>
          </p:cNvSpPr>
          <p:nvPr>
            <p:ph type="sldNum" sz="quarter" idx="12"/>
          </p:nvPr>
        </p:nvSpPr>
        <p:spPr/>
        <p:txBody>
          <a:bodyPr/>
          <a:lstStyle/>
          <a:p>
            <a:fld id="{BA9D9B8C-0BB1-49DC-A390-B8BFFEE887FE}" type="slidenum">
              <a:rPr lang="en-US" smtClean="0"/>
              <a:pPr/>
              <a:t>12</a:t>
            </a:fld>
            <a:endParaRPr lang="en-US" dirty="0"/>
          </a:p>
        </p:txBody>
      </p:sp>
      <p:pic>
        <p:nvPicPr>
          <p:cNvPr id="6" name="Picture 5">
            <a:extLst>
              <a:ext uri="{FF2B5EF4-FFF2-40B4-BE49-F238E27FC236}">
                <a16:creationId xmlns:a16="http://schemas.microsoft.com/office/drawing/2014/main" id="{BB43BCA1-E829-4E8B-9A76-9D1EF8B5C8D2}"/>
              </a:ext>
            </a:extLst>
          </p:cNvPr>
          <p:cNvPicPr>
            <a:picLocks noChangeAspect="1"/>
          </p:cNvPicPr>
          <p:nvPr/>
        </p:nvPicPr>
        <p:blipFill>
          <a:blip r:embed="rId2"/>
          <a:stretch>
            <a:fillRect/>
          </a:stretch>
        </p:blipFill>
        <p:spPr>
          <a:xfrm>
            <a:off x="8431243" y="3941165"/>
            <a:ext cx="1722638" cy="1402622"/>
          </a:xfrm>
          <a:prstGeom prst="rect">
            <a:avLst/>
          </a:prstGeom>
        </p:spPr>
      </p:pic>
      <p:pic>
        <p:nvPicPr>
          <p:cNvPr id="8" name="Picture 7">
            <a:extLst>
              <a:ext uri="{FF2B5EF4-FFF2-40B4-BE49-F238E27FC236}">
                <a16:creationId xmlns:a16="http://schemas.microsoft.com/office/drawing/2014/main" id="{7586DE84-6AD2-455F-BCD8-73D8B8A96274}"/>
              </a:ext>
            </a:extLst>
          </p:cNvPr>
          <p:cNvPicPr>
            <a:picLocks noChangeAspect="1"/>
          </p:cNvPicPr>
          <p:nvPr/>
        </p:nvPicPr>
        <p:blipFill>
          <a:blip r:embed="rId3"/>
          <a:stretch>
            <a:fillRect/>
          </a:stretch>
        </p:blipFill>
        <p:spPr>
          <a:xfrm>
            <a:off x="10251521" y="4451350"/>
            <a:ext cx="1638300" cy="1905000"/>
          </a:xfrm>
          <a:prstGeom prst="rect">
            <a:avLst/>
          </a:prstGeom>
        </p:spPr>
      </p:pic>
    </p:spTree>
    <p:extLst>
      <p:ext uri="{BB962C8B-B14F-4D97-AF65-F5344CB8AC3E}">
        <p14:creationId xmlns:p14="http://schemas.microsoft.com/office/powerpoint/2010/main" val="2438701796"/>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7973C-D7FE-4627-8984-BB53CB12A60E}"/>
              </a:ext>
            </a:extLst>
          </p:cNvPr>
          <p:cNvSpPr>
            <a:spLocks noGrp="1"/>
          </p:cNvSpPr>
          <p:nvPr>
            <p:ph type="title"/>
          </p:nvPr>
        </p:nvSpPr>
        <p:spPr/>
        <p:txBody>
          <a:bodyPr/>
          <a:lstStyle/>
          <a:p>
            <a:r>
              <a:rPr lang="en-US" dirty="0"/>
              <a:t>You Idea is Accepted!</a:t>
            </a:r>
          </a:p>
        </p:txBody>
      </p:sp>
      <p:sp>
        <p:nvSpPr>
          <p:cNvPr id="3" name="Content Placeholder 2">
            <a:extLst>
              <a:ext uri="{FF2B5EF4-FFF2-40B4-BE49-F238E27FC236}">
                <a16:creationId xmlns:a16="http://schemas.microsoft.com/office/drawing/2014/main" id="{72D25A9E-9B5F-4B87-9310-188F54C7303F}"/>
              </a:ext>
            </a:extLst>
          </p:cNvPr>
          <p:cNvSpPr>
            <a:spLocks noGrp="1"/>
          </p:cNvSpPr>
          <p:nvPr>
            <p:ph idx="1"/>
          </p:nvPr>
        </p:nvSpPr>
        <p:spPr/>
        <p:txBody>
          <a:bodyPr/>
          <a:lstStyle/>
          <a:p>
            <a:r>
              <a:rPr lang="en-US" dirty="0"/>
              <a:t>Congratulations!</a:t>
            </a:r>
          </a:p>
          <a:p>
            <a:r>
              <a:rPr lang="en-US" dirty="0"/>
              <a:t>Now, your real work begins;</a:t>
            </a:r>
          </a:p>
          <a:p>
            <a:r>
              <a:rPr lang="en-US" dirty="0"/>
              <a:t>You now have to put a project together;</a:t>
            </a:r>
          </a:p>
          <a:p>
            <a:r>
              <a:rPr lang="en-US" dirty="0"/>
              <a:t>You have several choices;</a:t>
            </a:r>
          </a:p>
          <a:p>
            <a:pPr lvl="1"/>
            <a:r>
              <a:rPr lang="en-US" dirty="0"/>
              <a:t>Go to a Project Management Training and do yourself (question);</a:t>
            </a:r>
          </a:p>
          <a:p>
            <a:pPr lvl="1"/>
            <a:r>
              <a:rPr lang="en-US" dirty="0"/>
              <a:t>Get an experienced Project Manager to ensure the work is done correctly (advised);</a:t>
            </a:r>
          </a:p>
          <a:p>
            <a:pPr marL="0" indent="0" algn="ctr">
              <a:buNone/>
            </a:pPr>
            <a:r>
              <a:rPr lang="en-US" dirty="0"/>
              <a:t>There is an art and science to Project Management.  If you are not a trained PM, leave the management to others while you provide the vision!</a:t>
            </a:r>
          </a:p>
        </p:txBody>
      </p:sp>
      <p:sp>
        <p:nvSpPr>
          <p:cNvPr id="4" name="Slide Number Placeholder 3">
            <a:extLst>
              <a:ext uri="{FF2B5EF4-FFF2-40B4-BE49-F238E27FC236}">
                <a16:creationId xmlns:a16="http://schemas.microsoft.com/office/drawing/2014/main" id="{82013385-66DD-4574-9219-108B5F1AFC4C}"/>
              </a:ext>
            </a:extLst>
          </p:cNvPr>
          <p:cNvSpPr>
            <a:spLocks noGrp="1"/>
          </p:cNvSpPr>
          <p:nvPr>
            <p:ph type="sldNum" sz="quarter" idx="12"/>
          </p:nvPr>
        </p:nvSpPr>
        <p:spPr/>
        <p:txBody>
          <a:bodyPr/>
          <a:lstStyle/>
          <a:p>
            <a:fld id="{BA9D9B8C-0BB1-49DC-A390-B8BFFEE887FE}" type="slidenum">
              <a:rPr lang="en-US" smtClean="0"/>
              <a:pPr/>
              <a:t>120</a:t>
            </a:fld>
            <a:endParaRPr lang="en-US" dirty="0"/>
          </a:p>
        </p:txBody>
      </p:sp>
    </p:spTree>
    <p:extLst>
      <p:ext uri="{BB962C8B-B14F-4D97-AF65-F5344CB8AC3E}">
        <p14:creationId xmlns:p14="http://schemas.microsoft.com/office/powerpoint/2010/main" val="3928448652"/>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647450-3559-445F-A970-0CFDE58423D7}"/>
              </a:ext>
            </a:extLst>
          </p:cNvPr>
          <p:cNvSpPr>
            <a:spLocks noGrp="1"/>
          </p:cNvSpPr>
          <p:nvPr>
            <p:ph type="title"/>
          </p:nvPr>
        </p:nvSpPr>
        <p:spPr/>
        <p:txBody>
          <a:bodyPr/>
          <a:lstStyle/>
          <a:p>
            <a:r>
              <a:rPr lang="en-US" dirty="0"/>
              <a:t>If You Are Not a Trained PM, Stay the SME</a:t>
            </a:r>
          </a:p>
        </p:txBody>
      </p:sp>
      <p:sp>
        <p:nvSpPr>
          <p:cNvPr id="3" name="Content Placeholder 2">
            <a:extLst>
              <a:ext uri="{FF2B5EF4-FFF2-40B4-BE49-F238E27FC236}">
                <a16:creationId xmlns:a16="http://schemas.microsoft.com/office/drawing/2014/main" id="{E804F46E-1425-4A5C-94E8-ED3836B703F4}"/>
              </a:ext>
            </a:extLst>
          </p:cNvPr>
          <p:cNvSpPr>
            <a:spLocks noGrp="1"/>
          </p:cNvSpPr>
          <p:nvPr>
            <p:ph idx="1"/>
          </p:nvPr>
        </p:nvSpPr>
        <p:spPr/>
        <p:txBody>
          <a:bodyPr/>
          <a:lstStyle/>
          <a:p>
            <a:r>
              <a:rPr lang="en-US" dirty="0"/>
              <a:t>Be in the position to convey your vision;</a:t>
            </a:r>
          </a:p>
          <a:p>
            <a:pPr lvl="1"/>
            <a:r>
              <a:rPr lang="en-US" dirty="0"/>
              <a:t>Write Use Cases (How the new systems is to be used);</a:t>
            </a:r>
          </a:p>
          <a:p>
            <a:pPr lvl="1"/>
            <a:r>
              <a:rPr lang="en-US" dirty="0"/>
              <a:t>Provide flow charts (on how the work should proceed);</a:t>
            </a:r>
          </a:p>
          <a:p>
            <a:pPr lvl="1"/>
            <a:r>
              <a:rPr lang="en-US" dirty="0"/>
              <a:t>Write short paragraphs describing enterprise operations;</a:t>
            </a:r>
          </a:p>
          <a:p>
            <a:pPr lvl="1"/>
            <a:r>
              <a:rPr lang="en-US" dirty="0"/>
              <a:t>Write the </a:t>
            </a:r>
            <a:r>
              <a:rPr lang="en-US" dirty="0" err="1"/>
              <a:t>ConOps</a:t>
            </a:r>
            <a:r>
              <a:rPr lang="en-US" dirty="0"/>
              <a:t> (Concept of Operations);</a:t>
            </a:r>
          </a:p>
          <a:p>
            <a:pPr lvl="1"/>
            <a:r>
              <a:rPr lang="en-US" dirty="0"/>
              <a:t>Do whatever you can to convey your vision on how you envision the enterprise to operate;</a:t>
            </a:r>
          </a:p>
          <a:p>
            <a:pPr marL="0" indent="0" algn="ctr">
              <a:buNone/>
            </a:pPr>
            <a:r>
              <a:rPr lang="en-US" b="1" dirty="0"/>
              <a:t>Remember, you do the work day in and day out.  You need to be the one to pen the first set of Project Documents, even if you never did it before!</a:t>
            </a:r>
          </a:p>
          <a:p>
            <a:pPr lvl="1"/>
            <a:endParaRPr lang="en-US" dirty="0"/>
          </a:p>
        </p:txBody>
      </p:sp>
      <p:sp>
        <p:nvSpPr>
          <p:cNvPr id="4" name="Slide Number Placeholder 3">
            <a:extLst>
              <a:ext uri="{FF2B5EF4-FFF2-40B4-BE49-F238E27FC236}">
                <a16:creationId xmlns:a16="http://schemas.microsoft.com/office/drawing/2014/main" id="{C4EA30D0-702C-4424-B870-1BFD4EF99645}"/>
              </a:ext>
            </a:extLst>
          </p:cNvPr>
          <p:cNvSpPr>
            <a:spLocks noGrp="1"/>
          </p:cNvSpPr>
          <p:nvPr>
            <p:ph type="sldNum" sz="quarter" idx="12"/>
          </p:nvPr>
        </p:nvSpPr>
        <p:spPr/>
        <p:txBody>
          <a:bodyPr/>
          <a:lstStyle/>
          <a:p>
            <a:fld id="{BA9D9B8C-0BB1-49DC-A390-B8BFFEE887FE}" type="slidenum">
              <a:rPr lang="en-US" smtClean="0"/>
              <a:pPr/>
              <a:t>121</a:t>
            </a:fld>
            <a:endParaRPr lang="en-US" dirty="0"/>
          </a:p>
        </p:txBody>
      </p:sp>
    </p:spTree>
    <p:extLst>
      <p:ext uri="{BB962C8B-B14F-4D97-AF65-F5344CB8AC3E}">
        <p14:creationId xmlns:p14="http://schemas.microsoft.com/office/powerpoint/2010/main" val="1626992808"/>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413E0C-CA5F-45D9-AC4E-C3C7615497E5}"/>
              </a:ext>
            </a:extLst>
          </p:cNvPr>
          <p:cNvSpPr>
            <a:spLocks noGrp="1"/>
          </p:cNvSpPr>
          <p:nvPr>
            <p:ph type="title"/>
          </p:nvPr>
        </p:nvSpPr>
        <p:spPr/>
        <p:txBody>
          <a:bodyPr/>
          <a:lstStyle/>
          <a:p>
            <a:r>
              <a:rPr lang="en-US" dirty="0"/>
              <a:t>Use Cases – Describes Work Flow</a:t>
            </a:r>
          </a:p>
        </p:txBody>
      </p:sp>
      <p:sp>
        <p:nvSpPr>
          <p:cNvPr id="3" name="Content Placeholder 2">
            <a:extLst>
              <a:ext uri="{FF2B5EF4-FFF2-40B4-BE49-F238E27FC236}">
                <a16:creationId xmlns:a16="http://schemas.microsoft.com/office/drawing/2014/main" id="{CA2CCF02-3EE7-45DB-B501-EEF381207596}"/>
              </a:ext>
            </a:extLst>
          </p:cNvPr>
          <p:cNvSpPr>
            <a:spLocks noGrp="1"/>
          </p:cNvSpPr>
          <p:nvPr>
            <p:ph idx="1"/>
          </p:nvPr>
        </p:nvSpPr>
        <p:spPr>
          <a:xfrm>
            <a:off x="838200" y="1825624"/>
            <a:ext cx="4578927" cy="4667249"/>
          </a:xfrm>
        </p:spPr>
        <p:txBody>
          <a:bodyPr>
            <a:normAutofit/>
          </a:bodyPr>
          <a:lstStyle/>
          <a:p>
            <a:r>
              <a:rPr lang="en-US" dirty="0"/>
              <a:t>They do not need to be complex, but complete in their flow process;</a:t>
            </a:r>
          </a:p>
          <a:p>
            <a:r>
              <a:rPr lang="en-US" dirty="0"/>
              <a:t>They are simple to construct;</a:t>
            </a:r>
          </a:p>
          <a:p>
            <a:pPr lvl="1"/>
            <a:r>
              <a:rPr lang="en-US" dirty="0"/>
              <a:t>Start, and state the next step;</a:t>
            </a:r>
          </a:p>
          <a:p>
            <a:pPr lvl="1"/>
            <a:r>
              <a:rPr lang="en-US" dirty="0"/>
              <a:t>Put a 2-4 word label in a box;</a:t>
            </a:r>
          </a:p>
          <a:p>
            <a:pPr lvl="1"/>
            <a:r>
              <a:rPr lang="en-US" dirty="0"/>
              <a:t>Go to the next step, repeat;</a:t>
            </a:r>
          </a:p>
          <a:p>
            <a:pPr lvl="1"/>
            <a:r>
              <a:rPr lang="en-US" dirty="0"/>
              <a:t>Continue until result is obtained;</a:t>
            </a:r>
          </a:p>
          <a:p>
            <a:pPr lvl="1"/>
            <a:r>
              <a:rPr lang="en-US" dirty="0"/>
              <a:t>Beauty is not the object, completeness is!</a:t>
            </a:r>
          </a:p>
        </p:txBody>
      </p:sp>
      <p:sp>
        <p:nvSpPr>
          <p:cNvPr id="4" name="Slide Number Placeholder 3">
            <a:extLst>
              <a:ext uri="{FF2B5EF4-FFF2-40B4-BE49-F238E27FC236}">
                <a16:creationId xmlns:a16="http://schemas.microsoft.com/office/drawing/2014/main" id="{E6875A16-EAFB-48A1-8794-8FF8CF600CF8}"/>
              </a:ext>
            </a:extLst>
          </p:cNvPr>
          <p:cNvSpPr>
            <a:spLocks noGrp="1"/>
          </p:cNvSpPr>
          <p:nvPr>
            <p:ph type="sldNum" sz="quarter" idx="12"/>
          </p:nvPr>
        </p:nvSpPr>
        <p:spPr/>
        <p:txBody>
          <a:bodyPr/>
          <a:lstStyle/>
          <a:p>
            <a:fld id="{BA9D9B8C-0BB1-49DC-A390-B8BFFEE887FE}" type="slidenum">
              <a:rPr lang="en-US" smtClean="0"/>
              <a:pPr/>
              <a:t>122</a:t>
            </a:fld>
            <a:endParaRPr lang="en-US" dirty="0"/>
          </a:p>
        </p:txBody>
      </p:sp>
      <p:pic>
        <p:nvPicPr>
          <p:cNvPr id="6" name="Picture 5">
            <a:extLst>
              <a:ext uri="{FF2B5EF4-FFF2-40B4-BE49-F238E27FC236}">
                <a16:creationId xmlns:a16="http://schemas.microsoft.com/office/drawing/2014/main" id="{D015C6DF-6E95-434C-AB9F-B806126CE815}"/>
              </a:ext>
            </a:extLst>
          </p:cNvPr>
          <p:cNvPicPr>
            <a:picLocks noChangeAspect="1"/>
          </p:cNvPicPr>
          <p:nvPr/>
        </p:nvPicPr>
        <p:blipFill>
          <a:blip r:embed="rId2"/>
          <a:stretch>
            <a:fillRect/>
          </a:stretch>
        </p:blipFill>
        <p:spPr>
          <a:xfrm>
            <a:off x="5840990" y="1689894"/>
            <a:ext cx="5512810" cy="4667250"/>
          </a:xfrm>
          <a:prstGeom prst="rect">
            <a:avLst/>
          </a:prstGeom>
        </p:spPr>
      </p:pic>
    </p:spTree>
    <p:extLst>
      <p:ext uri="{BB962C8B-B14F-4D97-AF65-F5344CB8AC3E}">
        <p14:creationId xmlns:p14="http://schemas.microsoft.com/office/powerpoint/2010/main" val="1111668634"/>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EA6B2B-7ECB-452C-AC52-B0F323873492}"/>
              </a:ext>
            </a:extLst>
          </p:cNvPr>
          <p:cNvSpPr>
            <a:spLocks noGrp="1"/>
          </p:cNvSpPr>
          <p:nvPr>
            <p:ph type="title"/>
          </p:nvPr>
        </p:nvSpPr>
        <p:spPr/>
        <p:txBody>
          <a:bodyPr/>
          <a:lstStyle/>
          <a:p>
            <a:r>
              <a:rPr lang="en-US" dirty="0"/>
              <a:t>Use Cases – How the Enterprise is Used</a:t>
            </a:r>
          </a:p>
        </p:txBody>
      </p:sp>
      <p:sp>
        <p:nvSpPr>
          <p:cNvPr id="3" name="Content Placeholder 2">
            <a:extLst>
              <a:ext uri="{FF2B5EF4-FFF2-40B4-BE49-F238E27FC236}">
                <a16:creationId xmlns:a16="http://schemas.microsoft.com/office/drawing/2014/main" id="{33FFFBCA-D535-4C35-A0CB-D5A99BA17455}"/>
              </a:ext>
            </a:extLst>
          </p:cNvPr>
          <p:cNvSpPr>
            <a:spLocks noGrp="1"/>
          </p:cNvSpPr>
          <p:nvPr>
            <p:ph idx="1"/>
          </p:nvPr>
        </p:nvSpPr>
        <p:spPr>
          <a:xfrm>
            <a:off x="838200" y="1825625"/>
            <a:ext cx="3456709" cy="4351338"/>
          </a:xfrm>
        </p:spPr>
        <p:txBody>
          <a:bodyPr/>
          <a:lstStyle/>
          <a:p>
            <a:r>
              <a:rPr lang="en-US" dirty="0"/>
              <a:t>Draw out how the system is used;</a:t>
            </a:r>
          </a:p>
          <a:p>
            <a:r>
              <a:rPr lang="en-US" dirty="0"/>
              <a:t>Show as many cases as possible;</a:t>
            </a:r>
          </a:p>
          <a:p>
            <a:r>
              <a:rPr lang="en-US" dirty="0"/>
              <a:t>Map all the possibilities you can think of;</a:t>
            </a:r>
          </a:p>
          <a:p>
            <a:r>
              <a:rPr lang="en-US" dirty="0"/>
              <a:t>Only you can do this as you did the work.</a:t>
            </a:r>
          </a:p>
        </p:txBody>
      </p:sp>
      <p:sp>
        <p:nvSpPr>
          <p:cNvPr id="4" name="Slide Number Placeholder 3">
            <a:extLst>
              <a:ext uri="{FF2B5EF4-FFF2-40B4-BE49-F238E27FC236}">
                <a16:creationId xmlns:a16="http://schemas.microsoft.com/office/drawing/2014/main" id="{185D8F57-A9DB-4885-8933-E0B19D42B805}"/>
              </a:ext>
            </a:extLst>
          </p:cNvPr>
          <p:cNvSpPr>
            <a:spLocks noGrp="1"/>
          </p:cNvSpPr>
          <p:nvPr>
            <p:ph type="sldNum" sz="quarter" idx="12"/>
          </p:nvPr>
        </p:nvSpPr>
        <p:spPr/>
        <p:txBody>
          <a:bodyPr/>
          <a:lstStyle/>
          <a:p>
            <a:fld id="{BA9D9B8C-0BB1-49DC-A390-B8BFFEE887FE}" type="slidenum">
              <a:rPr lang="en-US" smtClean="0"/>
              <a:pPr/>
              <a:t>123</a:t>
            </a:fld>
            <a:endParaRPr lang="en-US" dirty="0"/>
          </a:p>
        </p:txBody>
      </p:sp>
      <p:pic>
        <p:nvPicPr>
          <p:cNvPr id="8" name="Picture 7">
            <a:extLst>
              <a:ext uri="{FF2B5EF4-FFF2-40B4-BE49-F238E27FC236}">
                <a16:creationId xmlns:a16="http://schemas.microsoft.com/office/drawing/2014/main" id="{25E13EED-C727-46B6-9D42-EA73025BBA58}"/>
              </a:ext>
            </a:extLst>
          </p:cNvPr>
          <p:cNvPicPr>
            <a:picLocks noChangeAspect="1"/>
          </p:cNvPicPr>
          <p:nvPr/>
        </p:nvPicPr>
        <p:blipFill>
          <a:blip r:embed="rId2"/>
          <a:stretch>
            <a:fillRect/>
          </a:stretch>
        </p:blipFill>
        <p:spPr>
          <a:xfrm>
            <a:off x="4625789" y="1825625"/>
            <a:ext cx="6542608" cy="4172382"/>
          </a:xfrm>
          <a:prstGeom prst="rect">
            <a:avLst/>
          </a:prstGeom>
        </p:spPr>
      </p:pic>
    </p:spTree>
    <p:extLst>
      <p:ext uri="{BB962C8B-B14F-4D97-AF65-F5344CB8AC3E}">
        <p14:creationId xmlns:p14="http://schemas.microsoft.com/office/powerpoint/2010/main" val="3148883852"/>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5B8B7D-4372-49AB-9083-AB677AEEC18F}"/>
              </a:ext>
            </a:extLst>
          </p:cNvPr>
          <p:cNvSpPr>
            <a:spLocks noGrp="1"/>
          </p:cNvSpPr>
          <p:nvPr>
            <p:ph type="title"/>
          </p:nvPr>
        </p:nvSpPr>
        <p:spPr/>
        <p:txBody>
          <a:bodyPr/>
          <a:lstStyle/>
          <a:p>
            <a:r>
              <a:rPr lang="en-US" dirty="0"/>
              <a:t>Use Cases Also Provide Other Opportunities</a:t>
            </a:r>
          </a:p>
        </p:txBody>
      </p:sp>
      <p:sp>
        <p:nvSpPr>
          <p:cNvPr id="3" name="Content Placeholder 2">
            <a:extLst>
              <a:ext uri="{FF2B5EF4-FFF2-40B4-BE49-F238E27FC236}">
                <a16:creationId xmlns:a16="http://schemas.microsoft.com/office/drawing/2014/main" id="{AE8B2A56-8FEC-42C8-81C5-A5A38ACAD95C}"/>
              </a:ext>
            </a:extLst>
          </p:cNvPr>
          <p:cNvSpPr>
            <a:spLocks noGrp="1"/>
          </p:cNvSpPr>
          <p:nvPr>
            <p:ph idx="1"/>
          </p:nvPr>
        </p:nvSpPr>
        <p:spPr/>
        <p:txBody>
          <a:bodyPr/>
          <a:lstStyle/>
          <a:p>
            <a:r>
              <a:rPr lang="en-US" dirty="0"/>
              <a:t>Laying out the process provides opportunities for optimization;</a:t>
            </a:r>
          </a:p>
          <a:p>
            <a:pPr lvl="1"/>
            <a:r>
              <a:rPr lang="en-US" dirty="0"/>
              <a:t>Optimization offers efficiency gains;</a:t>
            </a:r>
          </a:p>
          <a:p>
            <a:pPr lvl="1"/>
            <a:r>
              <a:rPr lang="en-US" dirty="0"/>
              <a:t>Efficiency gains helps your case in final approvals;</a:t>
            </a:r>
          </a:p>
          <a:p>
            <a:pPr lvl="1"/>
            <a:r>
              <a:rPr lang="en-US" dirty="0"/>
              <a:t>When managers see efficiencies, you have their attention;</a:t>
            </a:r>
          </a:p>
          <a:p>
            <a:r>
              <a:rPr lang="en-US" dirty="0"/>
              <a:t>Use Cases are the basis for SOP’s</a:t>
            </a:r>
          </a:p>
          <a:p>
            <a:pPr lvl="1"/>
            <a:r>
              <a:rPr lang="en-US" dirty="0"/>
              <a:t>These will be developed as part of the final deliverable and refined </a:t>
            </a:r>
            <a:r>
              <a:rPr lang="en-US"/>
              <a:t>over time;</a:t>
            </a:r>
          </a:p>
          <a:p>
            <a:pPr lvl="1"/>
            <a:endParaRPr lang="en-US" dirty="0"/>
          </a:p>
        </p:txBody>
      </p:sp>
      <p:sp>
        <p:nvSpPr>
          <p:cNvPr id="4" name="Slide Number Placeholder 3">
            <a:extLst>
              <a:ext uri="{FF2B5EF4-FFF2-40B4-BE49-F238E27FC236}">
                <a16:creationId xmlns:a16="http://schemas.microsoft.com/office/drawing/2014/main" id="{DD383E43-B365-41CF-A41D-AF3BB5E0AA92}"/>
              </a:ext>
            </a:extLst>
          </p:cNvPr>
          <p:cNvSpPr>
            <a:spLocks noGrp="1"/>
          </p:cNvSpPr>
          <p:nvPr>
            <p:ph type="sldNum" sz="quarter" idx="12"/>
          </p:nvPr>
        </p:nvSpPr>
        <p:spPr/>
        <p:txBody>
          <a:bodyPr/>
          <a:lstStyle/>
          <a:p>
            <a:fld id="{BA9D9B8C-0BB1-49DC-A390-B8BFFEE887FE}" type="slidenum">
              <a:rPr lang="en-US" smtClean="0"/>
              <a:pPr/>
              <a:t>124</a:t>
            </a:fld>
            <a:endParaRPr lang="en-US" dirty="0"/>
          </a:p>
        </p:txBody>
      </p:sp>
    </p:spTree>
    <p:extLst>
      <p:ext uri="{BB962C8B-B14F-4D97-AF65-F5344CB8AC3E}">
        <p14:creationId xmlns:p14="http://schemas.microsoft.com/office/powerpoint/2010/main" val="3119756664"/>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A6AD70-3CC6-40DF-9285-3D8A28D243C1}"/>
              </a:ext>
            </a:extLst>
          </p:cNvPr>
          <p:cNvSpPr>
            <a:spLocks noGrp="1"/>
          </p:cNvSpPr>
          <p:nvPr>
            <p:ph type="title"/>
          </p:nvPr>
        </p:nvSpPr>
        <p:spPr/>
        <p:txBody>
          <a:bodyPr/>
          <a:lstStyle/>
          <a:p>
            <a:r>
              <a:rPr lang="en-US" dirty="0"/>
              <a:t>Data Dictionary – A Directory of Terms</a:t>
            </a:r>
          </a:p>
        </p:txBody>
      </p:sp>
      <p:sp>
        <p:nvSpPr>
          <p:cNvPr id="3" name="Content Placeholder 2">
            <a:extLst>
              <a:ext uri="{FF2B5EF4-FFF2-40B4-BE49-F238E27FC236}">
                <a16:creationId xmlns:a16="http://schemas.microsoft.com/office/drawing/2014/main" id="{16189030-5335-498E-A0D8-EAF4E8118F18}"/>
              </a:ext>
            </a:extLst>
          </p:cNvPr>
          <p:cNvSpPr>
            <a:spLocks noGrp="1"/>
          </p:cNvSpPr>
          <p:nvPr>
            <p:ph idx="1"/>
          </p:nvPr>
        </p:nvSpPr>
        <p:spPr/>
        <p:txBody>
          <a:bodyPr>
            <a:normAutofit fontScale="92500"/>
          </a:bodyPr>
          <a:lstStyle/>
          <a:p>
            <a:r>
              <a:rPr lang="en-US" dirty="0"/>
              <a:t>A Data Dictionary is a list of all the terms you use as part of your job;</a:t>
            </a:r>
          </a:p>
          <a:p>
            <a:r>
              <a:rPr lang="en-US" dirty="0"/>
              <a:t>Only you can generate it, as you are the one that uses the terms;</a:t>
            </a:r>
          </a:p>
          <a:p>
            <a:r>
              <a:rPr lang="en-US" dirty="0"/>
              <a:t>Necessary so the essence of your work is captured;</a:t>
            </a:r>
          </a:p>
          <a:p>
            <a:r>
              <a:rPr lang="en-US" dirty="0"/>
              <a:t>Keeps all terms consistent;</a:t>
            </a:r>
          </a:p>
          <a:p>
            <a:r>
              <a:rPr lang="en-US" dirty="0"/>
              <a:t>A way of capturing all expressions and documenting what they mean to you;</a:t>
            </a:r>
          </a:p>
          <a:p>
            <a:endParaRPr lang="en-US" dirty="0"/>
          </a:p>
          <a:p>
            <a:pPr marL="0" indent="0" algn="ctr">
              <a:buNone/>
            </a:pPr>
            <a:r>
              <a:rPr lang="en-US" sz="3200" b="1" dirty="0"/>
              <a:t>Remember, its your work and therefore your terms.  If the work product has special terms, then you will need to name it</a:t>
            </a:r>
          </a:p>
          <a:p>
            <a:endParaRPr lang="en-US" dirty="0"/>
          </a:p>
          <a:p>
            <a:endParaRPr lang="en-US" dirty="0"/>
          </a:p>
        </p:txBody>
      </p:sp>
      <p:sp>
        <p:nvSpPr>
          <p:cNvPr id="4" name="Slide Number Placeholder 3">
            <a:extLst>
              <a:ext uri="{FF2B5EF4-FFF2-40B4-BE49-F238E27FC236}">
                <a16:creationId xmlns:a16="http://schemas.microsoft.com/office/drawing/2014/main" id="{9F7DF16B-F32A-4266-AF70-E6C5489FD005}"/>
              </a:ext>
            </a:extLst>
          </p:cNvPr>
          <p:cNvSpPr>
            <a:spLocks noGrp="1"/>
          </p:cNvSpPr>
          <p:nvPr>
            <p:ph type="sldNum" sz="quarter" idx="12"/>
          </p:nvPr>
        </p:nvSpPr>
        <p:spPr/>
        <p:txBody>
          <a:bodyPr/>
          <a:lstStyle/>
          <a:p>
            <a:fld id="{BA9D9B8C-0BB1-49DC-A390-B8BFFEE887FE}" type="slidenum">
              <a:rPr lang="en-US" smtClean="0"/>
              <a:pPr/>
              <a:t>125</a:t>
            </a:fld>
            <a:endParaRPr lang="en-US" dirty="0"/>
          </a:p>
        </p:txBody>
      </p:sp>
    </p:spTree>
    <p:extLst>
      <p:ext uri="{BB962C8B-B14F-4D97-AF65-F5344CB8AC3E}">
        <p14:creationId xmlns:p14="http://schemas.microsoft.com/office/powerpoint/2010/main" val="3365751710"/>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471468-E65E-43F4-BC05-EE93861ADC83}"/>
              </a:ext>
            </a:extLst>
          </p:cNvPr>
          <p:cNvSpPr>
            <a:spLocks noGrp="1"/>
          </p:cNvSpPr>
          <p:nvPr>
            <p:ph type="title"/>
          </p:nvPr>
        </p:nvSpPr>
        <p:spPr/>
        <p:txBody>
          <a:bodyPr/>
          <a:lstStyle/>
          <a:p>
            <a:r>
              <a:rPr lang="en-US" dirty="0"/>
              <a:t>Other Artifacts</a:t>
            </a:r>
          </a:p>
        </p:txBody>
      </p:sp>
      <p:sp>
        <p:nvSpPr>
          <p:cNvPr id="3" name="Content Placeholder 2">
            <a:extLst>
              <a:ext uri="{FF2B5EF4-FFF2-40B4-BE49-F238E27FC236}">
                <a16:creationId xmlns:a16="http://schemas.microsoft.com/office/drawing/2014/main" id="{8E9D7803-C881-4C2B-8ED0-3AA851F7D16C}"/>
              </a:ext>
            </a:extLst>
          </p:cNvPr>
          <p:cNvSpPr>
            <a:spLocks noGrp="1"/>
          </p:cNvSpPr>
          <p:nvPr>
            <p:ph idx="1"/>
          </p:nvPr>
        </p:nvSpPr>
        <p:spPr/>
        <p:txBody>
          <a:bodyPr>
            <a:normAutofit lnSpcReduction="10000"/>
          </a:bodyPr>
          <a:lstStyle/>
          <a:p>
            <a:r>
              <a:rPr lang="en-US" dirty="0"/>
              <a:t>Whether you are the PM, or one has to be hired, you are and always will be the Subject Matter Expert (SME);</a:t>
            </a:r>
          </a:p>
          <a:p>
            <a:r>
              <a:rPr lang="en-US" dirty="0"/>
              <a:t>As that expert, you will have to document all you know about the enterprise if it is to be improved the way you envision it;</a:t>
            </a:r>
          </a:p>
          <a:p>
            <a:r>
              <a:rPr lang="en-US" dirty="0"/>
              <a:t>Therefore, you will be called upon to provide a lot of information, mainly in the written word, for purposes of redesign and reconfiguration;</a:t>
            </a:r>
          </a:p>
          <a:p>
            <a:endParaRPr lang="en-US" dirty="0"/>
          </a:p>
          <a:p>
            <a:pPr marL="0" indent="0" algn="ctr">
              <a:buNone/>
            </a:pPr>
            <a:r>
              <a:rPr lang="en-US" sz="3200" b="1" dirty="0"/>
              <a:t>There are no other experts available for your work.  You are the SME!  It is you that has to provide all the operating parameters.</a:t>
            </a:r>
          </a:p>
        </p:txBody>
      </p:sp>
      <p:sp>
        <p:nvSpPr>
          <p:cNvPr id="4" name="Slide Number Placeholder 3">
            <a:extLst>
              <a:ext uri="{FF2B5EF4-FFF2-40B4-BE49-F238E27FC236}">
                <a16:creationId xmlns:a16="http://schemas.microsoft.com/office/drawing/2014/main" id="{785C69B8-51CD-41FF-B519-5DD4CEFB3D8E}"/>
              </a:ext>
            </a:extLst>
          </p:cNvPr>
          <p:cNvSpPr>
            <a:spLocks noGrp="1"/>
          </p:cNvSpPr>
          <p:nvPr>
            <p:ph type="sldNum" sz="quarter" idx="12"/>
          </p:nvPr>
        </p:nvSpPr>
        <p:spPr/>
        <p:txBody>
          <a:bodyPr/>
          <a:lstStyle/>
          <a:p>
            <a:fld id="{BA9D9B8C-0BB1-49DC-A390-B8BFFEE887FE}" type="slidenum">
              <a:rPr lang="en-US" smtClean="0"/>
              <a:pPr/>
              <a:t>126</a:t>
            </a:fld>
            <a:endParaRPr lang="en-US" dirty="0"/>
          </a:p>
        </p:txBody>
      </p:sp>
    </p:spTree>
    <p:extLst>
      <p:ext uri="{BB962C8B-B14F-4D97-AF65-F5344CB8AC3E}">
        <p14:creationId xmlns:p14="http://schemas.microsoft.com/office/powerpoint/2010/main" val="2939550460"/>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20EEF-E0C8-47C1-9839-8B59A504822A}"/>
              </a:ext>
            </a:extLst>
          </p:cNvPr>
          <p:cNvSpPr>
            <a:spLocks noGrp="1"/>
          </p:cNvSpPr>
          <p:nvPr>
            <p:ph type="title"/>
          </p:nvPr>
        </p:nvSpPr>
        <p:spPr/>
        <p:txBody>
          <a:bodyPr/>
          <a:lstStyle/>
          <a:p>
            <a:r>
              <a:rPr lang="en-US" dirty="0"/>
              <a:t>Lets Review Where This Effort Is…</a:t>
            </a:r>
          </a:p>
        </p:txBody>
      </p:sp>
      <p:sp>
        <p:nvSpPr>
          <p:cNvPr id="3" name="Content Placeholder 2">
            <a:extLst>
              <a:ext uri="{FF2B5EF4-FFF2-40B4-BE49-F238E27FC236}">
                <a16:creationId xmlns:a16="http://schemas.microsoft.com/office/drawing/2014/main" id="{BB279828-4CD2-4DBB-A052-DD0F00BF328B}"/>
              </a:ext>
            </a:extLst>
          </p:cNvPr>
          <p:cNvSpPr>
            <a:spLocks noGrp="1"/>
          </p:cNvSpPr>
          <p:nvPr>
            <p:ph idx="1"/>
          </p:nvPr>
        </p:nvSpPr>
        <p:spPr/>
        <p:txBody>
          <a:bodyPr>
            <a:normAutofit lnSpcReduction="10000"/>
          </a:bodyPr>
          <a:lstStyle/>
          <a:p>
            <a:r>
              <a:rPr lang="en-US" dirty="0"/>
              <a:t>You saw an opportunity to improve the environment around you;</a:t>
            </a:r>
          </a:p>
          <a:p>
            <a:r>
              <a:rPr lang="en-US" dirty="0"/>
              <a:t>You took the initiative to find a way to improve it, at least in principle;</a:t>
            </a:r>
          </a:p>
          <a:p>
            <a:pPr lvl="1"/>
            <a:r>
              <a:rPr lang="en-US" dirty="0"/>
              <a:t>You did the initial research and found there was a better way;</a:t>
            </a:r>
          </a:p>
          <a:p>
            <a:pPr lvl="1"/>
            <a:r>
              <a:rPr lang="en-US" dirty="0"/>
              <a:t>You found at least one alternative that appears to improve cost-scope-schedule-risk;</a:t>
            </a:r>
          </a:p>
          <a:p>
            <a:pPr lvl="1"/>
            <a:r>
              <a:rPr lang="en-US" dirty="0"/>
              <a:t>You wrote the document in terms that management understands;</a:t>
            </a:r>
          </a:p>
          <a:p>
            <a:pPr lvl="1"/>
            <a:r>
              <a:rPr lang="en-US" dirty="0"/>
              <a:t>You are now documenting what you do so it can be improved;</a:t>
            </a:r>
          </a:p>
          <a:p>
            <a:pPr lvl="1"/>
            <a:endParaRPr lang="en-US" dirty="0"/>
          </a:p>
          <a:p>
            <a:pPr marL="0" indent="0" algn="ctr">
              <a:buNone/>
            </a:pPr>
            <a:r>
              <a:rPr lang="en-US" sz="3200" b="1" dirty="0"/>
              <a:t>You are improving the world around you</a:t>
            </a:r>
          </a:p>
          <a:p>
            <a:pPr marL="0" indent="0" algn="ctr">
              <a:buNone/>
            </a:pPr>
            <a:r>
              <a:rPr lang="en-US" sz="3200" b="1" dirty="0"/>
              <a:t>This is all you can do!</a:t>
            </a:r>
          </a:p>
        </p:txBody>
      </p:sp>
      <p:sp>
        <p:nvSpPr>
          <p:cNvPr id="4" name="Slide Number Placeholder 3">
            <a:extLst>
              <a:ext uri="{FF2B5EF4-FFF2-40B4-BE49-F238E27FC236}">
                <a16:creationId xmlns:a16="http://schemas.microsoft.com/office/drawing/2014/main" id="{9675B0D6-3073-46B4-9E8A-B8CF3AC0C47C}"/>
              </a:ext>
            </a:extLst>
          </p:cNvPr>
          <p:cNvSpPr>
            <a:spLocks noGrp="1"/>
          </p:cNvSpPr>
          <p:nvPr>
            <p:ph type="sldNum" sz="quarter" idx="12"/>
          </p:nvPr>
        </p:nvSpPr>
        <p:spPr/>
        <p:txBody>
          <a:bodyPr/>
          <a:lstStyle/>
          <a:p>
            <a:fld id="{BA9D9B8C-0BB1-49DC-A390-B8BFFEE887FE}" type="slidenum">
              <a:rPr lang="en-US" smtClean="0"/>
              <a:pPr/>
              <a:t>127</a:t>
            </a:fld>
            <a:endParaRPr lang="en-US" dirty="0"/>
          </a:p>
        </p:txBody>
      </p:sp>
    </p:spTree>
    <p:extLst>
      <p:ext uri="{BB962C8B-B14F-4D97-AF65-F5344CB8AC3E}">
        <p14:creationId xmlns:p14="http://schemas.microsoft.com/office/powerpoint/2010/main" val="407368800"/>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D0C0F0-8E7D-451F-9115-0CC0CF0F272A}"/>
              </a:ext>
            </a:extLst>
          </p:cNvPr>
          <p:cNvSpPr>
            <a:spLocks noGrp="1"/>
          </p:cNvSpPr>
          <p:nvPr>
            <p:ph type="title"/>
          </p:nvPr>
        </p:nvSpPr>
        <p:spPr/>
        <p:txBody>
          <a:bodyPr/>
          <a:lstStyle/>
          <a:p>
            <a:r>
              <a:rPr lang="en-US" dirty="0"/>
              <a:t>Why Other People Fail in These Efforts</a:t>
            </a:r>
          </a:p>
        </p:txBody>
      </p:sp>
      <p:sp>
        <p:nvSpPr>
          <p:cNvPr id="3" name="Content Placeholder 2">
            <a:extLst>
              <a:ext uri="{FF2B5EF4-FFF2-40B4-BE49-F238E27FC236}">
                <a16:creationId xmlns:a16="http://schemas.microsoft.com/office/drawing/2014/main" id="{B51C4887-1D6F-4E6B-87F3-4BE1E7F62743}"/>
              </a:ext>
            </a:extLst>
          </p:cNvPr>
          <p:cNvSpPr>
            <a:spLocks noGrp="1"/>
          </p:cNvSpPr>
          <p:nvPr>
            <p:ph idx="1"/>
          </p:nvPr>
        </p:nvSpPr>
        <p:spPr>
          <a:xfrm>
            <a:off x="838200" y="1825625"/>
            <a:ext cx="10515600" cy="4667250"/>
          </a:xfrm>
        </p:spPr>
        <p:txBody>
          <a:bodyPr>
            <a:normAutofit lnSpcReduction="10000"/>
          </a:bodyPr>
          <a:lstStyle/>
          <a:p>
            <a:r>
              <a:rPr lang="en-US" dirty="0"/>
              <a:t>Their reach is far too large;</a:t>
            </a:r>
          </a:p>
          <a:p>
            <a:r>
              <a:rPr lang="en-US" dirty="0"/>
              <a:t>They try and change everything, including areas they are not involved with;</a:t>
            </a:r>
          </a:p>
          <a:p>
            <a:r>
              <a:rPr lang="en-US" dirty="0"/>
              <a:t>You have total view of your world.  Generally, failed suggestions come when people try and change something they have no view of;</a:t>
            </a:r>
          </a:p>
          <a:p>
            <a:r>
              <a:rPr lang="en-US" dirty="0"/>
              <a:t>By staying focused in your view and world, you offer the best chance to success as only you and your team know what actually goes on inside;</a:t>
            </a:r>
          </a:p>
          <a:p>
            <a:r>
              <a:rPr lang="en-US" dirty="0"/>
              <a:t>Failure occurs when you try and change something outside of your view;</a:t>
            </a:r>
          </a:p>
          <a:p>
            <a:r>
              <a:rPr lang="en-US" dirty="0"/>
              <a:t>You will experience a lot of ‘nay-sayers’ stating they tried, but failed;</a:t>
            </a:r>
          </a:p>
          <a:p>
            <a:r>
              <a:rPr lang="en-US" dirty="0"/>
              <a:t>If you investigate, you will see generally that they tried to change something they had no knowledge of.</a:t>
            </a:r>
          </a:p>
          <a:p>
            <a:endParaRPr lang="en-US" dirty="0"/>
          </a:p>
        </p:txBody>
      </p:sp>
      <p:sp>
        <p:nvSpPr>
          <p:cNvPr id="4" name="Slide Number Placeholder 3">
            <a:extLst>
              <a:ext uri="{FF2B5EF4-FFF2-40B4-BE49-F238E27FC236}">
                <a16:creationId xmlns:a16="http://schemas.microsoft.com/office/drawing/2014/main" id="{2036195F-84E8-42DA-85E4-6CA40905EC34}"/>
              </a:ext>
            </a:extLst>
          </p:cNvPr>
          <p:cNvSpPr>
            <a:spLocks noGrp="1"/>
          </p:cNvSpPr>
          <p:nvPr>
            <p:ph type="sldNum" sz="quarter" idx="12"/>
          </p:nvPr>
        </p:nvSpPr>
        <p:spPr/>
        <p:txBody>
          <a:bodyPr/>
          <a:lstStyle/>
          <a:p>
            <a:fld id="{BA9D9B8C-0BB1-49DC-A390-B8BFFEE887FE}" type="slidenum">
              <a:rPr lang="en-US" smtClean="0"/>
              <a:pPr/>
              <a:t>128</a:t>
            </a:fld>
            <a:endParaRPr lang="en-US" dirty="0"/>
          </a:p>
        </p:txBody>
      </p:sp>
    </p:spTree>
    <p:extLst>
      <p:ext uri="{BB962C8B-B14F-4D97-AF65-F5344CB8AC3E}">
        <p14:creationId xmlns:p14="http://schemas.microsoft.com/office/powerpoint/2010/main" val="1437961058"/>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76B0E-851E-4F8F-8C11-191E662F9587}"/>
              </a:ext>
            </a:extLst>
          </p:cNvPr>
          <p:cNvSpPr>
            <a:spLocks noGrp="1"/>
          </p:cNvSpPr>
          <p:nvPr>
            <p:ph type="title"/>
          </p:nvPr>
        </p:nvSpPr>
        <p:spPr/>
        <p:txBody>
          <a:bodyPr/>
          <a:lstStyle/>
          <a:p>
            <a:r>
              <a:rPr lang="en-US" dirty="0"/>
              <a:t>Important to Stay with What You Know</a:t>
            </a:r>
          </a:p>
        </p:txBody>
      </p:sp>
      <p:sp>
        <p:nvSpPr>
          <p:cNvPr id="3" name="Content Placeholder 2">
            <a:extLst>
              <a:ext uri="{FF2B5EF4-FFF2-40B4-BE49-F238E27FC236}">
                <a16:creationId xmlns:a16="http://schemas.microsoft.com/office/drawing/2014/main" id="{9B0E6946-69AA-4696-A847-6E2EBDB1A783}"/>
              </a:ext>
            </a:extLst>
          </p:cNvPr>
          <p:cNvSpPr>
            <a:spLocks noGrp="1"/>
          </p:cNvSpPr>
          <p:nvPr>
            <p:ph idx="1"/>
          </p:nvPr>
        </p:nvSpPr>
        <p:spPr/>
        <p:txBody>
          <a:bodyPr/>
          <a:lstStyle/>
          <a:p>
            <a:r>
              <a:rPr lang="en-US" dirty="0"/>
              <a:t>Only discuss or document what you are familiar with, or work with;</a:t>
            </a:r>
          </a:p>
          <a:p>
            <a:r>
              <a:rPr lang="en-US" dirty="0"/>
              <a:t>Don’t guess, assume, or otherwise speculate;</a:t>
            </a:r>
          </a:p>
          <a:p>
            <a:r>
              <a:rPr lang="en-US" dirty="0"/>
              <a:t>State what you do not know;</a:t>
            </a:r>
          </a:p>
          <a:p>
            <a:pPr lvl="1"/>
            <a:r>
              <a:rPr lang="en-US" dirty="0"/>
              <a:t>It provides paths for additional research to fill in gaps of knowledge;</a:t>
            </a:r>
          </a:p>
          <a:p>
            <a:r>
              <a:rPr lang="en-US" dirty="0"/>
              <a:t>You will show greater credibility by stating things you do not know, and will investigate, than to guess, assume, or speculate;</a:t>
            </a:r>
          </a:p>
          <a:p>
            <a:r>
              <a:rPr lang="en-US" dirty="0"/>
              <a:t>Once you have exhausted all what you know about your operation, it becomes time to extend your reach just a bit…</a:t>
            </a:r>
          </a:p>
        </p:txBody>
      </p:sp>
      <p:sp>
        <p:nvSpPr>
          <p:cNvPr id="4" name="Slide Number Placeholder 3">
            <a:extLst>
              <a:ext uri="{FF2B5EF4-FFF2-40B4-BE49-F238E27FC236}">
                <a16:creationId xmlns:a16="http://schemas.microsoft.com/office/drawing/2014/main" id="{5D89ADC9-F42E-4859-BFDE-74B7E052E5CD}"/>
              </a:ext>
            </a:extLst>
          </p:cNvPr>
          <p:cNvSpPr>
            <a:spLocks noGrp="1"/>
          </p:cNvSpPr>
          <p:nvPr>
            <p:ph type="sldNum" sz="quarter" idx="12"/>
          </p:nvPr>
        </p:nvSpPr>
        <p:spPr/>
        <p:txBody>
          <a:bodyPr/>
          <a:lstStyle/>
          <a:p>
            <a:fld id="{BA9D9B8C-0BB1-49DC-A390-B8BFFEE887FE}" type="slidenum">
              <a:rPr lang="en-US" smtClean="0"/>
              <a:pPr/>
              <a:t>129</a:t>
            </a:fld>
            <a:endParaRPr lang="en-US" dirty="0"/>
          </a:p>
        </p:txBody>
      </p:sp>
    </p:spTree>
    <p:extLst>
      <p:ext uri="{BB962C8B-B14F-4D97-AF65-F5344CB8AC3E}">
        <p14:creationId xmlns:p14="http://schemas.microsoft.com/office/powerpoint/2010/main" val="7012672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DFA48B-A5DA-4333-9EE9-868D271DA324}"/>
              </a:ext>
            </a:extLst>
          </p:cNvPr>
          <p:cNvSpPr>
            <a:spLocks noGrp="1"/>
          </p:cNvSpPr>
          <p:nvPr>
            <p:ph type="title"/>
          </p:nvPr>
        </p:nvSpPr>
        <p:spPr/>
        <p:txBody>
          <a:bodyPr/>
          <a:lstStyle/>
          <a:p>
            <a:r>
              <a:rPr lang="en-US" dirty="0"/>
              <a:t>A Short History of Technology Today</a:t>
            </a:r>
          </a:p>
        </p:txBody>
      </p:sp>
      <p:sp>
        <p:nvSpPr>
          <p:cNvPr id="3" name="Content Placeholder 2">
            <a:extLst>
              <a:ext uri="{FF2B5EF4-FFF2-40B4-BE49-F238E27FC236}">
                <a16:creationId xmlns:a16="http://schemas.microsoft.com/office/drawing/2014/main" id="{A0C38C55-B35F-4ECC-9A8B-9E719C1837FD}"/>
              </a:ext>
            </a:extLst>
          </p:cNvPr>
          <p:cNvSpPr>
            <a:spLocks noGrp="1"/>
          </p:cNvSpPr>
          <p:nvPr>
            <p:ph idx="1"/>
          </p:nvPr>
        </p:nvSpPr>
        <p:spPr/>
        <p:txBody>
          <a:bodyPr>
            <a:normAutofit fontScale="92500" lnSpcReduction="10000"/>
          </a:bodyPr>
          <a:lstStyle/>
          <a:p>
            <a:r>
              <a:rPr lang="en-US" dirty="0"/>
              <a:t>In less than 80 years, we went from pencil and paper, which we were for hundreds of years, to massive computer systems;</a:t>
            </a:r>
          </a:p>
          <a:p>
            <a:r>
              <a:rPr lang="en-US" dirty="0"/>
              <a:t>The growth has been exponential in all technology areas with the ability to put entire ‘systems on a chip’.  Many mechanical parts can be either controlled by microchips, or replaced altogether;</a:t>
            </a:r>
          </a:p>
          <a:p>
            <a:r>
              <a:rPr lang="en-US" dirty="0"/>
              <a:t>Because the growth was so quick, it was also uneven;</a:t>
            </a:r>
          </a:p>
          <a:p>
            <a:r>
              <a:rPr lang="en-US" dirty="0"/>
              <a:t>Disciplines such as Systems Engineering, Technology Management and Engineering Management evolved as ways of channeling and managing technology development;</a:t>
            </a:r>
          </a:p>
          <a:p>
            <a:r>
              <a:rPr lang="en-US" dirty="0"/>
              <a:t>Technology now touches all our lives, and scaled against history, it appeared to occur all at once!</a:t>
            </a:r>
          </a:p>
        </p:txBody>
      </p:sp>
      <p:sp>
        <p:nvSpPr>
          <p:cNvPr id="4" name="Slide Number Placeholder 3">
            <a:extLst>
              <a:ext uri="{FF2B5EF4-FFF2-40B4-BE49-F238E27FC236}">
                <a16:creationId xmlns:a16="http://schemas.microsoft.com/office/drawing/2014/main" id="{255C6443-CA8F-419B-B050-4D17E84605D1}"/>
              </a:ext>
            </a:extLst>
          </p:cNvPr>
          <p:cNvSpPr>
            <a:spLocks noGrp="1"/>
          </p:cNvSpPr>
          <p:nvPr>
            <p:ph type="sldNum" sz="quarter" idx="12"/>
          </p:nvPr>
        </p:nvSpPr>
        <p:spPr/>
        <p:txBody>
          <a:bodyPr/>
          <a:lstStyle/>
          <a:p>
            <a:fld id="{BA9D9B8C-0BB1-49DC-A390-B8BFFEE887FE}" type="slidenum">
              <a:rPr lang="en-US" smtClean="0"/>
              <a:pPr/>
              <a:t>13</a:t>
            </a:fld>
            <a:endParaRPr lang="en-US" dirty="0"/>
          </a:p>
        </p:txBody>
      </p:sp>
    </p:spTree>
    <p:extLst>
      <p:ext uri="{BB962C8B-B14F-4D97-AF65-F5344CB8AC3E}">
        <p14:creationId xmlns:p14="http://schemas.microsoft.com/office/powerpoint/2010/main" val="1587386691"/>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CD2079-6E7D-4BD7-AE7E-3A5A110122DF}"/>
              </a:ext>
            </a:extLst>
          </p:cNvPr>
          <p:cNvSpPr>
            <a:spLocks noGrp="1"/>
          </p:cNvSpPr>
          <p:nvPr>
            <p:ph type="title"/>
          </p:nvPr>
        </p:nvSpPr>
        <p:spPr/>
        <p:txBody>
          <a:bodyPr/>
          <a:lstStyle/>
          <a:p>
            <a:r>
              <a:rPr lang="en-US" dirty="0"/>
              <a:t>Look Upstream and Downstream</a:t>
            </a:r>
          </a:p>
        </p:txBody>
      </p:sp>
      <p:sp>
        <p:nvSpPr>
          <p:cNvPr id="3" name="Content Placeholder 2">
            <a:extLst>
              <a:ext uri="{FF2B5EF4-FFF2-40B4-BE49-F238E27FC236}">
                <a16:creationId xmlns:a16="http://schemas.microsoft.com/office/drawing/2014/main" id="{D15B6363-72B1-4165-B9FA-75734EF2CC77}"/>
              </a:ext>
            </a:extLst>
          </p:cNvPr>
          <p:cNvSpPr>
            <a:spLocks noGrp="1"/>
          </p:cNvSpPr>
          <p:nvPr>
            <p:ph idx="1"/>
          </p:nvPr>
        </p:nvSpPr>
        <p:spPr>
          <a:xfrm>
            <a:off x="838200" y="1825625"/>
            <a:ext cx="6269182" cy="4351338"/>
          </a:xfrm>
        </p:spPr>
        <p:txBody>
          <a:bodyPr>
            <a:normAutofit lnSpcReduction="10000"/>
          </a:bodyPr>
          <a:lstStyle/>
          <a:p>
            <a:r>
              <a:rPr lang="en-US" dirty="0"/>
              <a:t>To be sure you are getting the full picture;</a:t>
            </a:r>
          </a:p>
          <a:p>
            <a:r>
              <a:rPr lang="en-US" dirty="0"/>
              <a:t>Check the upstream and downstream conditions;</a:t>
            </a:r>
          </a:p>
          <a:p>
            <a:r>
              <a:rPr lang="en-US" dirty="0"/>
              <a:t>Make sure you fully understand the boundaries of your enterprise;</a:t>
            </a:r>
          </a:p>
          <a:p>
            <a:r>
              <a:rPr lang="en-US" dirty="0"/>
              <a:t>Where the work comes from, and where the work goes;</a:t>
            </a:r>
          </a:p>
          <a:p>
            <a:r>
              <a:rPr lang="en-US" dirty="0"/>
              <a:t>Boundary conditions are critical to technology success.  Its how you receive and deliver your work.</a:t>
            </a:r>
          </a:p>
        </p:txBody>
      </p:sp>
      <p:sp>
        <p:nvSpPr>
          <p:cNvPr id="4" name="Slide Number Placeholder 3">
            <a:extLst>
              <a:ext uri="{FF2B5EF4-FFF2-40B4-BE49-F238E27FC236}">
                <a16:creationId xmlns:a16="http://schemas.microsoft.com/office/drawing/2014/main" id="{D3E694BF-AF01-4B7E-B794-2BA8B5957AEA}"/>
              </a:ext>
            </a:extLst>
          </p:cNvPr>
          <p:cNvSpPr>
            <a:spLocks noGrp="1"/>
          </p:cNvSpPr>
          <p:nvPr>
            <p:ph type="sldNum" sz="quarter" idx="12"/>
          </p:nvPr>
        </p:nvSpPr>
        <p:spPr/>
        <p:txBody>
          <a:bodyPr/>
          <a:lstStyle/>
          <a:p>
            <a:fld id="{BA9D9B8C-0BB1-49DC-A390-B8BFFEE887FE}" type="slidenum">
              <a:rPr lang="en-US" smtClean="0"/>
              <a:pPr/>
              <a:t>130</a:t>
            </a:fld>
            <a:endParaRPr lang="en-US" dirty="0"/>
          </a:p>
        </p:txBody>
      </p:sp>
      <p:graphicFrame>
        <p:nvGraphicFramePr>
          <p:cNvPr id="5" name="Diagram 4">
            <a:extLst>
              <a:ext uri="{FF2B5EF4-FFF2-40B4-BE49-F238E27FC236}">
                <a16:creationId xmlns:a16="http://schemas.microsoft.com/office/drawing/2014/main" id="{405C4FAB-66DE-416B-80B2-6A5EFFD7DFAE}"/>
              </a:ext>
            </a:extLst>
          </p:cNvPr>
          <p:cNvGraphicFramePr/>
          <p:nvPr>
            <p:extLst>
              <p:ext uri="{D42A27DB-BD31-4B8C-83A1-F6EECF244321}">
                <p14:modId xmlns:p14="http://schemas.microsoft.com/office/powerpoint/2010/main" val="305895419"/>
              </p:ext>
            </p:extLst>
          </p:nvPr>
        </p:nvGraphicFramePr>
        <p:xfrm>
          <a:off x="7107382" y="2161309"/>
          <a:ext cx="4479636" cy="33397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7" name="Straight Arrow Connector 6">
            <a:extLst>
              <a:ext uri="{FF2B5EF4-FFF2-40B4-BE49-F238E27FC236}">
                <a16:creationId xmlns:a16="http://schemas.microsoft.com/office/drawing/2014/main" id="{2F377F18-8F87-427B-BAB5-208F8CB15687}"/>
              </a:ext>
            </a:extLst>
          </p:cNvPr>
          <p:cNvCxnSpPr/>
          <p:nvPr/>
        </p:nvCxnSpPr>
        <p:spPr>
          <a:xfrm flipH="1">
            <a:off x="8610600" y="2632364"/>
            <a:ext cx="519545" cy="796636"/>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cxnSp>
        <p:nvCxnSpPr>
          <p:cNvPr id="8" name="Straight Arrow Connector 7">
            <a:extLst>
              <a:ext uri="{FF2B5EF4-FFF2-40B4-BE49-F238E27FC236}">
                <a16:creationId xmlns:a16="http://schemas.microsoft.com/office/drawing/2014/main" id="{B4480285-3AA4-471F-9A4B-618AA8FD266D}"/>
              </a:ext>
            </a:extLst>
          </p:cNvPr>
          <p:cNvCxnSpPr>
            <a:cxnSpLocks/>
          </p:cNvCxnSpPr>
          <p:nvPr/>
        </p:nvCxnSpPr>
        <p:spPr>
          <a:xfrm>
            <a:off x="9184408" y="2632364"/>
            <a:ext cx="693883" cy="796636"/>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sp>
        <p:nvSpPr>
          <p:cNvPr id="11" name="TextBox 10">
            <a:extLst>
              <a:ext uri="{FF2B5EF4-FFF2-40B4-BE49-F238E27FC236}">
                <a16:creationId xmlns:a16="http://schemas.microsoft.com/office/drawing/2014/main" id="{650AC475-5636-4E34-845E-531444518F9F}"/>
              </a:ext>
            </a:extLst>
          </p:cNvPr>
          <p:cNvSpPr txBox="1"/>
          <p:nvPr/>
        </p:nvSpPr>
        <p:spPr>
          <a:xfrm>
            <a:off x="8097283" y="2325102"/>
            <a:ext cx="2110129" cy="369332"/>
          </a:xfrm>
          <a:prstGeom prst="rect">
            <a:avLst/>
          </a:prstGeom>
          <a:noFill/>
        </p:spPr>
        <p:txBody>
          <a:bodyPr wrap="none" rtlCol="0">
            <a:spAutoFit/>
          </a:bodyPr>
          <a:lstStyle/>
          <a:p>
            <a:r>
              <a:rPr lang="en-US" dirty="0"/>
              <a:t>Boundary Conditions</a:t>
            </a:r>
          </a:p>
        </p:txBody>
      </p:sp>
      <p:sp>
        <p:nvSpPr>
          <p:cNvPr id="12" name="TextBox 11">
            <a:extLst>
              <a:ext uri="{FF2B5EF4-FFF2-40B4-BE49-F238E27FC236}">
                <a16:creationId xmlns:a16="http://schemas.microsoft.com/office/drawing/2014/main" id="{9A8FDFD1-A90D-4DEC-9F14-74CF508F2DEC}"/>
              </a:ext>
            </a:extLst>
          </p:cNvPr>
          <p:cNvSpPr txBox="1"/>
          <p:nvPr/>
        </p:nvSpPr>
        <p:spPr>
          <a:xfrm>
            <a:off x="7235006" y="4281055"/>
            <a:ext cx="1302280" cy="923330"/>
          </a:xfrm>
          <a:prstGeom prst="rect">
            <a:avLst/>
          </a:prstGeom>
          <a:noFill/>
        </p:spPr>
        <p:txBody>
          <a:bodyPr wrap="none" rtlCol="0">
            <a:spAutoFit/>
          </a:bodyPr>
          <a:lstStyle/>
          <a:p>
            <a:pPr algn="ctr"/>
            <a:r>
              <a:rPr lang="en-US" dirty="0"/>
              <a:t>Where the</a:t>
            </a:r>
          </a:p>
          <a:p>
            <a:pPr algn="ctr"/>
            <a:r>
              <a:rPr lang="en-US" dirty="0"/>
              <a:t>Work comes</a:t>
            </a:r>
          </a:p>
          <a:p>
            <a:pPr algn="ctr"/>
            <a:r>
              <a:rPr lang="en-US" dirty="0"/>
              <a:t>from</a:t>
            </a:r>
          </a:p>
        </p:txBody>
      </p:sp>
      <p:sp>
        <p:nvSpPr>
          <p:cNvPr id="13" name="TextBox 12">
            <a:extLst>
              <a:ext uri="{FF2B5EF4-FFF2-40B4-BE49-F238E27FC236}">
                <a16:creationId xmlns:a16="http://schemas.microsoft.com/office/drawing/2014/main" id="{43936478-8346-4DA2-813A-1BA9AEC1FDB5}"/>
              </a:ext>
            </a:extLst>
          </p:cNvPr>
          <p:cNvSpPr txBox="1"/>
          <p:nvPr/>
        </p:nvSpPr>
        <p:spPr>
          <a:xfrm>
            <a:off x="8858584" y="4281055"/>
            <a:ext cx="1051122" cy="923330"/>
          </a:xfrm>
          <a:prstGeom prst="rect">
            <a:avLst/>
          </a:prstGeom>
          <a:noFill/>
        </p:spPr>
        <p:txBody>
          <a:bodyPr wrap="none" rtlCol="0">
            <a:spAutoFit/>
          </a:bodyPr>
          <a:lstStyle/>
          <a:p>
            <a:pPr algn="ctr"/>
            <a:r>
              <a:rPr lang="en-US" dirty="0"/>
              <a:t>What you</a:t>
            </a:r>
          </a:p>
          <a:p>
            <a:pPr algn="ctr"/>
            <a:r>
              <a:rPr lang="en-US" dirty="0"/>
              <a:t>Do with</a:t>
            </a:r>
          </a:p>
          <a:p>
            <a:pPr algn="ctr"/>
            <a:r>
              <a:rPr lang="en-US" dirty="0"/>
              <a:t>it</a:t>
            </a:r>
          </a:p>
        </p:txBody>
      </p:sp>
      <p:sp>
        <p:nvSpPr>
          <p:cNvPr id="14" name="TextBox 13">
            <a:extLst>
              <a:ext uri="{FF2B5EF4-FFF2-40B4-BE49-F238E27FC236}">
                <a16:creationId xmlns:a16="http://schemas.microsoft.com/office/drawing/2014/main" id="{1B0D3E8E-8D48-4FBB-8973-2EAF04858C06}"/>
              </a:ext>
            </a:extLst>
          </p:cNvPr>
          <p:cNvSpPr txBox="1"/>
          <p:nvPr/>
        </p:nvSpPr>
        <p:spPr>
          <a:xfrm>
            <a:off x="10038873" y="4373388"/>
            <a:ext cx="1418978" cy="369332"/>
          </a:xfrm>
          <a:prstGeom prst="rect">
            <a:avLst/>
          </a:prstGeom>
          <a:noFill/>
        </p:spPr>
        <p:txBody>
          <a:bodyPr wrap="none" rtlCol="0">
            <a:spAutoFit/>
          </a:bodyPr>
          <a:lstStyle/>
          <a:p>
            <a:r>
              <a:rPr lang="en-US" dirty="0"/>
              <a:t>Where it goes</a:t>
            </a:r>
          </a:p>
        </p:txBody>
      </p:sp>
    </p:spTree>
    <p:extLst>
      <p:ext uri="{BB962C8B-B14F-4D97-AF65-F5344CB8AC3E}">
        <p14:creationId xmlns:p14="http://schemas.microsoft.com/office/powerpoint/2010/main" val="843669807"/>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F8458A-4378-43A0-BF3F-367AA495C5BF}"/>
              </a:ext>
            </a:extLst>
          </p:cNvPr>
          <p:cNvSpPr>
            <a:spLocks noGrp="1"/>
          </p:cNvSpPr>
          <p:nvPr>
            <p:ph type="title"/>
          </p:nvPr>
        </p:nvSpPr>
        <p:spPr/>
        <p:txBody>
          <a:bodyPr/>
          <a:lstStyle/>
          <a:p>
            <a:r>
              <a:rPr lang="en-US" dirty="0"/>
              <a:t>Consider That the Solution has to Fit</a:t>
            </a:r>
          </a:p>
        </p:txBody>
      </p:sp>
      <p:sp>
        <p:nvSpPr>
          <p:cNvPr id="3" name="Content Placeholder 2">
            <a:extLst>
              <a:ext uri="{FF2B5EF4-FFF2-40B4-BE49-F238E27FC236}">
                <a16:creationId xmlns:a16="http://schemas.microsoft.com/office/drawing/2014/main" id="{339D3940-3DE5-40A8-8C4B-1D360BE7A475}"/>
              </a:ext>
            </a:extLst>
          </p:cNvPr>
          <p:cNvSpPr>
            <a:spLocks noGrp="1"/>
          </p:cNvSpPr>
          <p:nvPr>
            <p:ph idx="1"/>
          </p:nvPr>
        </p:nvSpPr>
        <p:spPr/>
        <p:txBody>
          <a:bodyPr/>
          <a:lstStyle/>
          <a:p>
            <a:r>
              <a:rPr lang="en-US" dirty="0"/>
              <a:t>Upstream and Downstream considerations are only meant to ensure that the solution fits;</a:t>
            </a:r>
          </a:p>
          <a:p>
            <a:r>
              <a:rPr lang="en-US" dirty="0"/>
              <a:t>These boundary conditions are essential to ensure the work is received, and delivered seamlessly;</a:t>
            </a:r>
          </a:p>
          <a:p>
            <a:r>
              <a:rPr lang="en-US" dirty="0"/>
              <a:t>Don’t worry about what goes on upstream, just the interface;</a:t>
            </a:r>
          </a:p>
          <a:p>
            <a:r>
              <a:rPr lang="en-US" dirty="0"/>
              <a:t>Don’t worry about what goes on downstream, just the interface;</a:t>
            </a:r>
          </a:p>
          <a:p>
            <a:endParaRPr lang="en-US" dirty="0"/>
          </a:p>
          <a:p>
            <a:pPr marL="0" indent="0" algn="ctr">
              <a:buNone/>
            </a:pPr>
            <a:r>
              <a:rPr lang="en-US" b="1" dirty="0"/>
              <a:t>Do that, and you will still be seen as the expert!</a:t>
            </a:r>
          </a:p>
        </p:txBody>
      </p:sp>
      <p:sp>
        <p:nvSpPr>
          <p:cNvPr id="4" name="Slide Number Placeholder 3">
            <a:extLst>
              <a:ext uri="{FF2B5EF4-FFF2-40B4-BE49-F238E27FC236}">
                <a16:creationId xmlns:a16="http://schemas.microsoft.com/office/drawing/2014/main" id="{5C57A0FD-CA88-40E8-8C13-9BE8E39F4AB1}"/>
              </a:ext>
            </a:extLst>
          </p:cNvPr>
          <p:cNvSpPr>
            <a:spLocks noGrp="1"/>
          </p:cNvSpPr>
          <p:nvPr>
            <p:ph type="sldNum" sz="quarter" idx="12"/>
          </p:nvPr>
        </p:nvSpPr>
        <p:spPr/>
        <p:txBody>
          <a:bodyPr/>
          <a:lstStyle/>
          <a:p>
            <a:fld id="{BA9D9B8C-0BB1-49DC-A390-B8BFFEE887FE}" type="slidenum">
              <a:rPr lang="en-US" smtClean="0"/>
              <a:pPr/>
              <a:t>131</a:t>
            </a:fld>
            <a:endParaRPr lang="en-US" dirty="0"/>
          </a:p>
        </p:txBody>
      </p:sp>
    </p:spTree>
    <p:extLst>
      <p:ext uri="{BB962C8B-B14F-4D97-AF65-F5344CB8AC3E}">
        <p14:creationId xmlns:p14="http://schemas.microsoft.com/office/powerpoint/2010/main" val="4269846984"/>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ECA1A-4713-4E04-ABFC-2D395E929C63}"/>
              </a:ext>
            </a:extLst>
          </p:cNvPr>
          <p:cNvSpPr>
            <a:spLocks noGrp="1"/>
          </p:cNvSpPr>
          <p:nvPr>
            <p:ph type="title"/>
          </p:nvPr>
        </p:nvSpPr>
        <p:spPr/>
        <p:txBody>
          <a:bodyPr/>
          <a:lstStyle/>
          <a:p>
            <a:r>
              <a:rPr lang="en-US" dirty="0"/>
              <a:t>Upcoming…</a:t>
            </a:r>
          </a:p>
        </p:txBody>
      </p:sp>
      <p:sp>
        <p:nvSpPr>
          <p:cNvPr id="3" name="Content Placeholder 2">
            <a:extLst>
              <a:ext uri="{FF2B5EF4-FFF2-40B4-BE49-F238E27FC236}">
                <a16:creationId xmlns:a16="http://schemas.microsoft.com/office/drawing/2014/main" id="{59C8CA01-7B11-4A1F-9C9C-F73BBC7B8DBB}"/>
              </a:ext>
            </a:extLst>
          </p:cNvPr>
          <p:cNvSpPr>
            <a:spLocks noGrp="1"/>
          </p:cNvSpPr>
          <p:nvPr>
            <p:ph idx="1"/>
          </p:nvPr>
        </p:nvSpPr>
        <p:spPr/>
        <p:txBody>
          <a:bodyPr/>
          <a:lstStyle/>
          <a:p>
            <a:r>
              <a:rPr lang="en-US" dirty="0"/>
              <a:t>Now, you will take your idea, and form it into a solution;</a:t>
            </a:r>
          </a:p>
          <a:p>
            <a:r>
              <a:rPr lang="en-US" dirty="0"/>
              <a:t>You will see that what you first envisioned will probably not be the ultimate solution;</a:t>
            </a:r>
          </a:p>
          <a:p>
            <a:r>
              <a:rPr lang="en-US" dirty="0"/>
              <a:t>You will see clearly that it was your initiative that started the process;</a:t>
            </a:r>
          </a:p>
          <a:p>
            <a:r>
              <a:rPr lang="en-US" dirty="0"/>
              <a:t>You will see clearly that, without your input, the improvement would not make sense or fit upstream or downstream;</a:t>
            </a:r>
          </a:p>
          <a:p>
            <a:r>
              <a:rPr lang="en-US" dirty="0"/>
              <a:t>You will see something else that is not generally apparent to the mainstream thinking…</a:t>
            </a:r>
          </a:p>
        </p:txBody>
      </p:sp>
      <p:sp>
        <p:nvSpPr>
          <p:cNvPr id="4" name="Slide Number Placeholder 3">
            <a:extLst>
              <a:ext uri="{FF2B5EF4-FFF2-40B4-BE49-F238E27FC236}">
                <a16:creationId xmlns:a16="http://schemas.microsoft.com/office/drawing/2014/main" id="{152683A5-8B93-4B9E-8EC2-3CEE1197AD66}"/>
              </a:ext>
            </a:extLst>
          </p:cNvPr>
          <p:cNvSpPr>
            <a:spLocks noGrp="1"/>
          </p:cNvSpPr>
          <p:nvPr>
            <p:ph type="sldNum" sz="quarter" idx="12"/>
          </p:nvPr>
        </p:nvSpPr>
        <p:spPr/>
        <p:txBody>
          <a:bodyPr/>
          <a:lstStyle/>
          <a:p>
            <a:fld id="{BA9D9B8C-0BB1-49DC-A390-B8BFFEE887FE}" type="slidenum">
              <a:rPr lang="en-US" smtClean="0"/>
              <a:pPr/>
              <a:t>132</a:t>
            </a:fld>
            <a:endParaRPr lang="en-US" dirty="0"/>
          </a:p>
        </p:txBody>
      </p:sp>
    </p:spTree>
    <p:extLst>
      <p:ext uri="{BB962C8B-B14F-4D97-AF65-F5344CB8AC3E}">
        <p14:creationId xmlns:p14="http://schemas.microsoft.com/office/powerpoint/2010/main" val="2536505418"/>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9B5EF-2D18-43FA-ABCE-07B0EF9CB849}"/>
              </a:ext>
            </a:extLst>
          </p:cNvPr>
          <p:cNvSpPr>
            <a:spLocks noGrp="1"/>
          </p:cNvSpPr>
          <p:nvPr>
            <p:ph type="title"/>
          </p:nvPr>
        </p:nvSpPr>
        <p:spPr/>
        <p:txBody>
          <a:bodyPr/>
          <a:lstStyle/>
          <a:p>
            <a:r>
              <a:rPr lang="en-US" dirty="0"/>
              <a:t>Upcoming…</a:t>
            </a:r>
          </a:p>
        </p:txBody>
      </p:sp>
      <p:sp>
        <p:nvSpPr>
          <p:cNvPr id="3" name="Content Placeholder 2">
            <a:extLst>
              <a:ext uri="{FF2B5EF4-FFF2-40B4-BE49-F238E27FC236}">
                <a16:creationId xmlns:a16="http://schemas.microsoft.com/office/drawing/2014/main" id="{3E139707-971F-4D4E-B599-64BF003E2A59}"/>
              </a:ext>
            </a:extLst>
          </p:cNvPr>
          <p:cNvSpPr>
            <a:spLocks noGrp="1"/>
          </p:cNvSpPr>
          <p:nvPr>
            <p:ph idx="1"/>
          </p:nvPr>
        </p:nvSpPr>
        <p:spPr/>
        <p:txBody>
          <a:bodyPr>
            <a:normAutofit fontScale="92500" lnSpcReduction="10000"/>
          </a:bodyPr>
          <a:lstStyle/>
          <a:p>
            <a:r>
              <a:rPr lang="en-US" dirty="0"/>
              <a:t>Innovation is a managed process;</a:t>
            </a:r>
          </a:p>
          <a:p>
            <a:r>
              <a:rPr lang="en-US" dirty="0"/>
              <a:t>It develops as more information is found;</a:t>
            </a:r>
          </a:p>
          <a:p>
            <a:r>
              <a:rPr lang="en-US" dirty="0"/>
              <a:t>It evolves as pieces begin to fit to an overall plan;</a:t>
            </a:r>
          </a:p>
          <a:p>
            <a:r>
              <a:rPr lang="en-US" dirty="0"/>
              <a:t>Innovation grows with the addition of data and good ideas;</a:t>
            </a:r>
          </a:p>
          <a:p>
            <a:r>
              <a:rPr lang="en-US" dirty="0"/>
              <a:t>Your idea was the seed which started the process;</a:t>
            </a:r>
          </a:p>
          <a:p>
            <a:r>
              <a:rPr lang="en-US" dirty="0"/>
              <a:t>The more data gathered, the more innovation can be applied through a managed process;</a:t>
            </a:r>
          </a:p>
          <a:p>
            <a:endParaRPr lang="en-US" dirty="0"/>
          </a:p>
          <a:p>
            <a:pPr marL="0" indent="0" algn="ctr">
              <a:buNone/>
            </a:pPr>
            <a:r>
              <a:rPr lang="en-US" sz="3500" b="1" dirty="0"/>
              <a:t>Now you see why you never recommend Technology directly, but use Technology as the catalyst to meet mission.</a:t>
            </a:r>
          </a:p>
        </p:txBody>
      </p:sp>
      <p:sp>
        <p:nvSpPr>
          <p:cNvPr id="4" name="Slide Number Placeholder 3">
            <a:extLst>
              <a:ext uri="{FF2B5EF4-FFF2-40B4-BE49-F238E27FC236}">
                <a16:creationId xmlns:a16="http://schemas.microsoft.com/office/drawing/2014/main" id="{E510D958-4ED2-4E50-8001-15B37689E8BD}"/>
              </a:ext>
            </a:extLst>
          </p:cNvPr>
          <p:cNvSpPr>
            <a:spLocks noGrp="1"/>
          </p:cNvSpPr>
          <p:nvPr>
            <p:ph type="sldNum" sz="quarter" idx="12"/>
          </p:nvPr>
        </p:nvSpPr>
        <p:spPr/>
        <p:txBody>
          <a:bodyPr/>
          <a:lstStyle/>
          <a:p>
            <a:fld id="{BA9D9B8C-0BB1-49DC-A390-B8BFFEE887FE}" type="slidenum">
              <a:rPr lang="en-US" smtClean="0"/>
              <a:pPr/>
              <a:t>133</a:t>
            </a:fld>
            <a:endParaRPr lang="en-US" dirty="0"/>
          </a:p>
        </p:txBody>
      </p:sp>
    </p:spTree>
    <p:extLst>
      <p:ext uri="{BB962C8B-B14F-4D97-AF65-F5344CB8AC3E}">
        <p14:creationId xmlns:p14="http://schemas.microsoft.com/office/powerpoint/2010/main" val="351946913"/>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B18C45-C76A-4E85-B754-852136AD5469}"/>
              </a:ext>
            </a:extLst>
          </p:cNvPr>
          <p:cNvSpPr>
            <a:spLocks noGrp="1"/>
          </p:cNvSpPr>
          <p:nvPr>
            <p:ph type="title"/>
          </p:nvPr>
        </p:nvSpPr>
        <p:spPr/>
        <p:txBody>
          <a:bodyPr/>
          <a:lstStyle/>
          <a:p>
            <a:r>
              <a:rPr lang="en-US" dirty="0"/>
              <a:t>End of Module 5</a:t>
            </a:r>
          </a:p>
        </p:txBody>
      </p:sp>
      <p:sp>
        <p:nvSpPr>
          <p:cNvPr id="3" name="Content Placeholder 2">
            <a:extLst>
              <a:ext uri="{FF2B5EF4-FFF2-40B4-BE49-F238E27FC236}">
                <a16:creationId xmlns:a16="http://schemas.microsoft.com/office/drawing/2014/main" id="{9B8E519F-A563-4970-B1E9-13B28906C828}"/>
              </a:ext>
            </a:extLst>
          </p:cNvPr>
          <p:cNvSpPr>
            <a:spLocks noGrp="1"/>
          </p:cNvSpPr>
          <p:nvPr>
            <p:ph idx="1"/>
          </p:nvPr>
        </p:nvSpPr>
        <p:spPr>
          <a:xfrm>
            <a:off x="838200" y="3136467"/>
            <a:ext cx="10515600" cy="585066"/>
          </a:xfrm>
        </p:spPr>
        <p:txBody>
          <a:bodyPr>
            <a:normAutofit lnSpcReduction="10000"/>
          </a:bodyPr>
          <a:lstStyle/>
          <a:p>
            <a:pPr marL="0" indent="0" algn="ctr">
              <a:buNone/>
            </a:pPr>
            <a:r>
              <a:rPr lang="en-US" sz="3600" b="1" dirty="0"/>
              <a:t>10 Minute Break</a:t>
            </a:r>
          </a:p>
        </p:txBody>
      </p:sp>
      <p:sp>
        <p:nvSpPr>
          <p:cNvPr id="4" name="Slide Number Placeholder 3">
            <a:extLst>
              <a:ext uri="{FF2B5EF4-FFF2-40B4-BE49-F238E27FC236}">
                <a16:creationId xmlns:a16="http://schemas.microsoft.com/office/drawing/2014/main" id="{FB8D2296-42B8-42DD-97E2-92279C6299B9}"/>
              </a:ext>
            </a:extLst>
          </p:cNvPr>
          <p:cNvSpPr>
            <a:spLocks noGrp="1"/>
          </p:cNvSpPr>
          <p:nvPr>
            <p:ph type="sldNum" sz="quarter" idx="12"/>
          </p:nvPr>
        </p:nvSpPr>
        <p:spPr/>
        <p:txBody>
          <a:bodyPr/>
          <a:lstStyle/>
          <a:p>
            <a:fld id="{BA9D9B8C-0BB1-49DC-A390-B8BFFEE887FE}" type="slidenum">
              <a:rPr lang="en-US" smtClean="0"/>
              <a:pPr/>
              <a:t>134</a:t>
            </a:fld>
            <a:endParaRPr lang="en-US" dirty="0"/>
          </a:p>
        </p:txBody>
      </p:sp>
    </p:spTree>
    <p:extLst>
      <p:ext uri="{BB962C8B-B14F-4D97-AF65-F5344CB8AC3E}">
        <p14:creationId xmlns:p14="http://schemas.microsoft.com/office/powerpoint/2010/main" val="2932670832"/>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7FD8387-895C-4496-86C5-7E6FD87E5E55}"/>
              </a:ext>
            </a:extLst>
          </p:cNvPr>
          <p:cNvSpPr>
            <a:spLocks noGrp="1"/>
          </p:cNvSpPr>
          <p:nvPr>
            <p:ph type="sldNum" sz="quarter" idx="12"/>
          </p:nvPr>
        </p:nvSpPr>
        <p:spPr/>
        <p:txBody>
          <a:bodyPr/>
          <a:lstStyle/>
          <a:p>
            <a:fld id="{BA9D9B8C-0BB1-49DC-A390-B8BFFEE887FE}" type="slidenum">
              <a:rPr lang="en-US" smtClean="0"/>
              <a:pPr/>
              <a:t>135</a:t>
            </a:fld>
            <a:endParaRPr lang="en-US" dirty="0"/>
          </a:p>
        </p:txBody>
      </p:sp>
      <p:sp>
        <p:nvSpPr>
          <p:cNvPr id="2" name="Title 1">
            <a:extLst>
              <a:ext uri="{FF2B5EF4-FFF2-40B4-BE49-F238E27FC236}">
                <a16:creationId xmlns:a16="http://schemas.microsoft.com/office/drawing/2014/main" id="{69444C1E-EEAE-4B87-8E77-674FF7BEA116}"/>
              </a:ext>
            </a:extLst>
          </p:cNvPr>
          <p:cNvSpPr>
            <a:spLocks noGrp="1"/>
          </p:cNvSpPr>
          <p:nvPr>
            <p:ph type="title" idx="4294967295"/>
          </p:nvPr>
        </p:nvSpPr>
        <p:spPr>
          <a:xfrm>
            <a:off x="838200" y="214546"/>
            <a:ext cx="10515600" cy="1325562"/>
          </a:xfrm>
        </p:spPr>
        <p:txBody>
          <a:bodyPr/>
          <a:lstStyle/>
          <a:p>
            <a:pPr algn="ctr"/>
            <a:r>
              <a:rPr lang="en-US" dirty="0"/>
              <a:t>Module 6</a:t>
            </a:r>
          </a:p>
        </p:txBody>
      </p:sp>
      <p:sp>
        <p:nvSpPr>
          <p:cNvPr id="3" name="Content Placeholder 2">
            <a:extLst>
              <a:ext uri="{FF2B5EF4-FFF2-40B4-BE49-F238E27FC236}">
                <a16:creationId xmlns:a16="http://schemas.microsoft.com/office/drawing/2014/main" id="{7B8A5336-DACC-467F-9D39-38C31ABD0274}"/>
              </a:ext>
            </a:extLst>
          </p:cNvPr>
          <p:cNvSpPr>
            <a:spLocks noGrp="1"/>
          </p:cNvSpPr>
          <p:nvPr>
            <p:ph idx="4294967295"/>
          </p:nvPr>
        </p:nvSpPr>
        <p:spPr>
          <a:xfrm>
            <a:off x="1073791" y="2756935"/>
            <a:ext cx="10515600" cy="598487"/>
          </a:xfrm>
        </p:spPr>
        <p:txBody>
          <a:bodyPr>
            <a:noAutofit/>
          </a:bodyPr>
          <a:lstStyle/>
          <a:p>
            <a:pPr marL="0" indent="0" algn="ctr">
              <a:buNone/>
            </a:pPr>
            <a:r>
              <a:rPr lang="en-US" sz="5400" dirty="0"/>
              <a:t>Cost-Scope-Schedule-Risk in Your Environments</a:t>
            </a:r>
          </a:p>
        </p:txBody>
      </p:sp>
    </p:spTree>
    <p:extLst>
      <p:ext uri="{BB962C8B-B14F-4D97-AF65-F5344CB8AC3E}">
        <p14:creationId xmlns:p14="http://schemas.microsoft.com/office/powerpoint/2010/main" val="2716605782"/>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016536-27E7-41EF-B6E7-009A40587C4D}"/>
              </a:ext>
            </a:extLst>
          </p:cNvPr>
          <p:cNvSpPr>
            <a:spLocks noGrp="1"/>
          </p:cNvSpPr>
          <p:nvPr>
            <p:ph type="title"/>
          </p:nvPr>
        </p:nvSpPr>
        <p:spPr/>
        <p:txBody>
          <a:bodyPr/>
          <a:lstStyle/>
          <a:p>
            <a:r>
              <a:rPr lang="en-US" dirty="0"/>
              <a:t>Which Part is Art- Which Part is Science</a:t>
            </a:r>
          </a:p>
        </p:txBody>
      </p:sp>
      <p:sp>
        <p:nvSpPr>
          <p:cNvPr id="3" name="Content Placeholder 2">
            <a:extLst>
              <a:ext uri="{FF2B5EF4-FFF2-40B4-BE49-F238E27FC236}">
                <a16:creationId xmlns:a16="http://schemas.microsoft.com/office/drawing/2014/main" id="{1F12AC03-59C0-420E-BD88-E312D9598E2C}"/>
              </a:ext>
            </a:extLst>
          </p:cNvPr>
          <p:cNvSpPr>
            <a:spLocks noGrp="1"/>
          </p:cNvSpPr>
          <p:nvPr>
            <p:ph idx="1"/>
          </p:nvPr>
        </p:nvSpPr>
        <p:spPr>
          <a:xfrm>
            <a:off x="838200" y="1825625"/>
            <a:ext cx="6698673" cy="4351338"/>
          </a:xfrm>
        </p:spPr>
        <p:txBody>
          <a:bodyPr>
            <a:normAutofit lnSpcReduction="10000"/>
          </a:bodyPr>
          <a:lstStyle/>
          <a:p>
            <a:r>
              <a:rPr lang="en-US" dirty="0"/>
              <a:t>Much has been discussed about the mechanics, or the science of taking your idea, packaging it, and selling it to management;</a:t>
            </a:r>
          </a:p>
          <a:p>
            <a:r>
              <a:rPr lang="en-US" dirty="0"/>
              <a:t>Remember that it is your intuitive side, your side where art resides, that comes up with ideas to be formed;</a:t>
            </a:r>
          </a:p>
          <a:p>
            <a:r>
              <a:rPr lang="en-US" dirty="0"/>
              <a:t>An idea comes from the right side of the brain, developed on the left side;</a:t>
            </a:r>
          </a:p>
          <a:p>
            <a:r>
              <a:rPr lang="en-US" dirty="0"/>
              <a:t>It takes a lot of imagination (right side) to come up with a concept, and develop it into a working idea (left side).</a:t>
            </a:r>
          </a:p>
        </p:txBody>
      </p:sp>
      <p:sp>
        <p:nvSpPr>
          <p:cNvPr id="4" name="Slide Number Placeholder 3">
            <a:extLst>
              <a:ext uri="{FF2B5EF4-FFF2-40B4-BE49-F238E27FC236}">
                <a16:creationId xmlns:a16="http://schemas.microsoft.com/office/drawing/2014/main" id="{5B4F4755-C531-4D5E-BAE8-48E7ADB5ACE5}"/>
              </a:ext>
            </a:extLst>
          </p:cNvPr>
          <p:cNvSpPr>
            <a:spLocks noGrp="1"/>
          </p:cNvSpPr>
          <p:nvPr>
            <p:ph type="sldNum" sz="quarter" idx="12"/>
          </p:nvPr>
        </p:nvSpPr>
        <p:spPr/>
        <p:txBody>
          <a:bodyPr/>
          <a:lstStyle/>
          <a:p>
            <a:fld id="{BA9D9B8C-0BB1-49DC-A390-B8BFFEE887FE}" type="slidenum">
              <a:rPr lang="en-US" smtClean="0"/>
              <a:pPr/>
              <a:t>136</a:t>
            </a:fld>
            <a:endParaRPr lang="en-US" dirty="0"/>
          </a:p>
        </p:txBody>
      </p:sp>
      <p:pic>
        <p:nvPicPr>
          <p:cNvPr id="6" name="Picture 5">
            <a:extLst>
              <a:ext uri="{FF2B5EF4-FFF2-40B4-BE49-F238E27FC236}">
                <a16:creationId xmlns:a16="http://schemas.microsoft.com/office/drawing/2014/main" id="{679D8787-0F0E-4B97-895C-D107AC9255F0}"/>
              </a:ext>
            </a:extLst>
          </p:cNvPr>
          <p:cNvPicPr>
            <a:picLocks noChangeAspect="1"/>
          </p:cNvPicPr>
          <p:nvPr/>
        </p:nvPicPr>
        <p:blipFill>
          <a:blip r:embed="rId2"/>
          <a:stretch>
            <a:fillRect/>
          </a:stretch>
        </p:blipFill>
        <p:spPr>
          <a:xfrm>
            <a:off x="7819159" y="2324893"/>
            <a:ext cx="4095750" cy="2905125"/>
          </a:xfrm>
          <a:prstGeom prst="rect">
            <a:avLst/>
          </a:prstGeom>
        </p:spPr>
      </p:pic>
    </p:spTree>
    <p:extLst>
      <p:ext uri="{BB962C8B-B14F-4D97-AF65-F5344CB8AC3E}">
        <p14:creationId xmlns:p14="http://schemas.microsoft.com/office/powerpoint/2010/main" val="2773342366"/>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7D02A-06E6-4BA6-BF3B-A241AB9723C5}"/>
              </a:ext>
            </a:extLst>
          </p:cNvPr>
          <p:cNvSpPr>
            <a:spLocks noGrp="1"/>
          </p:cNvSpPr>
          <p:nvPr>
            <p:ph type="title"/>
          </p:nvPr>
        </p:nvSpPr>
        <p:spPr/>
        <p:txBody>
          <a:bodyPr/>
          <a:lstStyle/>
          <a:p>
            <a:r>
              <a:rPr lang="en-US" dirty="0"/>
              <a:t>Idea to Solution Development</a:t>
            </a:r>
          </a:p>
        </p:txBody>
      </p:sp>
      <p:sp>
        <p:nvSpPr>
          <p:cNvPr id="3" name="Content Placeholder 2">
            <a:extLst>
              <a:ext uri="{FF2B5EF4-FFF2-40B4-BE49-F238E27FC236}">
                <a16:creationId xmlns:a16="http://schemas.microsoft.com/office/drawing/2014/main" id="{FD68BF90-82FA-41AC-BA4D-6585B50DEF43}"/>
              </a:ext>
            </a:extLst>
          </p:cNvPr>
          <p:cNvSpPr>
            <a:spLocks noGrp="1"/>
          </p:cNvSpPr>
          <p:nvPr>
            <p:ph idx="1"/>
          </p:nvPr>
        </p:nvSpPr>
        <p:spPr/>
        <p:txBody>
          <a:bodyPr>
            <a:normAutofit lnSpcReduction="10000"/>
          </a:bodyPr>
          <a:lstStyle/>
          <a:p>
            <a:r>
              <a:rPr lang="en-US" dirty="0"/>
              <a:t>You now have all the pieces for refining your ideas;</a:t>
            </a:r>
          </a:p>
          <a:p>
            <a:r>
              <a:rPr lang="en-US" dirty="0"/>
              <a:t>You even have the presentation and formats, including how executives reads documents;</a:t>
            </a:r>
          </a:p>
          <a:p>
            <a:r>
              <a:rPr lang="en-US" dirty="0"/>
              <a:t>You have the lenses that improvements are seen with;</a:t>
            </a:r>
          </a:p>
          <a:p>
            <a:r>
              <a:rPr lang="en-US" dirty="0"/>
              <a:t>You are about to experience a method for the management of an idea into a workable concept;</a:t>
            </a:r>
          </a:p>
          <a:p>
            <a:r>
              <a:rPr lang="en-US" dirty="0"/>
              <a:t>It will prove to you that innovation can not only be grown, but managed into the ways it is needed;</a:t>
            </a:r>
          </a:p>
          <a:p>
            <a:r>
              <a:rPr lang="en-US" dirty="0"/>
              <a:t>This is one method, simple but effective, that can be used in your own shops.</a:t>
            </a:r>
          </a:p>
          <a:p>
            <a:endParaRPr lang="en-US" dirty="0"/>
          </a:p>
        </p:txBody>
      </p:sp>
      <p:sp>
        <p:nvSpPr>
          <p:cNvPr id="4" name="Slide Number Placeholder 3">
            <a:extLst>
              <a:ext uri="{FF2B5EF4-FFF2-40B4-BE49-F238E27FC236}">
                <a16:creationId xmlns:a16="http://schemas.microsoft.com/office/drawing/2014/main" id="{D34296D0-2B3E-4857-BAD7-86403564131D}"/>
              </a:ext>
            </a:extLst>
          </p:cNvPr>
          <p:cNvSpPr>
            <a:spLocks noGrp="1"/>
          </p:cNvSpPr>
          <p:nvPr>
            <p:ph type="sldNum" sz="quarter" idx="12"/>
          </p:nvPr>
        </p:nvSpPr>
        <p:spPr/>
        <p:txBody>
          <a:bodyPr/>
          <a:lstStyle/>
          <a:p>
            <a:fld id="{BA9D9B8C-0BB1-49DC-A390-B8BFFEE887FE}" type="slidenum">
              <a:rPr lang="en-US" smtClean="0"/>
              <a:pPr/>
              <a:t>137</a:t>
            </a:fld>
            <a:endParaRPr lang="en-US" dirty="0"/>
          </a:p>
        </p:txBody>
      </p:sp>
    </p:spTree>
    <p:extLst>
      <p:ext uri="{BB962C8B-B14F-4D97-AF65-F5344CB8AC3E}">
        <p14:creationId xmlns:p14="http://schemas.microsoft.com/office/powerpoint/2010/main" val="2770438921"/>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0D50B-D1E2-45B0-BE03-808EDE310047}"/>
              </a:ext>
            </a:extLst>
          </p:cNvPr>
          <p:cNvSpPr>
            <a:spLocks noGrp="1"/>
          </p:cNvSpPr>
          <p:nvPr>
            <p:ph type="title"/>
          </p:nvPr>
        </p:nvSpPr>
        <p:spPr/>
        <p:txBody>
          <a:bodyPr/>
          <a:lstStyle/>
          <a:p>
            <a:r>
              <a:rPr lang="en-US" dirty="0"/>
              <a:t>Difference Between and Idea and Solution</a:t>
            </a:r>
          </a:p>
        </p:txBody>
      </p:sp>
      <p:sp>
        <p:nvSpPr>
          <p:cNvPr id="3" name="Content Placeholder 2">
            <a:extLst>
              <a:ext uri="{FF2B5EF4-FFF2-40B4-BE49-F238E27FC236}">
                <a16:creationId xmlns:a16="http://schemas.microsoft.com/office/drawing/2014/main" id="{8F0EF7B2-6521-429E-BE8D-63DCD074FB8C}"/>
              </a:ext>
            </a:extLst>
          </p:cNvPr>
          <p:cNvSpPr>
            <a:spLocks noGrp="1"/>
          </p:cNvSpPr>
          <p:nvPr>
            <p:ph idx="1"/>
          </p:nvPr>
        </p:nvSpPr>
        <p:spPr/>
        <p:txBody>
          <a:bodyPr/>
          <a:lstStyle/>
          <a:p>
            <a:r>
              <a:rPr lang="en-US" dirty="0"/>
              <a:t>Idea is an abstract concept (right Brain);</a:t>
            </a:r>
          </a:p>
          <a:p>
            <a:pPr lvl="1"/>
            <a:r>
              <a:rPr lang="en-US" dirty="0"/>
              <a:t>It is the seed that grew every innovation ever discovered;</a:t>
            </a:r>
          </a:p>
          <a:p>
            <a:pPr lvl="1"/>
            <a:r>
              <a:rPr lang="en-US" dirty="0"/>
              <a:t>Ideas on their own are not usable (Ask the question ‘how’);</a:t>
            </a:r>
          </a:p>
          <a:p>
            <a:pPr lvl="1"/>
            <a:r>
              <a:rPr lang="en-US" dirty="0"/>
              <a:t>Ideas have to be grown and nurtured into something usable;</a:t>
            </a:r>
          </a:p>
          <a:p>
            <a:pPr lvl="1"/>
            <a:r>
              <a:rPr lang="en-US" dirty="0"/>
              <a:t>You cannot ‘buy’ an idea’, but you need it to be successful;</a:t>
            </a:r>
          </a:p>
          <a:p>
            <a:r>
              <a:rPr lang="en-US" dirty="0"/>
              <a:t>Solution is something usable (left Brain);</a:t>
            </a:r>
          </a:p>
          <a:p>
            <a:pPr lvl="1"/>
            <a:r>
              <a:rPr lang="en-US" dirty="0"/>
              <a:t>Solution is something you use;</a:t>
            </a:r>
          </a:p>
          <a:p>
            <a:pPr lvl="1"/>
            <a:r>
              <a:rPr lang="en-US" dirty="0"/>
              <a:t>Solution is something you implement;</a:t>
            </a:r>
          </a:p>
          <a:p>
            <a:pPr lvl="1"/>
            <a:r>
              <a:rPr lang="en-US" dirty="0"/>
              <a:t>Solution is something that yields you benefit;</a:t>
            </a:r>
          </a:p>
          <a:p>
            <a:pPr lvl="1"/>
            <a:r>
              <a:rPr lang="en-US" dirty="0"/>
              <a:t>You ‘buy’ or procure an idea as a result of a well developed idea;</a:t>
            </a:r>
          </a:p>
          <a:p>
            <a:pPr lvl="1"/>
            <a:endParaRPr lang="en-US" dirty="0"/>
          </a:p>
          <a:p>
            <a:pPr lvl="1"/>
            <a:endParaRPr lang="en-US" dirty="0"/>
          </a:p>
        </p:txBody>
      </p:sp>
      <p:sp>
        <p:nvSpPr>
          <p:cNvPr id="4" name="Slide Number Placeholder 3">
            <a:extLst>
              <a:ext uri="{FF2B5EF4-FFF2-40B4-BE49-F238E27FC236}">
                <a16:creationId xmlns:a16="http://schemas.microsoft.com/office/drawing/2014/main" id="{DE74E45A-1A80-4567-992C-490F5CF53676}"/>
              </a:ext>
            </a:extLst>
          </p:cNvPr>
          <p:cNvSpPr>
            <a:spLocks noGrp="1"/>
          </p:cNvSpPr>
          <p:nvPr>
            <p:ph type="sldNum" sz="quarter" idx="12"/>
          </p:nvPr>
        </p:nvSpPr>
        <p:spPr/>
        <p:txBody>
          <a:bodyPr/>
          <a:lstStyle/>
          <a:p>
            <a:fld id="{BA9D9B8C-0BB1-49DC-A390-B8BFFEE887FE}" type="slidenum">
              <a:rPr lang="en-US" smtClean="0"/>
              <a:pPr/>
              <a:t>138</a:t>
            </a:fld>
            <a:endParaRPr lang="en-US" dirty="0"/>
          </a:p>
        </p:txBody>
      </p:sp>
    </p:spTree>
    <p:extLst>
      <p:ext uri="{BB962C8B-B14F-4D97-AF65-F5344CB8AC3E}">
        <p14:creationId xmlns:p14="http://schemas.microsoft.com/office/powerpoint/2010/main" val="479876484"/>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1BC76-C271-497F-970E-A4515B46BD59}"/>
              </a:ext>
            </a:extLst>
          </p:cNvPr>
          <p:cNvSpPr>
            <a:spLocks noGrp="1"/>
          </p:cNvSpPr>
          <p:nvPr>
            <p:ph type="title"/>
          </p:nvPr>
        </p:nvSpPr>
        <p:spPr/>
        <p:txBody>
          <a:bodyPr/>
          <a:lstStyle/>
          <a:p>
            <a:r>
              <a:rPr lang="en-US" dirty="0"/>
              <a:t>What Sells is What One Can Buy</a:t>
            </a:r>
          </a:p>
        </p:txBody>
      </p:sp>
      <p:sp>
        <p:nvSpPr>
          <p:cNvPr id="3" name="Content Placeholder 2">
            <a:extLst>
              <a:ext uri="{FF2B5EF4-FFF2-40B4-BE49-F238E27FC236}">
                <a16:creationId xmlns:a16="http://schemas.microsoft.com/office/drawing/2014/main" id="{826ACA4E-19F1-471E-9B03-45596541C4F7}"/>
              </a:ext>
            </a:extLst>
          </p:cNvPr>
          <p:cNvSpPr>
            <a:spLocks noGrp="1"/>
          </p:cNvSpPr>
          <p:nvPr>
            <p:ph idx="1"/>
          </p:nvPr>
        </p:nvSpPr>
        <p:spPr/>
        <p:txBody>
          <a:bodyPr/>
          <a:lstStyle/>
          <a:p>
            <a:r>
              <a:rPr lang="en-US" dirty="0"/>
              <a:t>Therefore, to be successful, you need to propose a solution and not an idea;</a:t>
            </a:r>
          </a:p>
          <a:p>
            <a:r>
              <a:rPr lang="en-US" dirty="0"/>
              <a:t>Solutions can be procured based on the work you have done;</a:t>
            </a:r>
          </a:p>
          <a:p>
            <a:r>
              <a:rPr lang="en-US" dirty="0"/>
              <a:t>Solutions are bought and sold in the technical marketplace;</a:t>
            </a:r>
          </a:p>
          <a:p>
            <a:r>
              <a:rPr lang="en-US" dirty="0"/>
              <a:t>Solutions from market are generally 80% complete, 20% configured;</a:t>
            </a:r>
          </a:p>
          <a:p>
            <a:r>
              <a:rPr lang="en-US" dirty="0"/>
              <a:t>If you want to be successful, propose a solution that can be priced,  procured, installed, operated, and improved once being operated;</a:t>
            </a:r>
          </a:p>
          <a:p>
            <a:r>
              <a:rPr lang="en-US" dirty="0"/>
              <a:t>So, to take an idea and form it into a solution, use the Project Management Lens</a:t>
            </a:r>
          </a:p>
          <a:p>
            <a:endParaRPr lang="en-US" dirty="0"/>
          </a:p>
        </p:txBody>
      </p:sp>
      <p:sp>
        <p:nvSpPr>
          <p:cNvPr id="4" name="Slide Number Placeholder 3">
            <a:extLst>
              <a:ext uri="{FF2B5EF4-FFF2-40B4-BE49-F238E27FC236}">
                <a16:creationId xmlns:a16="http://schemas.microsoft.com/office/drawing/2014/main" id="{6E8623C2-F949-4C3C-AF06-32032DF09CD8}"/>
              </a:ext>
            </a:extLst>
          </p:cNvPr>
          <p:cNvSpPr>
            <a:spLocks noGrp="1"/>
          </p:cNvSpPr>
          <p:nvPr>
            <p:ph type="sldNum" sz="quarter" idx="12"/>
          </p:nvPr>
        </p:nvSpPr>
        <p:spPr/>
        <p:txBody>
          <a:bodyPr/>
          <a:lstStyle/>
          <a:p>
            <a:fld id="{BA9D9B8C-0BB1-49DC-A390-B8BFFEE887FE}" type="slidenum">
              <a:rPr lang="en-US" smtClean="0"/>
              <a:pPr/>
              <a:t>139</a:t>
            </a:fld>
            <a:endParaRPr lang="en-US" dirty="0"/>
          </a:p>
        </p:txBody>
      </p:sp>
    </p:spTree>
    <p:extLst>
      <p:ext uri="{BB962C8B-B14F-4D97-AF65-F5344CB8AC3E}">
        <p14:creationId xmlns:p14="http://schemas.microsoft.com/office/powerpoint/2010/main" val="29201555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4B706A-5EB3-4684-ABA5-434E664C9312}"/>
              </a:ext>
            </a:extLst>
          </p:cNvPr>
          <p:cNvSpPr>
            <a:spLocks noGrp="1"/>
          </p:cNvSpPr>
          <p:nvPr>
            <p:ph type="title"/>
          </p:nvPr>
        </p:nvSpPr>
        <p:spPr/>
        <p:txBody>
          <a:bodyPr/>
          <a:lstStyle/>
          <a:p>
            <a:r>
              <a:rPr lang="en-US" dirty="0"/>
              <a:t>Definitions Still Unclear</a:t>
            </a:r>
          </a:p>
        </p:txBody>
      </p:sp>
      <p:sp>
        <p:nvSpPr>
          <p:cNvPr id="3" name="Content Placeholder 2">
            <a:extLst>
              <a:ext uri="{FF2B5EF4-FFF2-40B4-BE49-F238E27FC236}">
                <a16:creationId xmlns:a16="http://schemas.microsoft.com/office/drawing/2014/main" id="{C4F8E38E-9A6E-41EE-B81C-A4A4E0B3DE6B}"/>
              </a:ext>
            </a:extLst>
          </p:cNvPr>
          <p:cNvSpPr>
            <a:spLocks noGrp="1"/>
          </p:cNvSpPr>
          <p:nvPr>
            <p:ph idx="1"/>
          </p:nvPr>
        </p:nvSpPr>
        <p:spPr/>
        <p:txBody>
          <a:bodyPr/>
          <a:lstStyle/>
          <a:p>
            <a:r>
              <a:rPr lang="en-US" dirty="0"/>
              <a:t>Because of the rapid growth of technology, many terms and definitions are still in flux;</a:t>
            </a:r>
          </a:p>
          <a:p>
            <a:r>
              <a:rPr lang="en-US" dirty="0"/>
              <a:t>Each area of technology now has their own definitions that are required to understand that particular sliver of technology;</a:t>
            </a:r>
          </a:p>
          <a:p>
            <a:r>
              <a:rPr lang="en-US" dirty="0"/>
              <a:t>As such, it is imperative to completely understand the definitions and terms in any area of technology;</a:t>
            </a:r>
          </a:p>
          <a:p>
            <a:r>
              <a:rPr lang="en-US" dirty="0"/>
              <a:t>It is therefore important to understand both the broad-based definitions, technology specific definitions, and Government-Specific terms as you describe needs, wants and requirements/specifications.</a:t>
            </a:r>
          </a:p>
        </p:txBody>
      </p:sp>
      <p:sp>
        <p:nvSpPr>
          <p:cNvPr id="4" name="Slide Number Placeholder 3">
            <a:extLst>
              <a:ext uri="{FF2B5EF4-FFF2-40B4-BE49-F238E27FC236}">
                <a16:creationId xmlns:a16="http://schemas.microsoft.com/office/drawing/2014/main" id="{F877D9E3-DBED-4464-A378-8EC741947A75}"/>
              </a:ext>
            </a:extLst>
          </p:cNvPr>
          <p:cNvSpPr>
            <a:spLocks noGrp="1"/>
          </p:cNvSpPr>
          <p:nvPr>
            <p:ph type="sldNum" sz="quarter" idx="12"/>
          </p:nvPr>
        </p:nvSpPr>
        <p:spPr/>
        <p:txBody>
          <a:bodyPr/>
          <a:lstStyle/>
          <a:p>
            <a:fld id="{BA9D9B8C-0BB1-49DC-A390-B8BFFEE887FE}" type="slidenum">
              <a:rPr lang="en-US" smtClean="0"/>
              <a:pPr/>
              <a:t>14</a:t>
            </a:fld>
            <a:endParaRPr lang="en-US" dirty="0"/>
          </a:p>
        </p:txBody>
      </p:sp>
    </p:spTree>
    <p:extLst>
      <p:ext uri="{BB962C8B-B14F-4D97-AF65-F5344CB8AC3E}">
        <p14:creationId xmlns:p14="http://schemas.microsoft.com/office/powerpoint/2010/main" val="3499215707"/>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460CC-C09E-489C-A64F-AF5C9FCEE415}"/>
              </a:ext>
            </a:extLst>
          </p:cNvPr>
          <p:cNvSpPr>
            <a:spLocks noGrp="1"/>
          </p:cNvSpPr>
          <p:nvPr>
            <p:ph type="title"/>
          </p:nvPr>
        </p:nvSpPr>
        <p:spPr/>
        <p:txBody>
          <a:bodyPr/>
          <a:lstStyle/>
          <a:p>
            <a:r>
              <a:rPr lang="en-US" dirty="0"/>
              <a:t>Cost-Scope-Schedule-Risk</a:t>
            </a:r>
          </a:p>
        </p:txBody>
      </p:sp>
      <p:sp>
        <p:nvSpPr>
          <p:cNvPr id="3" name="Content Placeholder 2">
            <a:extLst>
              <a:ext uri="{FF2B5EF4-FFF2-40B4-BE49-F238E27FC236}">
                <a16:creationId xmlns:a16="http://schemas.microsoft.com/office/drawing/2014/main" id="{995D0A63-6A78-42E2-BD6D-DDAA5AD06E4B}"/>
              </a:ext>
            </a:extLst>
          </p:cNvPr>
          <p:cNvSpPr>
            <a:spLocks noGrp="1"/>
          </p:cNvSpPr>
          <p:nvPr>
            <p:ph idx="1"/>
          </p:nvPr>
        </p:nvSpPr>
        <p:spPr/>
        <p:txBody>
          <a:bodyPr>
            <a:normAutofit lnSpcReduction="10000"/>
          </a:bodyPr>
          <a:lstStyle/>
          <a:p>
            <a:r>
              <a:rPr lang="en-US" dirty="0"/>
              <a:t>Take your idea, and run it through these four lenses;</a:t>
            </a:r>
          </a:p>
          <a:p>
            <a:r>
              <a:rPr lang="en-US" dirty="0"/>
              <a:t>It will assist you to focus an idea and turn it into a solution;</a:t>
            </a:r>
          </a:p>
          <a:p>
            <a:r>
              <a:rPr lang="en-US" dirty="0"/>
              <a:t>This tried and true method will force you to;</a:t>
            </a:r>
          </a:p>
          <a:p>
            <a:pPr lvl="1"/>
            <a:r>
              <a:rPr lang="en-US" dirty="0"/>
              <a:t>Ask the correct questions;</a:t>
            </a:r>
          </a:p>
          <a:p>
            <a:pPr lvl="1"/>
            <a:r>
              <a:rPr lang="en-US" dirty="0"/>
              <a:t>Seek the correct processes;</a:t>
            </a:r>
          </a:p>
          <a:p>
            <a:pPr lvl="1"/>
            <a:r>
              <a:rPr lang="en-US" dirty="0"/>
              <a:t>Knock on doors to get answers;</a:t>
            </a:r>
          </a:p>
          <a:p>
            <a:r>
              <a:rPr lang="en-US" dirty="0"/>
              <a:t>These are also the same questions executives use, in one form or another, to test the viability of a solution;</a:t>
            </a:r>
          </a:p>
          <a:p>
            <a:r>
              <a:rPr lang="en-US" dirty="0"/>
              <a:t>These are also the same questions that acquisition professionals use to make purchases from the market.</a:t>
            </a:r>
          </a:p>
        </p:txBody>
      </p:sp>
      <p:sp>
        <p:nvSpPr>
          <p:cNvPr id="4" name="Slide Number Placeholder 3">
            <a:extLst>
              <a:ext uri="{FF2B5EF4-FFF2-40B4-BE49-F238E27FC236}">
                <a16:creationId xmlns:a16="http://schemas.microsoft.com/office/drawing/2014/main" id="{DBC4ED4C-FCF7-4646-84C1-26C5B4E18B06}"/>
              </a:ext>
            </a:extLst>
          </p:cNvPr>
          <p:cNvSpPr>
            <a:spLocks noGrp="1"/>
          </p:cNvSpPr>
          <p:nvPr>
            <p:ph type="sldNum" sz="quarter" idx="12"/>
          </p:nvPr>
        </p:nvSpPr>
        <p:spPr/>
        <p:txBody>
          <a:bodyPr/>
          <a:lstStyle/>
          <a:p>
            <a:fld id="{BA9D9B8C-0BB1-49DC-A390-B8BFFEE887FE}" type="slidenum">
              <a:rPr lang="en-US" smtClean="0"/>
              <a:pPr/>
              <a:t>140</a:t>
            </a:fld>
            <a:endParaRPr lang="en-US" dirty="0"/>
          </a:p>
        </p:txBody>
      </p:sp>
    </p:spTree>
    <p:extLst>
      <p:ext uri="{BB962C8B-B14F-4D97-AF65-F5344CB8AC3E}">
        <p14:creationId xmlns:p14="http://schemas.microsoft.com/office/powerpoint/2010/main" val="1107251631"/>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A6726F-4129-46D4-B96E-00762711E73E}"/>
              </a:ext>
            </a:extLst>
          </p:cNvPr>
          <p:cNvSpPr>
            <a:spLocks noGrp="1"/>
          </p:cNvSpPr>
          <p:nvPr>
            <p:ph type="title"/>
          </p:nvPr>
        </p:nvSpPr>
        <p:spPr/>
        <p:txBody>
          <a:bodyPr/>
          <a:lstStyle/>
          <a:p>
            <a:r>
              <a:rPr lang="en-US" dirty="0"/>
              <a:t>Cost-Scope-Schedule-Risk</a:t>
            </a:r>
          </a:p>
        </p:txBody>
      </p:sp>
      <p:sp>
        <p:nvSpPr>
          <p:cNvPr id="3" name="Content Placeholder 2">
            <a:extLst>
              <a:ext uri="{FF2B5EF4-FFF2-40B4-BE49-F238E27FC236}">
                <a16:creationId xmlns:a16="http://schemas.microsoft.com/office/drawing/2014/main" id="{394C136C-9C7B-4C62-B9BD-9B68CBEF49B3}"/>
              </a:ext>
            </a:extLst>
          </p:cNvPr>
          <p:cNvSpPr>
            <a:spLocks noGrp="1"/>
          </p:cNvSpPr>
          <p:nvPr>
            <p:ph idx="1"/>
          </p:nvPr>
        </p:nvSpPr>
        <p:spPr/>
        <p:txBody>
          <a:bodyPr>
            <a:normAutofit fontScale="92500" lnSpcReduction="10000"/>
          </a:bodyPr>
          <a:lstStyle/>
          <a:p>
            <a:r>
              <a:rPr lang="en-US" dirty="0"/>
              <a:t>Although most acquisitions involve a much higher level of analysis, consider you are at the working level;</a:t>
            </a:r>
          </a:p>
          <a:p>
            <a:r>
              <a:rPr lang="en-US" dirty="0"/>
              <a:t>As a result, the analysis has to be simple as you all have day jobs to do;</a:t>
            </a:r>
          </a:p>
          <a:p>
            <a:r>
              <a:rPr lang="en-US" dirty="0"/>
              <a:t>However, you will soon find that ‘back-of-the-envelope’ calculations, when done correctly, are reasonably accurate and enough for decision-making;</a:t>
            </a:r>
          </a:p>
          <a:p>
            <a:r>
              <a:rPr lang="en-US" dirty="0"/>
              <a:t>At the end of this analysis, you will see very clearly why you do not focus on the technology, but the solution and how the technology fits;</a:t>
            </a:r>
          </a:p>
          <a:p>
            <a:r>
              <a:rPr lang="en-US" dirty="0"/>
              <a:t>In the end, this is the goal of the course, and the concept you want to take away;</a:t>
            </a:r>
          </a:p>
          <a:p>
            <a:pPr marL="0" indent="0" algn="ctr">
              <a:buNone/>
            </a:pPr>
            <a:r>
              <a:rPr lang="en-US" b="1" dirty="0"/>
              <a:t>Present the solution- not the technology  The correct technology will present itself with a well-formed solution!</a:t>
            </a:r>
          </a:p>
        </p:txBody>
      </p:sp>
      <p:sp>
        <p:nvSpPr>
          <p:cNvPr id="4" name="Slide Number Placeholder 3">
            <a:extLst>
              <a:ext uri="{FF2B5EF4-FFF2-40B4-BE49-F238E27FC236}">
                <a16:creationId xmlns:a16="http://schemas.microsoft.com/office/drawing/2014/main" id="{6665BC8A-D679-40A9-91B3-1B146107C966}"/>
              </a:ext>
            </a:extLst>
          </p:cNvPr>
          <p:cNvSpPr>
            <a:spLocks noGrp="1"/>
          </p:cNvSpPr>
          <p:nvPr>
            <p:ph type="sldNum" sz="quarter" idx="12"/>
          </p:nvPr>
        </p:nvSpPr>
        <p:spPr/>
        <p:txBody>
          <a:bodyPr/>
          <a:lstStyle/>
          <a:p>
            <a:fld id="{BA9D9B8C-0BB1-49DC-A390-B8BFFEE887FE}" type="slidenum">
              <a:rPr lang="en-US" smtClean="0"/>
              <a:pPr/>
              <a:t>141</a:t>
            </a:fld>
            <a:endParaRPr lang="en-US" dirty="0"/>
          </a:p>
        </p:txBody>
      </p:sp>
    </p:spTree>
    <p:extLst>
      <p:ext uri="{BB962C8B-B14F-4D97-AF65-F5344CB8AC3E}">
        <p14:creationId xmlns:p14="http://schemas.microsoft.com/office/powerpoint/2010/main" val="1096407839"/>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BBDAF-28D3-4FA9-9B39-D7468ACF797C}"/>
              </a:ext>
            </a:extLst>
          </p:cNvPr>
          <p:cNvSpPr>
            <a:spLocks noGrp="1"/>
          </p:cNvSpPr>
          <p:nvPr>
            <p:ph type="title"/>
          </p:nvPr>
        </p:nvSpPr>
        <p:spPr/>
        <p:txBody>
          <a:bodyPr/>
          <a:lstStyle/>
          <a:p>
            <a:r>
              <a:rPr lang="en-US" dirty="0"/>
              <a:t>Cost</a:t>
            </a:r>
          </a:p>
        </p:txBody>
      </p:sp>
      <p:sp>
        <p:nvSpPr>
          <p:cNvPr id="3" name="Content Placeholder 2">
            <a:extLst>
              <a:ext uri="{FF2B5EF4-FFF2-40B4-BE49-F238E27FC236}">
                <a16:creationId xmlns:a16="http://schemas.microsoft.com/office/drawing/2014/main" id="{D1ECF5D2-6A27-4912-AFC6-10EC70A89735}"/>
              </a:ext>
            </a:extLst>
          </p:cNvPr>
          <p:cNvSpPr>
            <a:spLocks noGrp="1"/>
          </p:cNvSpPr>
          <p:nvPr>
            <p:ph idx="1"/>
          </p:nvPr>
        </p:nvSpPr>
        <p:spPr/>
        <p:txBody>
          <a:bodyPr>
            <a:normAutofit fontScale="92500" lnSpcReduction="10000"/>
          </a:bodyPr>
          <a:lstStyle/>
          <a:p>
            <a:r>
              <a:rPr lang="en-US" dirty="0"/>
              <a:t>There are three costs to consider;</a:t>
            </a:r>
          </a:p>
          <a:p>
            <a:pPr lvl="1"/>
            <a:r>
              <a:rPr lang="en-US" dirty="0"/>
              <a:t>Cost to acquire, </a:t>
            </a:r>
          </a:p>
          <a:p>
            <a:pPr lvl="1"/>
            <a:r>
              <a:rPr lang="en-US" dirty="0"/>
              <a:t>Cost to operate, and </a:t>
            </a:r>
          </a:p>
          <a:p>
            <a:pPr lvl="1"/>
            <a:r>
              <a:rPr lang="en-US" dirty="0"/>
              <a:t>Cost to be saved;</a:t>
            </a:r>
          </a:p>
          <a:p>
            <a:r>
              <a:rPr lang="en-US" dirty="0"/>
              <a:t>All three costs have to be considered.  First, we discuss acquisition costs;</a:t>
            </a:r>
          </a:p>
          <a:p>
            <a:pPr marL="0" indent="0">
              <a:buNone/>
            </a:pPr>
            <a:r>
              <a:rPr lang="en-US" dirty="0"/>
              <a:t>This is the easiest of the three:</a:t>
            </a:r>
          </a:p>
          <a:p>
            <a:r>
              <a:rPr lang="en-US" dirty="0"/>
              <a:t>Vendors do not like to give quotes on their technology unless there is a chance of a sale;</a:t>
            </a:r>
          </a:p>
          <a:p>
            <a:r>
              <a:rPr lang="en-US" dirty="0"/>
              <a:t>Therefore, use GSA Advantage where possible as those quotes come faster and more willing;</a:t>
            </a:r>
          </a:p>
          <a:p>
            <a:r>
              <a:rPr lang="en-US" dirty="0"/>
              <a:t>Be sure to tell the vendor your request is for a ‘budgetary’ quote.</a:t>
            </a:r>
          </a:p>
          <a:p>
            <a:endParaRPr lang="en-US" dirty="0"/>
          </a:p>
        </p:txBody>
      </p:sp>
      <p:sp>
        <p:nvSpPr>
          <p:cNvPr id="4" name="Slide Number Placeholder 3">
            <a:extLst>
              <a:ext uri="{FF2B5EF4-FFF2-40B4-BE49-F238E27FC236}">
                <a16:creationId xmlns:a16="http://schemas.microsoft.com/office/drawing/2014/main" id="{03074879-6AFF-438B-8008-CAB6E53C325E}"/>
              </a:ext>
            </a:extLst>
          </p:cNvPr>
          <p:cNvSpPr>
            <a:spLocks noGrp="1"/>
          </p:cNvSpPr>
          <p:nvPr>
            <p:ph type="sldNum" sz="quarter" idx="12"/>
          </p:nvPr>
        </p:nvSpPr>
        <p:spPr/>
        <p:txBody>
          <a:bodyPr/>
          <a:lstStyle/>
          <a:p>
            <a:fld id="{BA9D9B8C-0BB1-49DC-A390-B8BFFEE887FE}" type="slidenum">
              <a:rPr lang="en-US" smtClean="0"/>
              <a:pPr/>
              <a:t>142</a:t>
            </a:fld>
            <a:endParaRPr lang="en-US" dirty="0"/>
          </a:p>
        </p:txBody>
      </p:sp>
    </p:spTree>
    <p:extLst>
      <p:ext uri="{BB962C8B-B14F-4D97-AF65-F5344CB8AC3E}">
        <p14:creationId xmlns:p14="http://schemas.microsoft.com/office/powerpoint/2010/main" val="3581344886"/>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E45D93-30BD-4564-A09C-18A5F9372C18}"/>
              </a:ext>
            </a:extLst>
          </p:cNvPr>
          <p:cNvSpPr>
            <a:spLocks noGrp="1"/>
          </p:cNvSpPr>
          <p:nvPr>
            <p:ph type="title"/>
          </p:nvPr>
        </p:nvSpPr>
        <p:spPr/>
        <p:txBody>
          <a:bodyPr/>
          <a:lstStyle/>
          <a:p>
            <a:r>
              <a:rPr lang="en-US" dirty="0"/>
              <a:t>Cost</a:t>
            </a:r>
          </a:p>
        </p:txBody>
      </p:sp>
      <p:sp>
        <p:nvSpPr>
          <p:cNvPr id="3" name="Content Placeholder 2">
            <a:extLst>
              <a:ext uri="{FF2B5EF4-FFF2-40B4-BE49-F238E27FC236}">
                <a16:creationId xmlns:a16="http://schemas.microsoft.com/office/drawing/2014/main" id="{8AABD93F-CA8F-43D5-8AE4-6F2C56975B2D}"/>
              </a:ext>
            </a:extLst>
          </p:cNvPr>
          <p:cNvSpPr>
            <a:spLocks noGrp="1"/>
          </p:cNvSpPr>
          <p:nvPr>
            <p:ph idx="1"/>
          </p:nvPr>
        </p:nvSpPr>
        <p:spPr/>
        <p:txBody>
          <a:bodyPr/>
          <a:lstStyle/>
          <a:p>
            <a:r>
              <a:rPr lang="en-US" dirty="0"/>
              <a:t>Add approximately 20% on to the price for AGO Fee, additions, supplies, installation, and other configuration and unknowns;</a:t>
            </a:r>
          </a:p>
          <a:p>
            <a:r>
              <a:rPr lang="en-US" dirty="0"/>
              <a:t>This is the acquisition cost.</a:t>
            </a:r>
          </a:p>
          <a:p>
            <a:pPr marL="0" indent="0">
              <a:buNone/>
            </a:pPr>
            <a:endParaRPr lang="en-US" dirty="0"/>
          </a:p>
          <a:p>
            <a:pPr marL="0" indent="0">
              <a:buNone/>
            </a:pPr>
            <a:r>
              <a:rPr lang="en-US" dirty="0"/>
              <a:t>Quote: $10,000</a:t>
            </a:r>
          </a:p>
          <a:p>
            <a:pPr marL="0" indent="0">
              <a:buNone/>
            </a:pPr>
            <a:r>
              <a:rPr lang="en-US" dirty="0"/>
              <a:t>Addition: 20%</a:t>
            </a:r>
          </a:p>
          <a:p>
            <a:pPr marL="0" indent="0">
              <a:buNone/>
            </a:pPr>
            <a:r>
              <a:rPr lang="en-US" dirty="0"/>
              <a:t>Total: $12,000 </a:t>
            </a:r>
          </a:p>
        </p:txBody>
      </p:sp>
      <p:sp>
        <p:nvSpPr>
          <p:cNvPr id="4" name="Slide Number Placeholder 3">
            <a:extLst>
              <a:ext uri="{FF2B5EF4-FFF2-40B4-BE49-F238E27FC236}">
                <a16:creationId xmlns:a16="http://schemas.microsoft.com/office/drawing/2014/main" id="{97E84D31-025D-426B-8054-4597D55D7479}"/>
              </a:ext>
            </a:extLst>
          </p:cNvPr>
          <p:cNvSpPr>
            <a:spLocks noGrp="1"/>
          </p:cNvSpPr>
          <p:nvPr>
            <p:ph type="sldNum" sz="quarter" idx="12"/>
          </p:nvPr>
        </p:nvSpPr>
        <p:spPr/>
        <p:txBody>
          <a:bodyPr/>
          <a:lstStyle/>
          <a:p>
            <a:fld id="{BA9D9B8C-0BB1-49DC-A390-B8BFFEE887FE}" type="slidenum">
              <a:rPr lang="en-US" smtClean="0"/>
              <a:pPr/>
              <a:t>143</a:t>
            </a:fld>
            <a:endParaRPr lang="en-US" dirty="0"/>
          </a:p>
        </p:txBody>
      </p:sp>
      <p:sp>
        <p:nvSpPr>
          <p:cNvPr id="6" name="TextBox 5">
            <a:extLst>
              <a:ext uri="{FF2B5EF4-FFF2-40B4-BE49-F238E27FC236}">
                <a16:creationId xmlns:a16="http://schemas.microsoft.com/office/drawing/2014/main" id="{00A7BCCA-57CA-4769-BA06-A711094CBE9F}"/>
              </a:ext>
            </a:extLst>
          </p:cNvPr>
          <p:cNvSpPr txBox="1"/>
          <p:nvPr/>
        </p:nvSpPr>
        <p:spPr>
          <a:xfrm>
            <a:off x="4821382" y="3934691"/>
            <a:ext cx="5984780" cy="1323439"/>
          </a:xfrm>
          <a:prstGeom prst="rect">
            <a:avLst/>
          </a:prstGeom>
          <a:noFill/>
        </p:spPr>
        <p:txBody>
          <a:bodyPr wrap="none" rtlCol="0">
            <a:spAutoFit/>
          </a:bodyPr>
          <a:lstStyle/>
          <a:p>
            <a:r>
              <a:rPr lang="en-US" sz="4000" dirty="0"/>
              <a:t>Keep in mind this is only the</a:t>
            </a:r>
          </a:p>
          <a:p>
            <a:r>
              <a:rPr lang="en-US" sz="4000" dirty="0"/>
              <a:t>First part of any solution set!</a:t>
            </a:r>
          </a:p>
        </p:txBody>
      </p:sp>
    </p:spTree>
    <p:extLst>
      <p:ext uri="{BB962C8B-B14F-4D97-AF65-F5344CB8AC3E}">
        <p14:creationId xmlns:p14="http://schemas.microsoft.com/office/powerpoint/2010/main" val="4185147017"/>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87CEAA-4409-4A55-B7C8-C443E3333318}"/>
              </a:ext>
            </a:extLst>
          </p:cNvPr>
          <p:cNvSpPr>
            <a:spLocks noGrp="1"/>
          </p:cNvSpPr>
          <p:nvPr>
            <p:ph type="title"/>
          </p:nvPr>
        </p:nvSpPr>
        <p:spPr/>
        <p:txBody>
          <a:bodyPr/>
          <a:lstStyle/>
          <a:p>
            <a:r>
              <a:rPr lang="en-US" dirty="0"/>
              <a:t>Scope</a:t>
            </a:r>
          </a:p>
        </p:txBody>
      </p:sp>
      <p:sp>
        <p:nvSpPr>
          <p:cNvPr id="3" name="Content Placeholder 2">
            <a:extLst>
              <a:ext uri="{FF2B5EF4-FFF2-40B4-BE49-F238E27FC236}">
                <a16:creationId xmlns:a16="http://schemas.microsoft.com/office/drawing/2014/main" id="{8E8B49E8-4C4D-4586-9B61-34E7FDD46BCF}"/>
              </a:ext>
            </a:extLst>
          </p:cNvPr>
          <p:cNvSpPr>
            <a:spLocks noGrp="1"/>
          </p:cNvSpPr>
          <p:nvPr>
            <p:ph idx="1"/>
          </p:nvPr>
        </p:nvSpPr>
        <p:spPr/>
        <p:txBody>
          <a:bodyPr>
            <a:normAutofit lnSpcReduction="10000"/>
          </a:bodyPr>
          <a:lstStyle/>
          <a:p>
            <a:r>
              <a:rPr lang="en-US" dirty="0"/>
              <a:t>Scope has been discussed as the extent to which a solution fits into the larger enterprise;</a:t>
            </a:r>
          </a:p>
          <a:p>
            <a:r>
              <a:rPr lang="en-US" dirty="0"/>
              <a:t>Scope consists of the following questions;</a:t>
            </a:r>
          </a:p>
          <a:p>
            <a:pPr lvl="1"/>
            <a:r>
              <a:rPr lang="en-US" dirty="0"/>
              <a:t>Why do we need it?</a:t>
            </a:r>
          </a:p>
          <a:p>
            <a:pPr lvl="1"/>
            <a:r>
              <a:rPr lang="en-US" dirty="0"/>
              <a:t>What will it do?</a:t>
            </a:r>
          </a:p>
          <a:p>
            <a:pPr lvl="1"/>
            <a:r>
              <a:rPr lang="en-US" dirty="0"/>
              <a:t>How will it work?</a:t>
            </a:r>
          </a:p>
          <a:p>
            <a:pPr lvl="1"/>
            <a:r>
              <a:rPr lang="en-US" dirty="0"/>
              <a:t>What will I save in operating costs?</a:t>
            </a:r>
          </a:p>
          <a:p>
            <a:pPr lvl="1"/>
            <a:r>
              <a:rPr lang="en-US" dirty="0"/>
              <a:t>When will I see the savings?</a:t>
            </a:r>
          </a:p>
          <a:p>
            <a:r>
              <a:rPr lang="en-US" dirty="0"/>
              <a:t>Project Managers tend to have more questions, but these are the basic ones at the working level that are important for the formation of ideas to solutions.</a:t>
            </a:r>
          </a:p>
          <a:p>
            <a:pPr lvl="1"/>
            <a:endParaRPr lang="en-US" dirty="0"/>
          </a:p>
        </p:txBody>
      </p:sp>
      <p:sp>
        <p:nvSpPr>
          <p:cNvPr id="4" name="Slide Number Placeholder 3">
            <a:extLst>
              <a:ext uri="{FF2B5EF4-FFF2-40B4-BE49-F238E27FC236}">
                <a16:creationId xmlns:a16="http://schemas.microsoft.com/office/drawing/2014/main" id="{CD694748-736F-4D9C-A010-AFD998AF9A36}"/>
              </a:ext>
            </a:extLst>
          </p:cNvPr>
          <p:cNvSpPr>
            <a:spLocks noGrp="1"/>
          </p:cNvSpPr>
          <p:nvPr>
            <p:ph type="sldNum" sz="quarter" idx="12"/>
          </p:nvPr>
        </p:nvSpPr>
        <p:spPr/>
        <p:txBody>
          <a:bodyPr/>
          <a:lstStyle/>
          <a:p>
            <a:fld id="{BA9D9B8C-0BB1-49DC-A390-B8BFFEE887FE}" type="slidenum">
              <a:rPr lang="en-US" smtClean="0"/>
              <a:pPr/>
              <a:t>144</a:t>
            </a:fld>
            <a:endParaRPr lang="en-US" dirty="0"/>
          </a:p>
        </p:txBody>
      </p:sp>
    </p:spTree>
    <p:extLst>
      <p:ext uri="{BB962C8B-B14F-4D97-AF65-F5344CB8AC3E}">
        <p14:creationId xmlns:p14="http://schemas.microsoft.com/office/powerpoint/2010/main" val="779835263"/>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58A932-869E-4B9B-BAD8-A81AD713DD3C}"/>
              </a:ext>
            </a:extLst>
          </p:cNvPr>
          <p:cNvSpPr>
            <a:spLocks noGrp="1"/>
          </p:cNvSpPr>
          <p:nvPr>
            <p:ph type="title"/>
          </p:nvPr>
        </p:nvSpPr>
        <p:spPr/>
        <p:txBody>
          <a:bodyPr/>
          <a:lstStyle/>
          <a:p>
            <a:r>
              <a:rPr lang="en-US" dirty="0"/>
              <a:t>Why Do You Need The Improvement</a:t>
            </a:r>
          </a:p>
        </p:txBody>
      </p:sp>
      <p:sp>
        <p:nvSpPr>
          <p:cNvPr id="3" name="Content Placeholder 2">
            <a:extLst>
              <a:ext uri="{FF2B5EF4-FFF2-40B4-BE49-F238E27FC236}">
                <a16:creationId xmlns:a16="http://schemas.microsoft.com/office/drawing/2014/main" id="{235409D4-A525-4814-96AC-DD3C0707E68E}"/>
              </a:ext>
            </a:extLst>
          </p:cNvPr>
          <p:cNvSpPr>
            <a:spLocks noGrp="1"/>
          </p:cNvSpPr>
          <p:nvPr>
            <p:ph idx="1"/>
          </p:nvPr>
        </p:nvSpPr>
        <p:spPr/>
        <p:txBody>
          <a:bodyPr>
            <a:normAutofit lnSpcReduction="10000"/>
          </a:bodyPr>
          <a:lstStyle/>
          <a:p>
            <a:r>
              <a:rPr lang="en-US" dirty="0"/>
              <a:t>There are many good reasons to find a new solution in a solution set;</a:t>
            </a:r>
          </a:p>
          <a:p>
            <a:pPr lvl="1"/>
            <a:r>
              <a:rPr lang="en-US" dirty="0"/>
              <a:t>Obsolescence of the technology/process;</a:t>
            </a:r>
          </a:p>
          <a:p>
            <a:pPr lvl="1"/>
            <a:r>
              <a:rPr lang="en-US" dirty="0"/>
              <a:t>Enhancement of the technology to meet customer expectation;</a:t>
            </a:r>
          </a:p>
          <a:p>
            <a:pPr lvl="1"/>
            <a:r>
              <a:rPr lang="en-US" dirty="0"/>
              <a:t>Improve production times;</a:t>
            </a:r>
          </a:p>
          <a:p>
            <a:pPr lvl="1"/>
            <a:r>
              <a:rPr lang="en-US" dirty="0"/>
              <a:t>Reduce overall maintenance costs;</a:t>
            </a:r>
          </a:p>
          <a:p>
            <a:pPr lvl="1"/>
            <a:r>
              <a:rPr lang="en-US" dirty="0"/>
              <a:t>Reduce Labor (always a sensitive subject);</a:t>
            </a:r>
          </a:p>
          <a:p>
            <a:pPr lvl="1"/>
            <a:r>
              <a:rPr lang="en-US" dirty="0"/>
              <a:t>Increase production capacity;</a:t>
            </a:r>
          </a:p>
          <a:p>
            <a:pPr lvl="1"/>
            <a:r>
              <a:rPr lang="en-US" dirty="0"/>
              <a:t>Better linkages to upstream and downstream processes;</a:t>
            </a:r>
          </a:p>
          <a:p>
            <a:pPr lvl="1"/>
            <a:r>
              <a:rPr lang="en-US" dirty="0"/>
              <a:t>Future requirements.</a:t>
            </a:r>
          </a:p>
          <a:p>
            <a:r>
              <a:rPr lang="en-US" dirty="0"/>
              <a:t>Costs resulting from technology can be estimated using two methods quickly;</a:t>
            </a:r>
          </a:p>
          <a:p>
            <a:pPr lvl="1"/>
            <a:endParaRPr lang="en-US" dirty="0"/>
          </a:p>
          <a:p>
            <a:pPr lvl="1"/>
            <a:endParaRPr lang="en-US" dirty="0"/>
          </a:p>
        </p:txBody>
      </p:sp>
      <p:sp>
        <p:nvSpPr>
          <p:cNvPr id="4" name="Slide Number Placeholder 3">
            <a:extLst>
              <a:ext uri="{FF2B5EF4-FFF2-40B4-BE49-F238E27FC236}">
                <a16:creationId xmlns:a16="http://schemas.microsoft.com/office/drawing/2014/main" id="{8E4CC326-B038-46E5-894C-29DF15C72D53}"/>
              </a:ext>
            </a:extLst>
          </p:cNvPr>
          <p:cNvSpPr>
            <a:spLocks noGrp="1"/>
          </p:cNvSpPr>
          <p:nvPr>
            <p:ph type="sldNum" sz="quarter" idx="12"/>
          </p:nvPr>
        </p:nvSpPr>
        <p:spPr/>
        <p:txBody>
          <a:bodyPr/>
          <a:lstStyle/>
          <a:p>
            <a:fld id="{BA9D9B8C-0BB1-49DC-A390-B8BFFEE887FE}" type="slidenum">
              <a:rPr lang="en-US" smtClean="0"/>
              <a:pPr/>
              <a:t>145</a:t>
            </a:fld>
            <a:endParaRPr lang="en-US" dirty="0"/>
          </a:p>
        </p:txBody>
      </p:sp>
    </p:spTree>
    <p:extLst>
      <p:ext uri="{BB962C8B-B14F-4D97-AF65-F5344CB8AC3E}">
        <p14:creationId xmlns:p14="http://schemas.microsoft.com/office/powerpoint/2010/main" val="1294833427"/>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42806-9622-4C33-A402-DE8FEB495371}"/>
              </a:ext>
            </a:extLst>
          </p:cNvPr>
          <p:cNvSpPr>
            <a:spLocks noGrp="1"/>
          </p:cNvSpPr>
          <p:nvPr>
            <p:ph type="title"/>
          </p:nvPr>
        </p:nvSpPr>
        <p:spPr/>
        <p:txBody>
          <a:bodyPr/>
          <a:lstStyle/>
          <a:p>
            <a:r>
              <a:rPr lang="en-US" dirty="0"/>
              <a:t>Improve Production Costs</a:t>
            </a:r>
          </a:p>
        </p:txBody>
      </p:sp>
      <p:sp>
        <p:nvSpPr>
          <p:cNvPr id="3" name="Content Placeholder 2">
            <a:extLst>
              <a:ext uri="{FF2B5EF4-FFF2-40B4-BE49-F238E27FC236}">
                <a16:creationId xmlns:a16="http://schemas.microsoft.com/office/drawing/2014/main" id="{25F309CB-0FEB-4C31-A761-5D67B5A71798}"/>
              </a:ext>
            </a:extLst>
          </p:cNvPr>
          <p:cNvSpPr>
            <a:spLocks noGrp="1"/>
          </p:cNvSpPr>
          <p:nvPr>
            <p:ph idx="1"/>
          </p:nvPr>
        </p:nvSpPr>
        <p:spPr/>
        <p:txBody>
          <a:bodyPr/>
          <a:lstStyle/>
          <a:p>
            <a:r>
              <a:rPr lang="en-US" dirty="0"/>
              <a:t>You have to first set up a model to use- choose what is appropriate;</a:t>
            </a:r>
          </a:p>
          <a:p>
            <a:pPr lvl="1"/>
            <a:r>
              <a:rPr lang="en-US" dirty="0"/>
              <a:t>GS-12</a:t>
            </a:r>
          </a:p>
          <a:p>
            <a:pPr lvl="1"/>
            <a:r>
              <a:rPr lang="en-US" dirty="0"/>
              <a:t>Step 5  &gt;&gt;$101,813</a:t>
            </a:r>
          </a:p>
          <a:p>
            <a:pPr lvl="1"/>
            <a:r>
              <a:rPr lang="en-US" dirty="0"/>
              <a:t>Add benefits at 37% (average) &gt;&gt;($101,813 * 1.37) = $139,483.80</a:t>
            </a:r>
          </a:p>
          <a:p>
            <a:pPr lvl="1"/>
            <a:r>
              <a:rPr lang="en-US" dirty="0"/>
              <a:t>40 hour week &gt;&gt; (139,483.80 / 1960 hours/week) = $71.16/</a:t>
            </a:r>
            <a:r>
              <a:rPr lang="en-US" dirty="0" err="1"/>
              <a:t>hr</a:t>
            </a:r>
            <a:endParaRPr lang="en-US" dirty="0"/>
          </a:p>
          <a:p>
            <a:pPr lvl="1"/>
            <a:r>
              <a:rPr lang="en-US" dirty="0"/>
              <a:t>60 min/1 hour &gt;&gt; ($71.16 / 60) = $1.19/min</a:t>
            </a:r>
          </a:p>
          <a:p>
            <a:r>
              <a:rPr lang="en-US" dirty="0"/>
              <a:t>You will use these parameters to estimate cost savings</a:t>
            </a:r>
          </a:p>
          <a:p>
            <a:r>
              <a:rPr lang="en-US" dirty="0"/>
              <a:t>Now, estimate the task time savings by adding the solution (not technology)</a:t>
            </a:r>
          </a:p>
          <a:p>
            <a:pPr lvl="1"/>
            <a:r>
              <a:rPr lang="en-US" dirty="0"/>
              <a:t>Do one and time it.  Then, estimate the time savings with the solution added;</a:t>
            </a:r>
          </a:p>
        </p:txBody>
      </p:sp>
      <p:sp>
        <p:nvSpPr>
          <p:cNvPr id="4" name="Slide Number Placeholder 3">
            <a:extLst>
              <a:ext uri="{FF2B5EF4-FFF2-40B4-BE49-F238E27FC236}">
                <a16:creationId xmlns:a16="http://schemas.microsoft.com/office/drawing/2014/main" id="{099D1A01-9920-4427-B68B-86D800978CAC}"/>
              </a:ext>
            </a:extLst>
          </p:cNvPr>
          <p:cNvSpPr>
            <a:spLocks noGrp="1"/>
          </p:cNvSpPr>
          <p:nvPr>
            <p:ph type="sldNum" sz="quarter" idx="12"/>
          </p:nvPr>
        </p:nvSpPr>
        <p:spPr/>
        <p:txBody>
          <a:bodyPr/>
          <a:lstStyle/>
          <a:p>
            <a:fld id="{BA9D9B8C-0BB1-49DC-A390-B8BFFEE887FE}" type="slidenum">
              <a:rPr lang="en-US" smtClean="0"/>
              <a:pPr/>
              <a:t>146</a:t>
            </a:fld>
            <a:endParaRPr lang="en-US" dirty="0"/>
          </a:p>
        </p:txBody>
      </p:sp>
    </p:spTree>
    <p:extLst>
      <p:ext uri="{BB962C8B-B14F-4D97-AF65-F5344CB8AC3E}">
        <p14:creationId xmlns:p14="http://schemas.microsoft.com/office/powerpoint/2010/main" val="2177748081"/>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D3850-14E5-425E-A304-94933D588F4C}"/>
              </a:ext>
            </a:extLst>
          </p:cNvPr>
          <p:cNvSpPr>
            <a:spLocks noGrp="1"/>
          </p:cNvSpPr>
          <p:nvPr>
            <p:ph type="title"/>
          </p:nvPr>
        </p:nvSpPr>
        <p:spPr/>
        <p:txBody>
          <a:bodyPr/>
          <a:lstStyle/>
          <a:p>
            <a:r>
              <a:rPr lang="en-US" dirty="0"/>
              <a:t>Improve Production Parameters</a:t>
            </a:r>
          </a:p>
        </p:txBody>
      </p:sp>
      <p:sp>
        <p:nvSpPr>
          <p:cNvPr id="3" name="Content Placeholder 2">
            <a:extLst>
              <a:ext uri="{FF2B5EF4-FFF2-40B4-BE49-F238E27FC236}">
                <a16:creationId xmlns:a16="http://schemas.microsoft.com/office/drawing/2014/main" id="{0330CE8B-F140-459B-B321-813042B201E8}"/>
              </a:ext>
            </a:extLst>
          </p:cNvPr>
          <p:cNvSpPr>
            <a:spLocks noGrp="1"/>
          </p:cNvSpPr>
          <p:nvPr>
            <p:ph idx="1"/>
          </p:nvPr>
        </p:nvSpPr>
        <p:spPr/>
        <p:txBody>
          <a:bodyPr/>
          <a:lstStyle/>
          <a:p>
            <a:r>
              <a:rPr lang="en-US" dirty="0"/>
              <a:t>Lets say the solution saves 5 minutes per transaction;</a:t>
            </a:r>
          </a:p>
          <a:p>
            <a:r>
              <a:rPr lang="en-US" dirty="0"/>
              <a:t>Lets say it takes one transaction per hour</a:t>
            </a:r>
          </a:p>
          <a:p>
            <a:r>
              <a:rPr lang="en-US" dirty="0"/>
              <a:t>Lets say also that there are 4 GS-12’s who are doing the work;</a:t>
            </a:r>
          </a:p>
          <a:p>
            <a:r>
              <a:rPr lang="en-US" dirty="0"/>
              <a:t>Cost savings potential (and always use ‘potential’) calculates at:</a:t>
            </a:r>
          </a:p>
          <a:p>
            <a:pPr lvl="1"/>
            <a:r>
              <a:rPr lang="en-US" dirty="0"/>
              <a:t>5 minutes * $1.19 cost per minute * 8 hours = $47.60/day</a:t>
            </a:r>
          </a:p>
          <a:p>
            <a:pPr lvl="1"/>
            <a:r>
              <a:rPr lang="en-US" dirty="0"/>
              <a:t>$47.60/day * 5 days = $238.00/week</a:t>
            </a:r>
          </a:p>
          <a:p>
            <a:pPr lvl="1"/>
            <a:r>
              <a:rPr lang="en-US" dirty="0"/>
              <a:t>$238.00/week * 4 week/month = $952.00/month</a:t>
            </a:r>
          </a:p>
          <a:p>
            <a:r>
              <a:rPr lang="en-US" dirty="0"/>
              <a:t>Do you see how fast the savings adds up?</a:t>
            </a:r>
          </a:p>
          <a:p>
            <a:r>
              <a:rPr lang="en-US" dirty="0"/>
              <a:t>You can also calculate the savings by pure time:</a:t>
            </a:r>
          </a:p>
        </p:txBody>
      </p:sp>
      <p:sp>
        <p:nvSpPr>
          <p:cNvPr id="4" name="Slide Number Placeholder 3">
            <a:extLst>
              <a:ext uri="{FF2B5EF4-FFF2-40B4-BE49-F238E27FC236}">
                <a16:creationId xmlns:a16="http://schemas.microsoft.com/office/drawing/2014/main" id="{32F6BF19-2938-4DDF-8F21-F0484AFD1A97}"/>
              </a:ext>
            </a:extLst>
          </p:cNvPr>
          <p:cNvSpPr>
            <a:spLocks noGrp="1"/>
          </p:cNvSpPr>
          <p:nvPr>
            <p:ph type="sldNum" sz="quarter" idx="12"/>
          </p:nvPr>
        </p:nvSpPr>
        <p:spPr/>
        <p:txBody>
          <a:bodyPr/>
          <a:lstStyle/>
          <a:p>
            <a:fld id="{BA9D9B8C-0BB1-49DC-A390-B8BFFEE887FE}" type="slidenum">
              <a:rPr lang="en-US" smtClean="0"/>
              <a:pPr/>
              <a:t>147</a:t>
            </a:fld>
            <a:endParaRPr lang="en-US" dirty="0"/>
          </a:p>
        </p:txBody>
      </p:sp>
    </p:spTree>
    <p:extLst>
      <p:ext uri="{BB962C8B-B14F-4D97-AF65-F5344CB8AC3E}">
        <p14:creationId xmlns:p14="http://schemas.microsoft.com/office/powerpoint/2010/main" val="1633041087"/>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F2AC36-4A90-4481-A7F8-F0BA6D8DC75C}"/>
              </a:ext>
            </a:extLst>
          </p:cNvPr>
          <p:cNvSpPr>
            <a:spLocks noGrp="1"/>
          </p:cNvSpPr>
          <p:nvPr>
            <p:ph type="title"/>
          </p:nvPr>
        </p:nvSpPr>
        <p:spPr/>
        <p:txBody>
          <a:bodyPr/>
          <a:lstStyle/>
          <a:p>
            <a:r>
              <a:rPr lang="en-US" dirty="0"/>
              <a:t>Improve Production Times</a:t>
            </a:r>
          </a:p>
        </p:txBody>
      </p:sp>
      <p:sp>
        <p:nvSpPr>
          <p:cNvPr id="3" name="Content Placeholder 2">
            <a:extLst>
              <a:ext uri="{FF2B5EF4-FFF2-40B4-BE49-F238E27FC236}">
                <a16:creationId xmlns:a16="http://schemas.microsoft.com/office/drawing/2014/main" id="{D8BD9175-3E3D-47D5-9621-8B645479A463}"/>
              </a:ext>
            </a:extLst>
          </p:cNvPr>
          <p:cNvSpPr>
            <a:spLocks noGrp="1"/>
          </p:cNvSpPr>
          <p:nvPr>
            <p:ph idx="1"/>
          </p:nvPr>
        </p:nvSpPr>
        <p:spPr/>
        <p:txBody>
          <a:bodyPr/>
          <a:lstStyle/>
          <a:p>
            <a:r>
              <a:rPr lang="en-US" dirty="0"/>
              <a:t>Take the 5 minutes per hour anticipated savings;</a:t>
            </a:r>
          </a:p>
          <a:p>
            <a:r>
              <a:rPr lang="en-US" dirty="0"/>
              <a:t>Again, 8 hour day to minutes = 480 minutes/day</a:t>
            </a:r>
          </a:p>
          <a:p>
            <a:r>
              <a:rPr lang="en-US" dirty="0"/>
              <a:t>480 minutes/day – (5 minutes savings * 8 times per day)</a:t>
            </a:r>
          </a:p>
          <a:p>
            <a:r>
              <a:rPr lang="en-US" dirty="0"/>
              <a:t>440 minutes per day or 40 minutes/day savings</a:t>
            </a:r>
          </a:p>
          <a:p>
            <a:r>
              <a:rPr lang="en-US" dirty="0"/>
              <a:t>40 minutes/day * 5 days = 200 minutes/week or (200/60) = 3.3 hours/week</a:t>
            </a:r>
          </a:p>
          <a:p>
            <a:r>
              <a:rPr lang="en-US" dirty="0"/>
              <a:t>3.3 hours/week * 52 weeks = 173 </a:t>
            </a:r>
            <a:r>
              <a:rPr lang="en-US" dirty="0" err="1"/>
              <a:t>hrs</a:t>
            </a:r>
            <a:r>
              <a:rPr lang="en-US" dirty="0"/>
              <a:t>/year</a:t>
            </a:r>
          </a:p>
          <a:p>
            <a:pPr marL="0" indent="0" algn="ctr">
              <a:buNone/>
            </a:pPr>
            <a:r>
              <a:rPr lang="en-US" sz="3600" b="1" dirty="0"/>
              <a:t>Again, see how quickly the savings adds up!  </a:t>
            </a:r>
          </a:p>
        </p:txBody>
      </p:sp>
      <p:sp>
        <p:nvSpPr>
          <p:cNvPr id="4" name="Slide Number Placeholder 3">
            <a:extLst>
              <a:ext uri="{FF2B5EF4-FFF2-40B4-BE49-F238E27FC236}">
                <a16:creationId xmlns:a16="http://schemas.microsoft.com/office/drawing/2014/main" id="{EE71A2B4-06A8-4551-8D5D-4F7AAC788D58}"/>
              </a:ext>
            </a:extLst>
          </p:cNvPr>
          <p:cNvSpPr>
            <a:spLocks noGrp="1"/>
          </p:cNvSpPr>
          <p:nvPr>
            <p:ph type="sldNum" sz="quarter" idx="12"/>
          </p:nvPr>
        </p:nvSpPr>
        <p:spPr/>
        <p:txBody>
          <a:bodyPr/>
          <a:lstStyle/>
          <a:p>
            <a:fld id="{BA9D9B8C-0BB1-49DC-A390-B8BFFEE887FE}" type="slidenum">
              <a:rPr lang="en-US" smtClean="0"/>
              <a:pPr/>
              <a:t>148</a:t>
            </a:fld>
            <a:endParaRPr lang="en-US" dirty="0"/>
          </a:p>
        </p:txBody>
      </p:sp>
    </p:spTree>
    <p:extLst>
      <p:ext uri="{BB962C8B-B14F-4D97-AF65-F5344CB8AC3E}">
        <p14:creationId xmlns:p14="http://schemas.microsoft.com/office/powerpoint/2010/main" val="225265749"/>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3456A2-B34D-4BB0-ABAF-CB86D37A7338}"/>
              </a:ext>
            </a:extLst>
          </p:cNvPr>
          <p:cNvSpPr>
            <a:spLocks noGrp="1"/>
          </p:cNvSpPr>
          <p:nvPr>
            <p:ph type="title"/>
          </p:nvPr>
        </p:nvSpPr>
        <p:spPr/>
        <p:txBody>
          <a:bodyPr/>
          <a:lstStyle/>
          <a:p>
            <a:r>
              <a:rPr lang="en-US" dirty="0"/>
              <a:t>Feed Scope Savings Back to Cost</a:t>
            </a:r>
          </a:p>
        </p:txBody>
      </p:sp>
      <p:sp>
        <p:nvSpPr>
          <p:cNvPr id="3" name="Content Placeholder 2">
            <a:extLst>
              <a:ext uri="{FF2B5EF4-FFF2-40B4-BE49-F238E27FC236}">
                <a16:creationId xmlns:a16="http://schemas.microsoft.com/office/drawing/2014/main" id="{3B281F02-42D0-4557-BB0E-497C0E8AAB7E}"/>
              </a:ext>
            </a:extLst>
          </p:cNvPr>
          <p:cNvSpPr>
            <a:spLocks noGrp="1"/>
          </p:cNvSpPr>
          <p:nvPr>
            <p:ph idx="1"/>
          </p:nvPr>
        </p:nvSpPr>
        <p:spPr/>
        <p:txBody>
          <a:bodyPr/>
          <a:lstStyle/>
          <a:p>
            <a:r>
              <a:rPr lang="en-US" dirty="0"/>
              <a:t>Cost:  $12,000 (one time cost)</a:t>
            </a:r>
          </a:p>
          <a:p>
            <a:r>
              <a:rPr lang="en-US" dirty="0"/>
              <a:t>Recurring costs (usually 15% - 20% of one time cost)  $1,200</a:t>
            </a:r>
          </a:p>
          <a:p>
            <a:r>
              <a:rPr lang="en-US" dirty="0"/>
              <a:t>Lets Calculate the Return on Investment- This gets the attention of every accountant!</a:t>
            </a:r>
          </a:p>
          <a:p>
            <a:pPr lvl="1"/>
            <a:r>
              <a:rPr lang="en-US" dirty="0"/>
              <a:t>Monthly Anticipated Cost Savings:  $952/month</a:t>
            </a:r>
          </a:p>
          <a:p>
            <a:pPr lvl="1"/>
            <a:r>
              <a:rPr lang="en-US" dirty="0"/>
              <a:t>Divide into the One Time Cost:  $12,000/952  =12.6</a:t>
            </a:r>
          </a:p>
          <a:p>
            <a:pPr lvl="1"/>
            <a:r>
              <a:rPr lang="en-US" dirty="0"/>
              <a:t>Add one month for recurring costs as its over 12 months and the warranty period;</a:t>
            </a:r>
          </a:p>
          <a:p>
            <a:pPr marL="0" indent="0" algn="ctr">
              <a:buNone/>
            </a:pPr>
            <a:r>
              <a:rPr lang="en-US" sz="3200" b="1" dirty="0"/>
              <a:t>ROI as Calculated is Approximately 13.6 months</a:t>
            </a:r>
          </a:p>
          <a:p>
            <a:pPr lvl="1"/>
            <a:endParaRPr lang="en-US" dirty="0"/>
          </a:p>
          <a:p>
            <a:pPr lvl="1"/>
            <a:endParaRPr lang="en-US" dirty="0"/>
          </a:p>
          <a:p>
            <a:endParaRPr lang="en-US" dirty="0"/>
          </a:p>
        </p:txBody>
      </p:sp>
      <p:sp>
        <p:nvSpPr>
          <p:cNvPr id="4" name="Slide Number Placeholder 3">
            <a:extLst>
              <a:ext uri="{FF2B5EF4-FFF2-40B4-BE49-F238E27FC236}">
                <a16:creationId xmlns:a16="http://schemas.microsoft.com/office/drawing/2014/main" id="{49094C38-8345-402C-83A4-AD9460352B74}"/>
              </a:ext>
            </a:extLst>
          </p:cNvPr>
          <p:cNvSpPr>
            <a:spLocks noGrp="1"/>
          </p:cNvSpPr>
          <p:nvPr>
            <p:ph type="sldNum" sz="quarter" idx="12"/>
          </p:nvPr>
        </p:nvSpPr>
        <p:spPr/>
        <p:txBody>
          <a:bodyPr/>
          <a:lstStyle/>
          <a:p>
            <a:fld id="{BA9D9B8C-0BB1-49DC-A390-B8BFFEE887FE}" type="slidenum">
              <a:rPr lang="en-US" smtClean="0"/>
              <a:pPr/>
              <a:t>149</a:t>
            </a:fld>
            <a:endParaRPr lang="en-US" dirty="0"/>
          </a:p>
        </p:txBody>
      </p:sp>
    </p:spTree>
    <p:extLst>
      <p:ext uri="{BB962C8B-B14F-4D97-AF65-F5344CB8AC3E}">
        <p14:creationId xmlns:p14="http://schemas.microsoft.com/office/powerpoint/2010/main" val="22055769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95554-AABC-4490-957D-6D1F945DA27C}"/>
              </a:ext>
            </a:extLst>
          </p:cNvPr>
          <p:cNvSpPr>
            <a:spLocks noGrp="1"/>
          </p:cNvSpPr>
          <p:nvPr>
            <p:ph type="title"/>
          </p:nvPr>
        </p:nvSpPr>
        <p:spPr/>
        <p:txBody>
          <a:bodyPr/>
          <a:lstStyle/>
          <a:p>
            <a:r>
              <a:rPr lang="en-US" dirty="0"/>
              <a:t>Narrowing the Definition Fields</a:t>
            </a:r>
          </a:p>
        </p:txBody>
      </p:sp>
      <p:sp>
        <p:nvSpPr>
          <p:cNvPr id="3" name="Content Placeholder 2">
            <a:extLst>
              <a:ext uri="{FF2B5EF4-FFF2-40B4-BE49-F238E27FC236}">
                <a16:creationId xmlns:a16="http://schemas.microsoft.com/office/drawing/2014/main" id="{A4E25664-3780-430C-9AC0-EECE00917CAF}"/>
              </a:ext>
            </a:extLst>
          </p:cNvPr>
          <p:cNvSpPr>
            <a:spLocks noGrp="1"/>
          </p:cNvSpPr>
          <p:nvPr>
            <p:ph idx="1"/>
          </p:nvPr>
        </p:nvSpPr>
        <p:spPr>
          <a:xfrm>
            <a:off x="903514" y="1825625"/>
            <a:ext cx="10515600" cy="3791404"/>
          </a:xfrm>
        </p:spPr>
        <p:txBody>
          <a:bodyPr>
            <a:normAutofit lnSpcReduction="10000"/>
          </a:bodyPr>
          <a:lstStyle/>
          <a:p>
            <a:r>
              <a:rPr lang="en-US" dirty="0"/>
              <a:t>For Purposes of Government Acquisition, Technology is associated with:</a:t>
            </a:r>
          </a:p>
          <a:p>
            <a:pPr lvl="1"/>
            <a:r>
              <a:rPr lang="en-US" dirty="0"/>
              <a:t>Science and Technology (US Office of Science and Technology Policy)</a:t>
            </a:r>
          </a:p>
          <a:p>
            <a:pPr lvl="1"/>
            <a:r>
              <a:rPr lang="en-US" dirty="0"/>
              <a:t>Science, Technology and Engineering Policy (National Science and Technology Council)</a:t>
            </a:r>
          </a:p>
          <a:p>
            <a:pPr lvl="1"/>
            <a:r>
              <a:rPr lang="en-US" dirty="0"/>
              <a:t>Separates Technology into</a:t>
            </a:r>
          </a:p>
          <a:p>
            <a:pPr lvl="2"/>
            <a:r>
              <a:rPr lang="en-US" dirty="0"/>
              <a:t>Information Technology</a:t>
            </a:r>
          </a:p>
          <a:p>
            <a:pPr lvl="2"/>
            <a:r>
              <a:rPr lang="en-US" dirty="0"/>
              <a:t>Scientific Research</a:t>
            </a:r>
          </a:p>
          <a:p>
            <a:pPr lvl="2"/>
            <a:r>
              <a:rPr lang="en-US" dirty="0"/>
              <a:t>Engineering</a:t>
            </a:r>
          </a:p>
          <a:p>
            <a:pPr lvl="2"/>
            <a:r>
              <a:rPr lang="en-US" dirty="0"/>
              <a:t>Manufacturing</a:t>
            </a:r>
          </a:p>
          <a:p>
            <a:pPr lvl="2"/>
            <a:r>
              <a:rPr lang="en-US" dirty="0"/>
              <a:t>Social Science (This is one I dispute)</a:t>
            </a:r>
          </a:p>
          <a:p>
            <a:pPr marL="914400" lvl="2" indent="0">
              <a:buNone/>
            </a:pPr>
            <a:endParaRPr lang="en-US" dirty="0"/>
          </a:p>
        </p:txBody>
      </p:sp>
      <p:sp>
        <p:nvSpPr>
          <p:cNvPr id="4" name="Slide Number Placeholder 3">
            <a:extLst>
              <a:ext uri="{FF2B5EF4-FFF2-40B4-BE49-F238E27FC236}">
                <a16:creationId xmlns:a16="http://schemas.microsoft.com/office/drawing/2014/main" id="{4E4ECECA-971A-4660-983F-E4EF53573C25}"/>
              </a:ext>
            </a:extLst>
          </p:cNvPr>
          <p:cNvSpPr>
            <a:spLocks noGrp="1"/>
          </p:cNvSpPr>
          <p:nvPr>
            <p:ph type="sldNum" sz="quarter" idx="12"/>
          </p:nvPr>
        </p:nvSpPr>
        <p:spPr/>
        <p:txBody>
          <a:bodyPr/>
          <a:lstStyle/>
          <a:p>
            <a:fld id="{BA9D9B8C-0BB1-49DC-A390-B8BFFEE887FE}" type="slidenum">
              <a:rPr lang="en-US" smtClean="0"/>
              <a:pPr/>
              <a:t>15</a:t>
            </a:fld>
            <a:endParaRPr lang="en-US" dirty="0"/>
          </a:p>
        </p:txBody>
      </p:sp>
      <p:sp>
        <p:nvSpPr>
          <p:cNvPr id="5" name="TextBox 4">
            <a:extLst>
              <a:ext uri="{FF2B5EF4-FFF2-40B4-BE49-F238E27FC236}">
                <a16:creationId xmlns:a16="http://schemas.microsoft.com/office/drawing/2014/main" id="{DEEE07E8-6C7D-4EBC-B765-54F1690A134C}"/>
              </a:ext>
            </a:extLst>
          </p:cNvPr>
          <p:cNvSpPr txBox="1"/>
          <p:nvPr/>
        </p:nvSpPr>
        <p:spPr>
          <a:xfrm>
            <a:off x="1147665" y="5751966"/>
            <a:ext cx="10391371" cy="646331"/>
          </a:xfrm>
          <a:prstGeom prst="rect">
            <a:avLst/>
          </a:prstGeom>
          <a:noFill/>
        </p:spPr>
        <p:txBody>
          <a:bodyPr wrap="none" rtlCol="0">
            <a:spAutoFit/>
          </a:bodyPr>
          <a:lstStyle/>
          <a:p>
            <a:r>
              <a:rPr lang="en-US" dirty="0"/>
              <a:t>Herein lies the confusion.  There is no generally agreed definition of Technology in the US Federal Government.</a:t>
            </a:r>
          </a:p>
          <a:p>
            <a:r>
              <a:rPr lang="en-US" dirty="0"/>
              <a:t>It is interpreted and defined more locally at the agency level, but not definitely at the Executive Government Level.</a:t>
            </a:r>
          </a:p>
        </p:txBody>
      </p:sp>
    </p:spTree>
    <p:extLst>
      <p:ext uri="{BB962C8B-B14F-4D97-AF65-F5344CB8AC3E}">
        <p14:creationId xmlns:p14="http://schemas.microsoft.com/office/powerpoint/2010/main" val="3169166064"/>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87F1D-6867-4730-94D3-C6344EC6E88C}"/>
              </a:ext>
            </a:extLst>
          </p:cNvPr>
          <p:cNvSpPr>
            <a:spLocks noGrp="1"/>
          </p:cNvSpPr>
          <p:nvPr>
            <p:ph type="title"/>
          </p:nvPr>
        </p:nvSpPr>
        <p:spPr/>
        <p:txBody>
          <a:bodyPr/>
          <a:lstStyle/>
          <a:p>
            <a:r>
              <a:rPr lang="en-US" dirty="0"/>
              <a:t>Scope and Capacity Planning</a:t>
            </a:r>
          </a:p>
        </p:txBody>
      </p:sp>
      <p:sp>
        <p:nvSpPr>
          <p:cNvPr id="3" name="Content Placeholder 2">
            <a:extLst>
              <a:ext uri="{FF2B5EF4-FFF2-40B4-BE49-F238E27FC236}">
                <a16:creationId xmlns:a16="http://schemas.microsoft.com/office/drawing/2014/main" id="{DEE3E0AE-E8C5-41F4-BD58-97546C1D96CB}"/>
              </a:ext>
            </a:extLst>
          </p:cNvPr>
          <p:cNvSpPr>
            <a:spLocks noGrp="1"/>
          </p:cNvSpPr>
          <p:nvPr>
            <p:ph idx="1"/>
          </p:nvPr>
        </p:nvSpPr>
        <p:spPr/>
        <p:txBody>
          <a:bodyPr/>
          <a:lstStyle/>
          <a:p>
            <a:r>
              <a:rPr lang="en-US" dirty="0"/>
              <a:t>Although Costs are always a big sell point, in Government environments, there is another selling point;</a:t>
            </a:r>
          </a:p>
          <a:p>
            <a:r>
              <a:rPr lang="en-US" dirty="0"/>
              <a:t>That is the in Capacity Planning;</a:t>
            </a:r>
          </a:p>
          <a:p>
            <a:r>
              <a:rPr lang="en-US" dirty="0"/>
              <a:t>The ability to show increased capacity offers the opportunity to perform more tasks with equal quality, or improve the quality of the existing tasks because of increased capacity;</a:t>
            </a:r>
          </a:p>
          <a:p>
            <a:r>
              <a:rPr lang="en-US" dirty="0"/>
              <a:t>Based on the agency mission, Capacity Planning may be the preferred parameter because of their mission;</a:t>
            </a:r>
          </a:p>
          <a:p>
            <a:r>
              <a:rPr lang="en-US" dirty="0"/>
              <a:t>Capacity Planning changes also work well with Schedule (next topic);</a:t>
            </a:r>
          </a:p>
        </p:txBody>
      </p:sp>
      <p:sp>
        <p:nvSpPr>
          <p:cNvPr id="4" name="Slide Number Placeholder 3">
            <a:extLst>
              <a:ext uri="{FF2B5EF4-FFF2-40B4-BE49-F238E27FC236}">
                <a16:creationId xmlns:a16="http://schemas.microsoft.com/office/drawing/2014/main" id="{959053BB-2979-4305-B627-8F3A1185B145}"/>
              </a:ext>
            </a:extLst>
          </p:cNvPr>
          <p:cNvSpPr>
            <a:spLocks noGrp="1"/>
          </p:cNvSpPr>
          <p:nvPr>
            <p:ph type="sldNum" sz="quarter" idx="12"/>
          </p:nvPr>
        </p:nvSpPr>
        <p:spPr/>
        <p:txBody>
          <a:bodyPr/>
          <a:lstStyle/>
          <a:p>
            <a:fld id="{BA9D9B8C-0BB1-49DC-A390-B8BFFEE887FE}" type="slidenum">
              <a:rPr lang="en-US" smtClean="0"/>
              <a:pPr/>
              <a:t>150</a:t>
            </a:fld>
            <a:endParaRPr lang="en-US" dirty="0"/>
          </a:p>
        </p:txBody>
      </p:sp>
    </p:spTree>
    <p:extLst>
      <p:ext uri="{BB962C8B-B14F-4D97-AF65-F5344CB8AC3E}">
        <p14:creationId xmlns:p14="http://schemas.microsoft.com/office/powerpoint/2010/main" val="1845578469"/>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90250A-F10D-446A-A917-FD1D4CE2BC2D}"/>
              </a:ext>
            </a:extLst>
          </p:cNvPr>
          <p:cNvSpPr>
            <a:spLocks noGrp="1"/>
          </p:cNvSpPr>
          <p:nvPr>
            <p:ph type="title"/>
          </p:nvPr>
        </p:nvSpPr>
        <p:spPr/>
        <p:txBody>
          <a:bodyPr/>
          <a:lstStyle/>
          <a:p>
            <a:r>
              <a:rPr lang="en-US" dirty="0"/>
              <a:t>Return on Investment (ROI)</a:t>
            </a:r>
          </a:p>
        </p:txBody>
      </p:sp>
      <p:sp>
        <p:nvSpPr>
          <p:cNvPr id="3" name="Content Placeholder 2">
            <a:extLst>
              <a:ext uri="{FF2B5EF4-FFF2-40B4-BE49-F238E27FC236}">
                <a16:creationId xmlns:a16="http://schemas.microsoft.com/office/drawing/2014/main" id="{71F8D5D3-28C8-4DDA-88C3-0D0DAD454533}"/>
              </a:ext>
            </a:extLst>
          </p:cNvPr>
          <p:cNvSpPr>
            <a:spLocks noGrp="1"/>
          </p:cNvSpPr>
          <p:nvPr>
            <p:ph idx="1"/>
          </p:nvPr>
        </p:nvSpPr>
        <p:spPr/>
        <p:txBody>
          <a:bodyPr/>
          <a:lstStyle/>
          <a:p>
            <a:r>
              <a:rPr lang="en-US" dirty="0"/>
              <a:t>Every accountant will hone in on this number;</a:t>
            </a:r>
          </a:p>
          <a:p>
            <a:r>
              <a:rPr lang="en-US" dirty="0"/>
              <a:t>It is the amount of time it will take for the cost savings to pay for the investment;</a:t>
            </a:r>
          </a:p>
          <a:p>
            <a:r>
              <a:rPr lang="en-US" dirty="0"/>
              <a:t>Any accountant worth their weight will approve a project with a reasonable and expected ROI;</a:t>
            </a:r>
          </a:p>
          <a:p>
            <a:r>
              <a:rPr lang="en-US" dirty="0"/>
              <a:t>Remember you will have to prove where the data came from, and how it was obtained;</a:t>
            </a:r>
          </a:p>
          <a:p>
            <a:r>
              <a:rPr lang="en-US" dirty="0"/>
              <a:t>Managers are more likely to approve project that accountants favor as numerically positive.</a:t>
            </a:r>
          </a:p>
        </p:txBody>
      </p:sp>
      <p:sp>
        <p:nvSpPr>
          <p:cNvPr id="4" name="Slide Number Placeholder 3">
            <a:extLst>
              <a:ext uri="{FF2B5EF4-FFF2-40B4-BE49-F238E27FC236}">
                <a16:creationId xmlns:a16="http://schemas.microsoft.com/office/drawing/2014/main" id="{BDA3820B-1630-4954-8A52-6EBD5C98C88D}"/>
              </a:ext>
            </a:extLst>
          </p:cNvPr>
          <p:cNvSpPr>
            <a:spLocks noGrp="1"/>
          </p:cNvSpPr>
          <p:nvPr>
            <p:ph type="sldNum" sz="quarter" idx="12"/>
          </p:nvPr>
        </p:nvSpPr>
        <p:spPr/>
        <p:txBody>
          <a:bodyPr/>
          <a:lstStyle/>
          <a:p>
            <a:fld id="{BA9D9B8C-0BB1-49DC-A390-B8BFFEE887FE}" type="slidenum">
              <a:rPr lang="en-US" smtClean="0"/>
              <a:pPr/>
              <a:t>151</a:t>
            </a:fld>
            <a:endParaRPr lang="en-US" dirty="0"/>
          </a:p>
        </p:txBody>
      </p:sp>
    </p:spTree>
    <p:extLst>
      <p:ext uri="{BB962C8B-B14F-4D97-AF65-F5344CB8AC3E}">
        <p14:creationId xmlns:p14="http://schemas.microsoft.com/office/powerpoint/2010/main" val="2670617514"/>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2215A0-7B8E-4E5E-A2E0-0DF92018C4F7}"/>
              </a:ext>
            </a:extLst>
          </p:cNvPr>
          <p:cNvSpPr>
            <a:spLocks noGrp="1"/>
          </p:cNvSpPr>
          <p:nvPr>
            <p:ph type="title"/>
          </p:nvPr>
        </p:nvSpPr>
        <p:spPr/>
        <p:txBody>
          <a:bodyPr/>
          <a:lstStyle/>
          <a:p>
            <a:r>
              <a:rPr lang="en-US" dirty="0"/>
              <a:t>Schedule</a:t>
            </a:r>
          </a:p>
        </p:txBody>
      </p:sp>
      <p:sp>
        <p:nvSpPr>
          <p:cNvPr id="3" name="Content Placeholder 2">
            <a:extLst>
              <a:ext uri="{FF2B5EF4-FFF2-40B4-BE49-F238E27FC236}">
                <a16:creationId xmlns:a16="http://schemas.microsoft.com/office/drawing/2014/main" id="{FC5DD434-AE83-4925-856C-FF3CF580595C}"/>
              </a:ext>
            </a:extLst>
          </p:cNvPr>
          <p:cNvSpPr>
            <a:spLocks noGrp="1"/>
          </p:cNvSpPr>
          <p:nvPr>
            <p:ph idx="1"/>
          </p:nvPr>
        </p:nvSpPr>
        <p:spPr/>
        <p:txBody>
          <a:bodyPr/>
          <a:lstStyle/>
          <a:p>
            <a:r>
              <a:rPr lang="en-US" dirty="0"/>
              <a:t>Schedule improvements are always welcoming in management reviews;</a:t>
            </a:r>
          </a:p>
          <a:p>
            <a:r>
              <a:rPr lang="en-US" dirty="0"/>
              <a:t>They are easier to show than costs and scope, as there are not as many assumptions;</a:t>
            </a:r>
          </a:p>
          <a:p>
            <a:r>
              <a:rPr lang="en-US" dirty="0"/>
              <a:t>Schedule is easier to manage and present than Cost or Scope;</a:t>
            </a:r>
          </a:p>
          <a:p>
            <a:r>
              <a:rPr lang="en-US" dirty="0"/>
              <a:t>It is integral to Capacity Planning (how much work can be done in a given period of time);</a:t>
            </a:r>
          </a:p>
          <a:p>
            <a:r>
              <a:rPr lang="en-US" dirty="0"/>
              <a:t>As can be seen, the calculations done with Scope can also be readily added for Schedule improvement depending on the mission of the office or agency.</a:t>
            </a:r>
          </a:p>
          <a:p>
            <a:endParaRPr lang="en-US" dirty="0"/>
          </a:p>
        </p:txBody>
      </p:sp>
      <p:sp>
        <p:nvSpPr>
          <p:cNvPr id="4" name="Slide Number Placeholder 3">
            <a:extLst>
              <a:ext uri="{FF2B5EF4-FFF2-40B4-BE49-F238E27FC236}">
                <a16:creationId xmlns:a16="http://schemas.microsoft.com/office/drawing/2014/main" id="{8410426C-9D65-4F67-AFDB-7B44AECF111F}"/>
              </a:ext>
            </a:extLst>
          </p:cNvPr>
          <p:cNvSpPr>
            <a:spLocks noGrp="1"/>
          </p:cNvSpPr>
          <p:nvPr>
            <p:ph type="sldNum" sz="quarter" idx="12"/>
          </p:nvPr>
        </p:nvSpPr>
        <p:spPr/>
        <p:txBody>
          <a:bodyPr/>
          <a:lstStyle/>
          <a:p>
            <a:fld id="{BA9D9B8C-0BB1-49DC-A390-B8BFFEE887FE}" type="slidenum">
              <a:rPr lang="en-US" smtClean="0"/>
              <a:pPr/>
              <a:t>152</a:t>
            </a:fld>
            <a:endParaRPr lang="en-US" dirty="0"/>
          </a:p>
        </p:txBody>
      </p:sp>
    </p:spTree>
    <p:extLst>
      <p:ext uri="{BB962C8B-B14F-4D97-AF65-F5344CB8AC3E}">
        <p14:creationId xmlns:p14="http://schemas.microsoft.com/office/powerpoint/2010/main" val="2060502719"/>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35858-13D1-48F5-9C4C-A29B76CB4EEA}"/>
              </a:ext>
            </a:extLst>
          </p:cNvPr>
          <p:cNvSpPr>
            <a:spLocks noGrp="1"/>
          </p:cNvSpPr>
          <p:nvPr>
            <p:ph type="title"/>
          </p:nvPr>
        </p:nvSpPr>
        <p:spPr/>
        <p:txBody>
          <a:bodyPr/>
          <a:lstStyle/>
          <a:p>
            <a:r>
              <a:rPr lang="en-US" dirty="0"/>
              <a:t>Risk</a:t>
            </a:r>
          </a:p>
        </p:txBody>
      </p:sp>
      <p:sp>
        <p:nvSpPr>
          <p:cNvPr id="3" name="Content Placeholder 2">
            <a:extLst>
              <a:ext uri="{FF2B5EF4-FFF2-40B4-BE49-F238E27FC236}">
                <a16:creationId xmlns:a16="http://schemas.microsoft.com/office/drawing/2014/main" id="{ED16D012-0E2E-438E-9D2E-50D828CE6877}"/>
              </a:ext>
            </a:extLst>
          </p:cNvPr>
          <p:cNvSpPr>
            <a:spLocks noGrp="1"/>
          </p:cNvSpPr>
          <p:nvPr>
            <p:ph idx="1"/>
          </p:nvPr>
        </p:nvSpPr>
        <p:spPr/>
        <p:txBody>
          <a:bodyPr/>
          <a:lstStyle/>
          <a:p>
            <a:r>
              <a:rPr lang="en-US" dirty="0"/>
              <a:t>Risk is the most mis-understood focus lens in the Project Management toolbox;</a:t>
            </a:r>
          </a:p>
          <a:p>
            <a:r>
              <a:rPr lang="en-US" dirty="0"/>
              <a:t>It is also why I put Risk in the center of the Technology Triumvirate;</a:t>
            </a:r>
          </a:p>
          <a:p>
            <a:r>
              <a:rPr lang="en-US" dirty="0"/>
              <a:t>Government tends to avoid Risk;</a:t>
            </a:r>
          </a:p>
          <a:p>
            <a:r>
              <a:rPr lang="en-US" dirty="0"/>
              <a:t>Private industry prices Risk;</a:t>
            </a:r>
          </a:p>
          <a:p>
            <a:r>
              <a:rPr lang="en-US" dirty="0"/>
              <a:t>As such, the approaches are completely different;</a:t>
            </a:r>
          </a:p>
          <a:p>
            <a:r>
              <a:rPr lang="en-US" dirty="0"/>
              <a:t>But, at this end of the spectrum, it is an easy lens to focus on;</a:t>
            </a:r>
          </a:p>
          <a:p>
            <a:r>
              <a:rPr lang="en-US" dirty="0"/>
              <a:t>It will also give you insights to your technology selection(s).</a:t>
            </a:r>
          </a:p>
        </p:txBody>
      </p:sp>
      <p:sp>
        <p:nvSpPr>
          <p:cNvPr id="4" name="Slide Number Placeholder 3">
            <a:extLst>
              <a:ext uri="{FF2B5EF4-FFF2-40B4-BE49-F238E27FC236}">
                <a16:creationId xmlns:a16="http://schemas.microsoft.com/office/drawing/2014/main" id="{5D28A376-6175-4FF8-9724-83B447C848B9}"/>
              </a:ext>
            </a:extLst>
          </p:cNvPr>
          <p:cNvSpPr>
            <a:spLocks noGrp="1"/>
          </p:cNvSpPr>
          <p:nvPr>
            <p:ph type="sldNum" sz="quarter" idx="12"/>
          </p:nvPr>
        </p:nvSpPr>
        <p:spPr/>
        <p:txBody>
          <a:bodyPr/>
          <a:lstStyle/>
          <a:p>
            <a:fld id="{BA9D9B8C-0BB1-49DC-A390-B8BFFEE887FE}" type="slidenum">
              <a:rPr lang="en-US" smtClean="0"/>
              <a:pPr/>
              <a:t>153</a:t>
            </a:fld>
            <a:endParaRPr lang="en-US" dirty="0"/>
          </a:p>
        </p:txBody>
      </p:sp>
    </p:spTree>
    <p:extLst>
      <p:ext uri="{BB962C8B-B14F-4D97-AF65-F5344CB8AC3E}">
        <p14:creationId xmlns:p14="http://schemas.microsoft.com/office/powerpoint/2010/main" val="1449803884"/>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48E9D-745F-4652-ACE8-E8C79F5BE24F}"/>
              </a:ext>
            </a:extLst>
          </p:cNvPr>
          <p:cNvSpPr>
            <a:spLocks noGrp="1"/>
          </p:cNvSpPr>
          <p:nvPr>
            <p:ph type="title"/>
          </p:nvPr>
        </p:nvSpPr>
        <p:spPr/>
        <p:txBody>
          <a:bodyPr/>
          <a:lstStyle/>
          <a:p>
            <a:r>
              <a:rPr lang="en-US" dirty="0"/>
              <a:t>Risk</a:t>
            </a:r>
          </a:p>
        </p:txBody>
      </p:sp>
      <p:sp>
        <p:nvSpPr>
          <p:cNvPr id="3" name="Content Placeholder 2">
            <a:extLst>
              <a:ext uri="{FF2B5EF4-FFF2-40B4-BE49-F238E27FC236}">
                <a16:creationId xmlns:a16="http://schemas.microsoft.com/office/drawing/2014/main" id="{745D9C2B-0A60-4ABB-BF8B-ECD760DE7628}"/>
              </a:ext>
            </a:extLst>
          </p:cNvPr>
          <p:cNvSpPr>
            <a:spLocks noGrp="1"/>
          </p:cNvSpPr>
          <p:nvPr>
            <p:ph idx="1"/>
          </p:nvPr>
        </p:nvSpPr>
        <p:spPr/>
        <p:txBody>
          <a:bodyPr>
            <a:normAutofit lnSpcReduction="10000"/>
          </a:bodyPr>
          <a:lstStyle/>
          <a:p>
            <a:r>
              <a:rPr lang="en-US" dirty="0"/>
              <a:t>Risk is the odds or chance of a Peril occurring;</a:t>
            </a:r>
          </a:p>
          <a:p>
            <a:r>
              <a:rPr lang="en-US" dirty="0"/>
              <a:t>A Peril is an unpleasant or undesirable event or event;</a:t>
            </a:r>
          </a:p>
          <a:p>
            <a:r>
              <a:rPr lang="en-US" dirty="0"/>
              <a:t>The best method to present Risk at this level is the following:</a:t>
            </a:r>
          </a:p>
          <a:p>
            <a:pPr lvl="1"/>
            <a:r>
              <a:rPr lang="en-US" dirty="0"/>
              <a:t>Make two columns;</a:t>
            </a:r>
          </a:p>
          <a:p>
            <a:pPr lvl="1"/>
            <a:r>
              <a:rPr lang="en-US" dirty="0"/>
              <a:t>One is the Risk of doing the task;</a:t>
            </a:r>
          </a:p>
          <a:p>
            <a:pPr lvl="1"/>
            <a:r>
              <a:rPr lang="en-US" dirty="0"/>
              <a:t>Two is the Risk of NOT dong the task;</a:t>
            </a:r>
          </a:p>
          <a:p>
            <a:r>
              <a:rPr lang="en-US" dirty="0"/>
              <a:t>Examine the two lists;</a:t>
            </a:r>
          </a:p>
          <a:p>
            <a:r>
              <a:rPr lang="en-US" dirty="0"/>
              <a:t>The one that is longer, is the one to consider;</a:t>
            </a:r>
          </a:p>
          <a:p>
            <a:pPr lvl="1"/>
            <a:r>
              <a:rPr lang="en-US" dirty="0"/>
              <a:t>If the Risk of doing the task is longer, reconsider the Effort;</a:t>
            </a:r>
          </a:p>
          <a:p>
            <a:pPr lvl="1"/>
            <a:r>
              <a:rPr lang="en-US" dirty="0"/>
              <a:t>If the Risk of NOT doing the task is longer, you have made a good decision!</a:t>
            </a:r>
          </a:p>
          <a:p>
            <a:endParaRPr lang="en-US" dirty="0"/>
          </a:p>
        </p:txBody>
      </p:sp>
      <p:sp>
        <p:nvSpPr>
          <p:cNvPr id="4" name="Slide Number Placeholder 3">
            <a:extLst>
              <a:ext uri="{FF2B5EF4-FFF2-40B4-BE49-F238E27FC236}">
                <a16:creationId xmlns:a16="http://schemas.microsoft.com/office/drawing/2014/main" id="{9B118260-0999-499F-BC45-E697A5E83A7B}"/>
              </a:ext>
            </a:extLst>
          </p:cNvPr>
          <p:cNvSpPr>
            <a:spLocks noGrp="1"/>
          </p:cNvSpPr>
          <p:nvPr>
            <p:ph type="sldNum" sz="quarter" idx="12"/>
          </p:nvPr>
        </p:nvSpPr>
        <p:spPr/>
        <p:txBody>
          <a:bodyPr/>
          <a:lstStyle/>
          <a:p>
            <a:fld id="{BA9D9B8C-0BB1-49DC-A390-B8BFFEE887FE}" type="slidenum">
              <a:rPr lang="en-US" smtClean="0"/>
              <a:pPr/>
              <a:t>154</a:t>
            </a:fld>
            <a:endParaRPr lang="en-US" dirty="0"/>
          </a:p>
        </p:txBody>
      </p:sp>
    </p:spTree>
    <p:extLst>
      <p:ext uri="{BB962C8B-B14F-4D97-AF65-F5344CB8AC3E}">
        <p14:creationId xmlns:p14="http://schemas.microsoft.com/office/powerpoint/2010/main" val="864515219"/>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8534C-E355-4B72-9D6B-6EC685278D71}"/>
              </a:ext>
            </a:extLst>
          </p:cNvPr>
          <p:cNvSpPr>
            <a:spLocks noGrp="1"/>
          </p:cNvSpPr>
          <p:nvPr>
            <p:ph type="title"/>
          </p:nvPr>
        </p:nvSpPr>
        <p:spPr/>
        <p:txBody>
          <a:bodyPr/>
          <a:lstStyle/>
          <a:p>
            <a:r>
              <a:rPr lang="en-US" dirty="0"/>
              <a:t>Now, Review the Technology Chosen</a:t>
            </a:r>
          </a:p>
        </p:txBody>
      </p:sp>
      <p:sp>
        <p:nvSpPr>
          <p:cNvPr id="3" name="Content Placeholder 2">
            <a:extLst>
              <a:ext uri="{FF2B5EF4-FFF2-40B4-BE49-F238E27FC236}">
                <a16:creationId xmlns:a16="http://schemas.microsoft.com/office/drawing/2014/main" id="{44A3C6FC-683B-47CB-80C4-10EC530149E1}"/>
              </a:ext>
            </a:extLst>
          </p:cNvPr>
          <p:cNvSpPr>
            <a:spLocks noGrp="1"/>
          </p:cNvSpPr>
          <p:nvPr>
            <p:ph idx="1"/>
          </p:nvPr>
        </p:nvSpPr>
        <p:spPr/>
        <p:txBody>
          <a:bodyPr/>
          <a:lstStyle/>
          <a:p>
            <a:r>
              <a:rPr lang="en-US" dirty="0"/>
              <a:t>Consider the lens of Cost-Scope-Schedule-Risk;</a:t>
            </a:r>
          </a:p>
          <a:p>
            <a:r>
              <a:rPr lang="en-US" dirty="0"/>
              <a:t>Re-visit the technology that was originally chosen;</a:t>
            </a:r>
          </a:p>
          <a:p>
            <a:r>
              <a:rPr lang="en-US" dirty="0"/>
              <a:t>Now, consider the marketplace of potential options;</a:t>
            </a:r>
          </a:p>
          <a:p>
            <a:pPr marL="0" indent="0" algn="ctr">
              <a:buNone/>
            </a:pPr>
            <a:r>
              <a:rPr lang="en-US" b="1" dirty="0"/>
              <a:t>It is now obvious why you never push a particular technology without examining the marketplace first?</a:t>
            </a:r>
          </a:p>
          <a:p>
            <a:r>
              <a:rPr lang="en-US" dirty="0"/>
              <a:t>You also have a battery of parameters by which to rate new technology for the task at hand;</a:t>
            </a:r>
          </a:p>
          <a:p>
            <a:r>
              <a:rPr lang="en-US" dirty="0"/>
              <a:t>This is one of the correct ways of developing solutions for your particular environments.</a:t>
            </a:r>
          </a:p>
        </p:txBody>
      </p:sp>
      <p:sp>
        <p:nvSpPr>
          <p:cNvPr id="4" name="Slide Number Placeholder 3">
            <a:extLst>
              <a:ext uri="{FF2B5EF4-FFF2-40B4-BE49-F238E27FC236}">
                <a16:creationId xmlns:a16="http://schemas.microsoft.com/office/drawing/2014/main" id="{90C15230-5809-48AC-B146-BCA56994A4BF}"/>
              </a:ext>
            </a:extLst>
          </p:cNvPr>
          <p:cNvSpPr>
            <a:spLocks noGrp="1"/>
          </p:cNvSpPr>
          <p:nvPr>
            <p:ph type="sldNum" sz="quarter" idx="12"/>
          </p:nvPr>
        </p:nvSpPr>
        <p:spPr/>
        <p:txBody>
          <a:bodyPr/>
          <a:lstStyle/>
          <a:p>
            <a:fld id="{BA9D9B8C-0BB1-49DC-A390-B8BFFEE887FE}" type="slidenum">
              <a:rPr lang="en-US" smtClean="0"/>
              <a:pPr/>
              <a:t>155</a:t>
            </a:fld>
            <a:endParaRPr lang="en-US" dirty="0"/>
          </a:p>
        </p:txBody>
      </p:sp>
    </p:spTree>
    <p:extLst>
      <p:ext uri="{BB962C8B-B14F-4D97-AF65-F5344CB8AC3E}">
        <p14:creationId xmlns:p14="http://schemas.microsoft.com/office/powerpoint/2010/main" val="1310405594"/>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C92DF6-1317-4272-AB83-9A6192022E27}"/>
              </a:ext>
            </a:extLst>
          </p:cNvPr>
          <p:cNvSpPr>
            <a:spLocks noGrp="1"/>
          </p:cNvSpPr>
          <p:nvPr>
            <p:ph type="title"/>
          </p:nvPr>
        </p:nvSpPr>
        <p:spPr/>
        <p:txBody>
          <a:bodyPr/>
          <a:lstStyle/>
          <a:p>
            <a:r>
              <a:rPr lang="en-US" dirty="0"/>
              <a:t>Department of Commerce</a:t>
            </a:r>
          </a:p>
        </p:txBody>
      </p:sp>
      <p:sp>
        <p:nvSpPr>
          <p:cNvPr id="3" name="Content Placeholder 2">
            <a:extLst>
              <a:ext uri="{FF2B5EF4-FFF2-40B4-BE49-F238E27FC236}">
                <a16:creationId xmlns:a16="http://schemas.microsoft.com/office/drawing/2014/main" id="{B211B146-2ACB-409E-A284-4D47C2F93CE3}"/>
              </a:ext>
            </a:extLst>
          </p:cNvPr>
          <p:cNvSpPr>
            <a:spLocks noGrp="1"/>
          </p:cNvSpPr>
          <p:nvPr>
            <p:ph idx="1"/>
          </p:nvPr>
        </p:nvSpPr>
        <p:spPr/>
        <p:txBody>
          <a:bodyPr>
            <a:normAutofit fontScale="92500" lnSpcReduction="10000"/>
          </a:bodyPr>
          <a:lstStyle/>
          <a:p>
            <a:r>
              <a:rPr lang="en-US" dirty="0"/>
              <a:t>The Department of Commerce has a mission of supporting the American Business Community;</a:t>
            </a:r>
          </a:p>
          <a:p>
            <a:r>
              <a:rPr lang="en-US" dirty="0"/>
              <a:t>One of the ways it accomplishes this mission is to invest in the business community, procuring solutions to positively increase its customer service experience;</a:t>
            </a:r>
          </a:p>
          <a:p>
            <a:r>
              <a:rPr lang="en-US" dirty="0"/>
              <a:t>The in-house construction of products and services generally is seen as competing against the markets the DOC is chartered to serve;</a:t>
            </a:r>
          </a:p>
          <a:p>
            <a:r>
              <a:rPr lang="en-US" dirty="0"/>
              <a:t>As such, the DOC would rather pay a bill (solution) than fund a service (products and services);</a:t>
            </a:r>
          </a:p>
          <a:p>
            <a:r>
              <a:rPr lang="en-US" dirty="0"/>
              <a:t>You are therefore encouraged to search for solutions in total rather than piece together a solution.</a:t>
            </a:r>
          </a:p>
        </p:txBody>
      </p:sp>
      <p:sp>
        <p:nvSpPr>
          <p:cNvPr id="4" name="Slide Number Placeholder 3">
            <a:extLst>
              <a:ext uri="{FF2B5EF4-FFF2-40B4-BE49-F238E27FC236}">
                <a16:creationId xmlns:a16="http://schemas.microsoft.com/office/drawing/2014/main" id="{04473447-5216-412C-85C5-E56CA9CD79AC}"/>
              </a:ext>
            </a:extLst>
          </p:cNvPr>
          <p:cNvSpPr>
            <a:spLocks noGrp="1"/>
          </p:cNvSpPr>
          <p:nvPr>
            <p:ph type="sldNum" sz="quarter" idx="12"/>
          </p:nvPr>
        </p:nvSpPr>
        <p:spPr/>
        <p:txBody>
          <a:bodyPr/>
          <a:lstStyle/>
          <a:p>
            <a:fld id="{BA9D9B8C-0BB1-49DC-A390-B8BFFEE887FE}" type="slidenum">
              <a:rPr lang="en-US" smtClean="0"/>
              <a:pPr/>
              <a:t>156</a:t>
            </a:fld>
            <a:endParaRPr lang="en-US" dirty="0"/>
          </a:p>
        </p:txBody>
      </p:sp>
    </p:spTree>
    <p:extLst>
      <p:ext uri="{BB962C8B-B14F-4D97-AF65-F5344CB8AC3E}">
        <p14:creationId xmlns:p14="http://schemas.microsoft.com/office/powerpoint/2010/main" val="181148001"/>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48375C-F038-48C6-98AC-3FE7D1AB52AE}"/>
              </a:ext>
            </a:extLst>
          </p:cNvPr>
          <p:cNvSpPr>
            <a:spLocks noGrp="1"/>
          </p:cNvSpPr>
          <p:nvPr>
            <p:ph type="title"/>
          </p:nvPr>
        </p:nvSpPr>
        <p:spPr>
          <a:xfrm>
            <a:off x="838200" y="164668"/>
            <a:ext cx="10515600" cy="1325563"/>
          </a:xfrm>
        </p:spPr>
        <p:txBody>
          <a:bodyPr/>
          <a:lstStyle/>
          <a:p>
            <a:r>
              <a:rPr lang="en-US" dirty="0"/>
              <a:t>End of Module 6</a:t>
            </a:r>
          </a:p>
        </p:txBody>
      </p:sp>
      <p:sp>
        <p:nvSpPr>
          <p:cNvPr id="3" name="Content Placeholder 2">
            <a:extLst>
              <a:ext uri="{FF2B5EF4-FFF2-40B4-BE49-F238E27FC236}">
                <a16:creationId xmlns:a16="http://schemas.microsoft.com/office/drawing/2014/main" id="{469E4AEC-D9A6-4FD3-8A92-9303DB368E26}"/>
              </a:ext>
            </a:extLst>
          </p:cNvPr>
          <p:cNvSpPr>
            <a:spLocks noGrp="1"/>
          </p:cNvSpPr>
          <p:nvPr>
            <p:ph idx="1"/>
          </p:nvPr>
        </p:nvSpPr>
        <p:spPr>
          <a:xfrm>
            <a:off x="727364" y="3143394"/>
            <a:ext cx="10515600" cy="571211"/>
          </a:xfrm>
        </p:spPr>
        <p:txBody>
          <a:bodyPr>
            <a:noAutofit/>
          </a:bodyPr>
          <a:lstStyle/>
          <a:p>
            <a:pPr marL="0" indent="0" algn="ctr">
              <a:buNone/>
            </a:pPr>
            <a:r>
              <a:rPr lang="en-US" sz="3600" b="1" dirty="0"/>
              <a:t>10 Minute Break</a:t>
            </a:r>
          </a:p>
        </p:txBody>
      </p:sp>
      <p:sp>
        <p:nvSpPr>
          <p:cNvPr id="4" name="Slide Number Placeholder 3">
            <a:extLst>
              <a:ext uri="{FF2B5EF4-FFF2-40B4-BE49-F238E27FC236}">
                <a16:creationId xmlns:a16="http://schemas.microsoft.com/office/drawing/2014/main" id="{45A02AC5-567A-429E-8F78-30CD47509E29}"/>
              </a:ext>
            </a:extLst>
          </p:cNvPr>
          <p:cNvSpPr>
            <a:spLocks noGrp="1"/>
          </p:cNvSpPr>
          <p:nvPr>
            <p:ph type="sldNum" sz="quarter" idx="12"/>
          </p:nvPr>
        </p:nvSpPr>
        <p:spPr/>
        <p:txBody>
          <a:bodyPr/>
          <a:lstStyle/>
          <a:p>
            <a:fld id="{BA9D9B8C-0BB1-49DC-A390-B8BFFEE887FE}" type="slidenum">
              <a:rPr lang="en-US" smtClean="0"/>
              <a:pPr/>
              <a:t>157</a:t>
            </a:fld>
            <a:endParaRPr lang="en-US" dirty="0"/>
          </a:p>
        </p:txBody>
      </p:sp>
    </p:spTree>
    <p:extLst>
      <p:ext uri="{BB962C8B-B14F-4D97-AF65-F5344CB8AC3E}">
        <p14:creationId xmlns:p14="http://schemas.microsoft.com/office/powerpoint/2010/main" val="69253311"/>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080AAF1-A80B-43A2-AED0-5E5BAAB9B4C0}"/>
              </a:ext>
            </a:extLst>
          </p:cNvPr>
          <p:cNvSpPr>
            <a:spLocks noGrp="1"/>
          </p:cNvSpPr>
          <p:nvPr>
            <p:ph type="sldNum" sz="quarter" idx="12"/>
          </p:nvPr>
        </p:nvSpPr>
        <p:spPr/>
        <p:txBody>
          <a:bodyPr/>
          <a:lstStyle/>
          <a:p>
            <a:fld id="{BA9D9B8C-0BB1-49DC-A390-B8BFFEE887FE}" type="slidenum">
              <a:rPr lang="en-US" smtClean="0"/>
              <a:pPr/>
              <a:t>158</a:t>
            </a:fld>
            <a:endParaRPr lang="en-US" dirty="0"/>
          </a:p>
        </p:txBody>
      </p:sp>
      <p:sp>
        <p:nvSpPr>
          <p:cNvPr id="2" name="Title 1">
            <a:extLst>
              <a:ext uri="{FF2B5EF4-FFF2-40B4-BE49-F238E27FC236}">
                <a16:creationId xmlns:a16="http://schemas.microsoft.com/office/drawing/2014/main" id="{1E6ECD84-D998-41FC-9E6A-588CD1C56EAB}"/>
              </a:ext>
            </a:extLst>
          </p:cNvPr>
          <p:cNvSpPr>
            <a:spLocks noGrp="1"/>
          </p:cNvSpPr>
          <p:nvPr>
            <p:ph type="title" idx="4294967295"/>
          </p:nvPr>
        </p:nvSpPr>
        <p:spPr>
          <a:xfrm>
            <a:off x="755009" y="368271"/>
            <a:ext cx="10515600" cy="1325563"/>
          </a:xfrm>
        </p:spPr>
        <p:txBody>
          <a:bodyPr/>
          <a:lstStyle/>
          <a:p>
            <a:pPr algn="ctr"/>
            <a:r>
              <a:rPr lang="en-US" dirty="0"/>
              <a:t>Module 7</a:t>
            </a:r>
          </a:p>
        </p:txBody>
      </p:sp>
      <p:sp>
        <p:nvSpPr>
          <p:cNvPr id="3" name="Content Placeholder 2">
            <a:extLst>
              <a:ext uri="{FF2B5EF4-FFF2-40B4-BE49-F238E27FC236}">
                <a16:creationId xmlns:a16="http://schemas.microsoft.com/office/drawing/2014/main" id="{D6B85E54-1F50-4257-B9AB-705D3BCC7099}"/>
              </a:ext>
            </a:extLst>
          </p:cNvPr>
          <p:cNvSpPr>
            <a:spLocks noGrp="1"/>
          </p:cNvSpPr>
          <p:nvPr>
            <p:ph idx="4294967295"/>
          </p:nvPr>
        </p:nvSpPr>
        <p:spPr>
          <a:xfrm>
            <a:off x="914400" y="3087687"/>
            <a:ext cx="10515600" cy="682625"/>
          </a:xfrm>
        </p:spPr>
        <p:txBody>
          <a:bodyPr>
            <a:noAutofit/>
          </a:bodyPr>
          <a:lstStyle/>
          <a:p>
            <a:pPr marL="0" indent="0" algn="ctr">
              <a:buNone/>
            </a:pPr>
            <a:r>
              <a:rPr lang="en-US" sz="5400" dirty="0"/>
              <a:t>Acquisition and Operations</a:t>
            </a:r>
          </a:p>
        </p:txBody>
      </p:sp>
    </p:spTree>
    <p:extLst>
      <p:ext uri="{BB962C8B-B14F-4D97-AF65-F5344CB8AC3E}">
        <p14:creationId xmlns:p14="http://schemas.microsoft.com/office/powerpoint/2010/main" val="3821581988"/>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6C6EA-7DCA-4B26-A995-713BD1D0DDD0}"/>
              </a:ext>
            </a:extLst>
          </p:cNvPr>
          <p:cNvSpPr>
            <a:spLocks noGrp="1"/>
          </p:cNvSpPr>
          <p:nvPr>
            <p:ph type="title"/>
          </p:nvPr>
        </p:nvSpPr>
        <p:spPr/>
        <p:txBody>
          <a:bodyPr/>
          <a:lstStyle/>
          <a:p>
            <a:r>
              <a:rPr lang="en-US" dirty="0"/>
              <a:t>Acquisition and Operations- Introduction</a:t>
            </a:r>
          </a:p>
        </p:txBody>
      </p:sp>
      <p:sp>
        <p:nvSpPr>
          <p:cNvPr id="3" name="Content Placeholder 2">
            <a:extLst>
              <a:ext uri="{FF2B5EF4-FFF2-40B4-BE49-F238E27FC236}">
                <a16:creationId xmlns:a16="http://schemas.microsoft.com/office/drawing/2014/main" id="{07C86A68-9BAD-4F6B-975A-CA6656E2A2EB}"/>
              </a:ext>
            </a:extLst>
          </p:cNvPr>
          <p:cNvSpPr>
            <a:spLocks noGrp="1"/>
          </p:cNvSpPr>
          <p:nvPr>
            <p:ph idx="1"/>
          </p:nvPr>
        </p:nvSpPr>
        <p:spPr/>
        <p:txBody>
          <a:bodyPr/>
          <a:lstStyle/>
          <a:p>
            <a:r>
              <a:rPr lang="en-US" dirty="0"/>
              <a:t>Other than practice (and I highly recommend practice), you have been briefed on what it takes (at least one method) of turning your Idea into a Solution;</a:t>
            </a:r>
          </a:p>
          <a:p>
            <a:r>
              <a:rPr lang="en-US" dirty="0"/>
              <a:t>You now have the advantage over the ‘Idea People’ because you now understand what it takes to identify technology, apply is as part of a total solution, and present to management for consideration;</a:t>
            </a:r>
          </a:p>
          <a:p>
            <a:r>
              <a:rPr lang="en-US" dirty="0"/>
              <a:t>You now see that technology is only part of a solution, not the total solution package;</a:t>
            </a:r>
          </a:p>
          <a:p>
            <a:r>
              <a:rPr lang="en-US" dirty="0"/>
              <a:t>You also see that you, as the ‘on-the-ground’ Federal Employees, know the current work better than anyone!</a:t>
            </a:r>
          </a:p>
        </p:txBody>
      </p:sp>
      <p:sp>
        <p:nvSpPr>
          <p:cNvPr id="4" name="Slide Number Placeholder 3">
            <a:extLst>
              <a:ext uri="{FF2B5EF4-FFF2-40B4-BE49-F238E27FC236}">
                <a16:creationId xmlns:a16="http://schemas.microsoft.com/office/drawing/2014/main" id="{3BDDFD9B-C852-4EF5-808D-F4EBAD25819E}"/>
              </a:ext>
            </a:extLst>
          </p:cNvPr>
          <p:cNvSpPr>
            <a:spLocks noGrp="1"/>
          </p:cNvSpPr>
          <p:nvPr>
            <p:ph type="sldNum" sz="quarter" idx="12"/>
          </p:nvPr>
        </p:nvSpPr>
        <p:spPr/>
        <p:txBody>
          <a:bodyPr/>
          <a:lstStyle/>
          <a:p>
            <a:fld id="{BA9D9B8C-0BB1-49DC-A390-B8BFFEE887FE}" type="slidenum">
              <a:rPr lang="en-US" smtClean="0"/>
              <a:pPr/>
              <a:t>159</a:t>
            </a:fld>
            <a:endParaRPr lang="en-US" dirty="0"/>
          </a:p>
        </p:txBody>
      </p:sp>
    </p:spTree>
    <p:extLst>
      <p:ext uri="{BB962C8B-B14F-4D97-AF65-F5344CB8AC3E}">
        <p14:creationId xmlns:p14="http://schemas.microsoft.com/office/powerpoint/2010/main" val="25658342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42C9C-3895-4264-AE4D-C35ECC2F96BF}"/>
              </a:ext>
            </a:extLst>
          </p:cNvPr>
          <p:cNvSpPr>
            <a:spLocks noGrp="1"/>
          </p:cNvSpPr>
          <p:nvPr>
            <p:ph type="title"/>
          </p:nvPr>
        </p:nvSpPr>
        <p:spPr/>
        <p:txBody>
          <a:bodyPr/>
          <a:lstStyle/>
          <a:p>
            <a:r>
              <a:rPr lang="en-US" dirty="0"/>
              <a:t>You Now See the Confusion</a:t>
            </a:r>
          </a:p>
        </p:txBody>
      </p:sp>
      <p:sp>
        <p:nvSpPr>
          <p:cNvPr id="3" name="Content Placeholder 2">
            <a:extLst>
              <a:ext uri="{FF2B5EF4-FFF2-40B4-BE49-F238E27FC236}">
                <a16:creationId xmlns:a16="http://schemas.microsoft.com/office/drawing/2014/main" id="{C045894E-2BBC-477A-9E23-3E2503433352}"/>
              </a:ext>
            </a:extLst>
          </p:cNvPr>
          <p:cNvSpPr>
            <a:spLocks noGrp="1"/>
          </p:cNvSpPr>
          <p:nvPr>
            <p:ph idx="1"/>
          </p:nvPr>
        </p:nvSpPr>
        <p:spPr>
          <a:xfrm>
            <a:off x="838200" y="1825625"/>
            <a:ext cx="10515600" cy="4808440"/>
          </a:xfrm>
        </p:spPr>
        <p:txBody>
          <a:bodyPr>
            <a:normAutofit fontScale="92500" lnSpcReduction="10000"/>
          </a:bodyPr>
          <a:lstStyle/>
          <a:p>
            <a:r>
              <a:rPr lang="en-US" dirty="0"/>
              <a:t>There is no true consensus to what makes up Technology at the Executive Level;</a:t>
            </a:r>
          </a:p>
          <a:p>
            <a:r>
              <a:rPr lang="en-US" dirty="0"/>
              <a:t>Therefore, it is up to each agency and line office to determine for themselves what constitutes Technology;</a:t>
            </a:r>
          </a:p>
          <a:p>
            <a:pPr marL="0" indent="0">
              <a:buNone/>
            </a:pPr>
            <a:endParaRPr lang="en-US" dirty="0"/>
          </a:p>
          <a:p>
            <a:pPr marL="0" indent="0">
              <a:buNone/>
            </a:pPr>
            <a:r>
              <a:rPr lang="en-US" dirty="0"/>
              <a:t>So, Here Are Some Guidelines</a:t>
            </a:r>
          </a:p>
          <a:p>
            <a:pPr marL="0" indent="0">
              <a:buNone/>
            </a:pPr>
            <a:endParaRPr lang="en-US" dirty="0"/>
          </a:p>
          <a:p>
            <a:r>
              <a:rPr lang="en-US" dirty="0"/>
              <a:t>Any product or service that requires a hardware and software combination to operate or;</a:t>
            </a:r>
          </a:p>
          <a:p>
            <a:r>
              <a:rPr lang="en-US" dirty="0"/>
              <a:t>Any system that is 20% configurable and 80% base or standard and</a:t>
            </a:r>
          </a:p>
          <a:p>
            <a:r>
              <a:rPr lang="en-US" dirty="0"/>
              <a:t>The system requires a level of both training and intuition to properly utilize.</a:t>
            </a:r>
          </a:p>
          <a:p>
            <a:endParaRPr lang="en-US" dirty="0"/>
          </a:p>
        </p:txBody>
      </p:sp>
      <p:sp>
        <p:nvSpPr>
          <p:cNvPr id="4" name="Slide Number Placeholder 3">
            <a:extLst>
              <a:ext uri="{FF2B5EF4-FFF2-40B4-BE49-F238E27FC236}">
                <a16:creationId xmlns:a16="http://schemas.microsoft.com/office/drawing/2014/main" id="{ECE0EC96-7FBE-4630-94F9-DB2F53BC29F2}"/>
              </a:ext>
            </a:extLst>
          </p:cNvPr>
          <p:cNvSpPr>
            <a:spLocks noGrp="1"/>
          </p:cNvSpPr>
          <p:nvPr>
            <p:ph type="sldNum" sz="quarter" idx="12"/>
          </p:nvPr>
        </p:nvSpPr>
        <p:spPr/>
        <p:txBody>
          <a:bodyPr/>
          <a:lstStyle/>
          <a:p>
            <a:fld id="{BA9D9B8C-0BB1-49DC-A390-B8BFFEE887FE}" type="slidenum">
              <a:rPr lang="en-US" smtClean="0"/>
              <a:pPr/>
              <a:t>16</a:t>
            </a:fld>
            <a:endParaRPr lang="en-US" dirty="0"/>
          </a:p>
        </p:txBody>
      </p:sp>
    </p:spTree>
    <p:extLst>
      <p:ext uri="{BB962C8B-B14F-4D97-AF65-F5344CB8AC3E}">
        <p14:creationId xmlns:p14="http://schemas.microsoft.com/office/powerpoint/2010/main" val="2245603842"/>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7D2273-90C9-4243-87D3-3B4D7F8C2401}"/>
              </a:ext>
            </a:extLst>
          </p:cNvPr>
          <p:cNvSpPr>
            <a:spLocks noGrp="1"/>
          </p:cNvSpPr>
          <p:nvPr>
            <p:ph type="title"/>
          </p:nvPr>
        </p:nvSpPr>
        <p:spPr/>
        <p:txBody>
          <a:bodyPr/>
          <a:lstStyle/>
          <a:p>
            <a:r>
              <a:rPr lang="en-US" dirty="0"/>
              <a:t>Acquisition and Operations - Introduction</a:t>
            </a:r>
          </a:p>
        </p:txBody>
      </p:sp>
      <p:sp>
        <p:nvSpPr>
          <p:cNvPr id="3" name="Content Placeholder 2">
            <a:extLst>
              <a:ext uri="{FF2B5EF4-FFF2-40B4-BE49-F238E27FC236}">
                <a16:creationId xmlns:a16="http://schemas.microsoft.com/office/drawing/2014/main" id="{486360EF-1975-4DC6-B0FE-CC7D74CD2B2C}"/>
              </a:ext>
            </a:extLst>
          </p:cNvPr>
          <p:cNvSpPr>
            <a:spLocks noGrp="1"/>
          </p:cNvSpPr>
          <p:nvPr>
            <p:ph idx="1"/>
          </p:nvPr>
        </p:nvSpPr>
        <p:spPr/>
        <p:txBody>
          <a:bodyPr>
            <a:normAutofit lnSpcReduction="10000"/>
          </a:bodyPr>
          <a:lstStyle/>
          <a:p>
            <a:r>
              <a:rPr lang="en-US" dirty="0"/>
              <a:t>Example- when a consultancy is hired to perform improvement, who do they contact first to determine actual operations?</a:t>
            </a:r>
          </a:p>
          <a:p>
            <a:pPr lvl="1"/>
            <a:r>
              <a:rPr lang="en-US" dirty="0"/>
              <a:t>Folks, that would be you!  That is why you are best to identify areas of improvement!</a:t>
            </a:r>
          </a:p>
          <a:p>
            <a:r>
              <a:rPr lang="en-US" dirty="0"/>
              <a:t>Example- when a new idea for a product or service is marketed, who does the company seek to try it out?</a:t>
            </a:r>
          </a:p>
          <a:p>
            <a:pPr lvl="1"/>
            <a:r>
              <a:rPr lang="en-US" dirty="0"/>
              <a:t>Once again, that would be you!  Manufacturers and developers always try to get products and services into the hands of the working folks for feedback!</a:t>
            </a:r>
          </a:p>
          <a:p>
            <a:r>
              <a:rPr lang="en-US" dirty="0"/>
              <a:t>Following this logic, where should the best opportunities for modernization using technology come from?</a:t>
            </a:r>
          </a:p>
          <a:p>
            <a:pPr lvl="1"/>
            <a:r>
              <a:rPr lang="en-US" dirty="0"/>
              <a:t>Yes, you again!  That is why you are here.  Now you are aware of how to do it.</a:t>
            </a:r>
          </a:p>
        </p:txBody>
      </p:sp>
      <p:sp>
        <p:nvSpPr>
          <p:cNvPr id="4" name="Slide Number Placeholder 3">
            <a:extLst>
              <a:ext uri="{FF2B5EF4-FFF2-40B4-BE49-F238E27FC236}">
                <a16:creationId xmlns:a16="http://schemas.microsoft.com/office/drawing/2014/main" id="{2E4F4B7F-BFA0-4EAC-9DC6-BAB7589CDBDF}"/>
              </a:ext>
            </a:extLst>
          </p:cNvPr>
          <p:cNvSpPr>
            <a:spLocks noGrp="1"/>
          </p:cNvSpPr>
          <p:nvPr>
            <p:ph type="sldNum" sz="quarter" idx="12"/>
          </p:nvPr>
        </p:nvSpPr>
        <p:spPr/>
        <p:txBody>
          <a:bodyPr/>
          <a:lstStyle/>
          <a:p>
            <a:fld id="{BA9D9B8C-0BB1-49DC-A390-B8BFFEE887FE}" type="slidenum">
              <a:rPr lang="en-US" smtClean="0"/>
              <a:pPr/>
              <a:t>160</a:t>
            </a:fld>
            <a:endParaRPr lang="en-US" dirty="0"/>
          </a:p>
        </p:txBody>
      </p:sp>
    </p:spTree>
    <p:extLst>
      <p:ext uri="{BB962C8B-B14F-4D97-AF65-F5344CB8AC3E}">
        <p14:creationId xmlns:p14="http://schemas.microsoft.com/office/powerpoint/2010/main" val="3358980046"/>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FCD4B5-A66A-4945-993D-5CD9CE714428}"/>
              </a:ext>
            </a:extLst>
          </p:cNvPr>
          <p:cNvSpPr>
            <a:spLocks noGrp="1"/>
          </p:cNvSpPr>
          <p:nvPr>
            <p:ph type="title"/>
          </p:nvPr>
        </p:nvSpPr>
        <p:spPr/>
        <p:txBody>
          <a:bodyPr/>
          <a:lstStyle/>
          <a:p>
            <a:r>
              <a:rPr lang="en-US" dirty="0"/>
              <a:t>Acquisition and Operations- Introduction</a:t>
            </a:r>
          </a:p>
        </p:txBody>
      </p:sp>
      <p:sp>
        <p:nvSpPr>
          <p:cNvPr id="3" name="Content Placeholder 2">
            <a:extLst>
              <a:ext uri="{FF2B5EF4-FFF2-40B4-BE49-F238E27FC236}">
                <a16:creationId xmlns:a16="http://schemas.microsoft.com/office/drawing/2014/main" id="{50BF3D6A-2524-45CF-AF7A-58D796C3E1A1}"/>
              </a:ext>
            </a:extLst>
          </p:cNvPr>
          <p:cNvSpPr>
            <a:spLocks noGrp="1"/>
          </p:cNvSpPr>
          <p:nvPr>
            <p:ph idx="1"/>
          </p:nvPr>
        </p:nvSpPr>
        <p:spPr/>
        <p:txBody>
          <a:bodyPr/>
          <a:lstStyle/>
          <a:p>
            <a:r>
              <a:rPr lang="en-US" dirty="0"/>
              <a:t>This section is presented to offer another dimension to how the technology improvement process works;</a:t>
            </a:r>
          </a:p>
          <a:p>
            <a:r>
              <a:rPr lang="en-US" dirty="0"/>
              <a:t>This introduction will be made by giving you insights to some of the big players and their roles- and how you should interface with them;</a:t>
            </a:r>
          </a:p>
          <a:p>
            <a:r>
              <a:rPr lang="en-US" dirty="0"/>
              <a:t>Remember, especially in Government, nothing is done in a vacuum.  It always takes a team.  Remember:</a:t>
            </a:r>
          </a:p>
          <a:p>
            <a:pPr marL="0" indent="0" algn="ctr">
              <a:buNone/>
            </a:pPr>
            <a:r>
              <a:rPr lang="en-US" b="1" dirty="0"/>
              <a:t>The US Federal Government is the largest consumer of good and services in the world!  By this definition alone, it make the US Federal Government a complex organization.</a:t>
            </a:r>
          </a:p>
        </p:txBody>
      </p:sp>
      <p:sp>
        <p:nvSpPr>
          <p:cNvPr id="4" name="Slide Number Placeholder 3">
            <a:extLst>
              <a:ext uri="{FF2B5EF4-FFF2-40B4-BE49-F238E27FC236}">
                <a16:creationId xmlns:a16="http://schemas.microsoft.com/office/drawing/2014/main" id="{9877D110-8155-4903-A641-E2554A6B1951}"/>
              </a:ext>
            </a:extLst>
          </p:cNvPr>
          <p:cNvSpPr>
            <a:spLocks noGrp="1"/>
          </p:cNvSpPr>
          <p:nvPr>
            <p:ph type="sldNum" sz="quarter" idx="12"/>
          </p:nvPr>
        </p:nvSpPr>
        <p:spPr/>
        <p:txBody>
          <a:bodyPr/>
          <a:lstStyle/>
          <a:p>
            <a:fld id="{BA9D9B8C-0BB1-49DC-A390-B8BFFEE887FE}" type="slidenum">
              <a:rPr lang="en-US" smtClean="0"/>
              <a:pPr/>
              <a:t>161</a:t>
            </a:fld>
            <a:endParaRPr lang="en-US" dirty="0"/>
          </a:p>
        </p:txBody>
      </p:sp>
    </p:spTree>
    <p:extLst>
      <p:ext uri="{BB962C8B-B14F-4D97-AF65-F5344CB8AC3E}">
        <p14:creationId xmlns:p14="http://schemas.microsoft.com/office/powerpoint/2010/main" val="3433281863"/>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4C0DDD-FA0F-48D7-8012-CECEDEFE133F}"/>
              </a:ext>
            </a:extLst>
          </p:cNvPr>
          <p:cNvSpPr>
            <a:spLocks noGrp="1"/>
          </p:cNvSpPr>
          <p:nvPr>
            <p:ph type="title"/>
          </p:nvPr>
        </p:nvSpPr>
        <p:spPr/>
        <p:txBody>
          <a:bodyPr/>
          <a:lstStyle/>
          <a:p>
            <a:r>
              <a:rPr lang="en-US" dirty="0"/>
              <a:t>Project Management</a:t>
            </a:r>
          </a:p>
        </p:txBody>
      </p:sp>
      <p:sp>
        <p:nvSpPr>
          <p:cNvPr id="3" name="Content Placeholder 2">
            <a:extLst>
              <a:ext uri="{FF2B5EF4-FFF2-40B4-BE49-F238E27FC236}">
                <a16:creationId xmlns:a16="http://schemas.microsoft.com/office/drawing/2014/main" id="{A0785285-6F35-448E-A813-6CB4D7089346}"/>
              </a:ext>
            </a:extLst>
          </p:cNvPr>
          <p:cNvSpPr>
            <a:spLocks noGrp="1"/>
          </p:cNvSpPr>
          <p:nvPr>
            <p:ph idx="1"/>
          </p:nvPr>
        </p:nvSpPr>
        <p:spPr/>
        <p:txBody>
          <a:bodyPr/>
          <a:lstStyle/>
          <a:p>
            <a:r>
              <a:rPr lang="en-US" dirty="0"/>
              <a:t>The introduction is done by describing Project Management (PM);</a:t>
            </a:r>
          </a:p>
          <a:p>
            <a:r>
              <a:rPr lang="en-US" dirty="0"/>
              <a:t>In the Federal System, especially in the Department of Commerce, there is a certification program to train and certify PM’s;</a:t>
            </a:r>
          </a:p>
          <a:p>
            <a:r>
              <a:rPr lang="en-US" dirty="0"/>
              <a:t>Generally, well developed ideas that appear to be excellent solutions will be handed to a project manager, and eventually a project management team.  </a:t>
            </a:r>
          </a:p>
          <a:p>
            <a:pPr lvl="1"/>
            <a:r>
              <a:rPr lang="en-US" dirty="0"/>
              <a:t>If you have taken the training and achieved certification, you could be the PM or in the core team;</a:t>
            </a:r>
          </a:p>
          <a:p>
            <a:pPr lvl="1"/>
            <a:r>
              <a:rPr lang="en-US" dirty="0"/>
              <a:t>If not, you will eventually release your information to a certified PM and remain on the team as a Subject Matter Expert (SME).</a:t>
            </a:r>
          </a:p>
        </p:txBody>
      </p:sp>
      <p:sp>
        <p:nvSpPr>
          <p:cNvPr id="4" name="Slide Number Placeholder 3">
            <a:extLst>
              <a:ext uri="{FF2B5EF4-FFF2-40B4-BE49-F238E27FC236}">
                <a16:creationId xmlns:a16="http://schemas.microsoft.com/office/drawing/2014/main" id="{06EFFF4B-1722-4047-8900-9DDD4A2ECB32}"/>
              </a:ext>
            </a:extLst>
          </p:cNvPr>
          <p:cNvSpPr>
            <a:spLocks noGrp="1"/>
          </p:cNvSpPr>
          <p:nvPr>
            <p:ph type="sldNum" sz="quarter" idx="12"/>
          </p:nvPr>
        </p:nvSpPr>
        <p:spPr/>
        <p:txBody>
          <a:bodyPr/>
          <a:lstStyle/>
          <a:p>
            <a:fld id="{BA9D9B8C-0BB1-49DC-A390-B8BFFEE887FE}" type="slidenum">
              <a:rPr lang="en-US" smtClean="0"/>
              <a:pPr/>
              <a:t>162</a:t>
            </a:fld>
            <a:endParaRPr lang="en-US" dirty="0"/>
          </a:p>
        </p:txBody>
      </p:sp>
    </p:spTree>
    <p:extLst>
      <p:ext uri="{BB962C8B-B14F-4D97-AF65-F5344CB8AC3E}">
        <p14:creationId xmlns:p14="http://schemas.microsoft.com/office/powerpoint/2010/main" val="2315999599"/>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407BF6-E793-42B2-B64A-DB17840C21AC}"/>
              </a:ext>
            </a:extLst>
          </p:cNvPr>
          <p:cNvSpPr>
            <a:spLocks noGrp="1"/>
          </p:cNvSpPr>
          <p:nvPr>
            <p:ph type="title"/>
          </p:nvPr>
        </p:nvSpPr>
        <p:spPr/>
        <p:txBody>
          <a:bodyPr/>
          <a:lstStyle/>
          <a:p>
            <a:r>
              <a:rPr lang="en-US" dirty="0"/>
              <a:t>Project Management and Acquisition</a:t>
            </a:r>
          </a:p>
        </p:txBody>
      </p:sp>
      <p:sp>
        <p:nvSpPr>
          <p:cNvPr id="3" name="Content Placeholder 2">
            <a:extLst>
              <a:ext uri="{FF2B5EF4-FFF2-40B4-BE49-F238E27FC236}">
                <a16:creationId xmlns:a16="http://schemas.microsoft.com/office/drawing/2014/main" id="{15515006-C12F-464D-9588-B4160B3D72A2}"/>
              </a:ext>
            </a:extLst>
          </p:cNvPr>
          <p:cNvSpPr>
            <a:spLocks noGrp="1"/>
          </p:cNvSpPr>
          <p:nvPr>
            <p:ph idx="1"/>
          </p:nvPr>
        </p:nvSpPr>
        <p:spPr/>
        <p:txBody>
          <a:bodyPr>
            <a:normAutofit fontScale="92500" lnSpcReduction="10000"/>
          </a:bodyPr>
          <a:lstStyle/>
          <a:p>
            <a:r>
              <a:rPr lang="en-US" dirty="0"/>
              <a:t>In the Federal Government, Project Management and Acquisition are tied at the hip;</a:t>
            </a:r>
          </a:p>
          <a:p>
            <a:r>
              <a:rPr lang="en-US" dirty="0"/>
              <a:t>In all cases, Acquisition is the lead entity.  Project Management can only execute to the contracts that Acquisition issues;</a:t>
            </a:r>
          </a:p>
          <a:p>
            <a:r>
              <a:rPr lang="en-US" dirty="0"/>
              <a:t>Therefore, Acquisition is always in charge, regardless to the Project Management aspects;</a:t>
            </a:r>
          </a:p>
          <a:p>
            <a:r>
              <a:rPr lang="en-US" dirty="0"/>
              <a:t>It is therefore important for you to understand Acquisition at the Federal Level;</a:t>
            </a:r>
          </a:p>
          <a:p>
            <a:r>
              <a:rPr lang="en-US" dirty="0"/>
              <a:t>Remember, in the Federal Government, GOV issues contracts to Private Entities.  Private Entities receives and delivers.  Project Management ensure all of the terms, conditions and deliverable conditions are met.</a:t>
            </a:r>
          </a:p>
        </p:txBody>
      </p:sp>
      <p:sp>
        <p:nvSpPr>
          <p:cNvPr id="4" name="Slide Number Placeholder 3">
            <a:extLst>
              <a:ext uri="{FF2B5EF4-FFF2-40B4-BE49-F238E27FC236}">
                <a16:creationId xmlns:a16="http://schemas.microsoft.com/office/drawing/2014/main" id="{0EDA95D9-76DC-4504-9C61-FFF071185407}"/>
              </a:ext>
            </a:extLst>
          </p:cNvPr>
          <p:cNvSpPr>
            <a:spLocks noGrp="1"/>
          </p:cNvSpPr>
          <p:nvPr>
            <p:ph type="sldNum" sz="quarter" idx="12"/>
          </p:nvPr>
        </p:nvSpPr>
        <p:spPr/>
        <p:txBody>
          <a:bodyPr/>
          <a:lstStyle/>
          <a:p>
            <a:fld id="{BA9D9B8C-0BB1-49DC-A390-B8BFFEE887FE}" type="slidenum">
              <a:rPr lang="en-US" smtClean="0"/>
              <a:pPr/>
              <a:t>163</a:t>
            </a:fld>
            <a:endParaRPr lang="en-US" dirty="0"/>
          </a:p>
        </p:txBody>
      </p:sp>
    </p:spTree>
    <p:extLst>
      <p:ext uri="{BB962C8B-B14F-4D97-AF65-F5344CB8AC3E}">
        <p14:creationId xmlns:p14="http://schemas.microsoft.com/office/powerpoint/2010/main" val="3835503507"/>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E14A0-ECF7-41CA-9669-9E26BFC0C571}"/>
              </a:ext>
            </a:extLst>
          </p:cNvPr>
          <p:cNvSpPr>
            <a:spLocks noGrp="1"/>
          </p:cNvSpPr>
          <p:nvPr>
            <p:ph type="title"/>
          </p:nvPr>
        </p:nvSpPr>
        <p:spPr/>
        <p:txBody>
          <a:bodyPr/>
          <a:lstStyle/>
          <a:p>
            <a:r>
              <a:rPr lang="en-US" dirty="0"/>
              <a:t>Acquisition</a:t>
            </a:r>
          </a:p>
        </p:txBody>
      </p:sp>
      <p:sp>
        <p:nvSpPr>
          <p:cNvPr id="3" name="Content Placeholder 2">
            <a:extLst>
              <a:ext uri="{FF2B5EF4-FFF2-40B4-BE49-F238E27FC236}">
                <a16:creationId xmlns:a16="http://schemas.microsoft.com/office/drawing/2014/main" id="{F71215F1-1028-4A49-B49F-F9E7243EC69C}"/>
              </a:ext>
            </a:extLst>
          </p:cNvPr>
          <p:cNvSpPr>
            <a:spLocks noGrp="1"/>
          </p:cNvSpPr>
          <p:nvPr>
            <p:ph idx="1"/>
          </p:nvPr>
        </p:nvSpPr>
        <p:spPr/>
        <p:txBody>
          <a:bodyPr/>
          <a:lstStyle/>
          <a:p>
            <a:r>
              <a:rPr lang="en-US" dirty="0"/>
              <a:t>In the Federal Environments, Acquisition is the guiding platform to acquire solutions for its offices, agencies, and branches;</a:t>
            </a:r>
          </a:p>
          <a:p>
            <a:r>
              <a:rPr lang="en-US" dirty="0"/>
              <a:t>Project Management has to be aligned and well-engaged with Acquisition Professionals to achieve its goals;</a:t>
            </a:r>
          </a:p>
          <a:p>
            <a:r>
              <a:rPr lang="en-US" dirty="0"/>
              <a:t>In all cases, Acquisition is the lead.  Project Management always follows Acquisition lead.  This is why Acquisition is brought forward as one of two governing groups while acquiring those solutions needed by the Government;</a:t>
            </a:r>
          </a:p>
          <a:p>
            <a:r>
              <a:rPr lang="en-US" dirty="0"/>
              <a:t>It is quite different in Private Industry.  However, these are the rules, and success generally occurs when the rules are followed.</a:t>
            </a:r>
          </a:p>
          <a:p>
            <a:endParaRPr lang="en-US" dirty="0"/>
          </a:p>
        </p:txBody>
      </p:sp>
      <p:sp>
        <p:nvSpPr>
          <p:cNvPr id="4" name="Slide Number Placeholder 3">
            <a:extLst>
              <a:ext uri="{FF2B5EF4-FFF2-40B4-BE49-F238E27FC236}">
                <a16:creationId xmlns:a16="http://schemas.microsoft.com/office/drawing/2014/main" id="{E77F05FB-C311-4A46-88EF-9867D3E53D9D}"/>
              </a:ext>
            </a:extLst>
          </p:cNvPr>
          <p:cNvSpPr>
            <a:spLocks noGrp="1"/>
          </p:cNvSpPr>
          <p:nvPr>
            <p:ph type="sldNum" sz="quarter" idx="12"/>
          </p:nvPr>
        </p:nvSpPr>
        <p:spPr/>
        <p:txBody>
          <a:bodyPr/>
          <a:lstStyle/>
          <a:p>
            <a:fld id="{BA9D9B8C-0BB1-49DC-A390-B8BFFEE887FE}" type="slidenum">
              <a:rPr lang="en-US" smtClean="0"/>
              <a:pPr/>
              <a:t>164</a:t>
            </a:fld>
            <a:endParaRPr lang="en-US" dirty="0"/>
          </a:p>
        </p:txBody>
      </p:sp>
    </p:spTree>
    <p:extLst>
      <p:ext uri="{BB962C8B-B14F-4D97-AF65-F5344CB8AC3E}">
        <p14:creationId xmlns:p14="http://schemas.microsoft.com/office/powerpoint/2010/main" val="2568875948"/>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8493F-1C91-4BF1-BB1D-8373E0A2F330}"/>
              </a:ext>
            </a:extLst>
          </p:cNvPr>
          <p:cNvSpPr>
            <a:spLocks noGrp="1"/>
          </p:cNvSpPr>
          <p:nvPr>
            <p:ph type="title"/>
          </p:nvPr>
        </p:nvSpPr>
        <p:spPr/>
        <p:txBody>
          <a:bodyPr/>
          <a:lstStyle/>
          <a:p>
            <a:r>
              <a:rPr lang="en-US" dirty="0"/>
              <a:t>Acquisition</a:t>
            </a:r>
          </a:p>
        </p:txBody>
      </p:sp>
      <p:sp>
        <p:nvSpPr>
          <p:cNvPr id="3" name="Content Placeholder 2">
            <a:extLst>
              <a:ext uri="{FF2B5EF4-FFF2-40B4-BE49-F238E27FC236}">
                <a16:creationId xmlns:a16="http://schemas.microsoft.com/office/drawing/2014/main" id="{2E873555-CB21-417A-9841-FF72945960B0}"/>
              </a:ext>
            </a:extLst>
          </p:cNvPr>
          <p:cNvSpPr>
            <a:spLocks noGrp="1"/>
          </p:cNvSpPr>
          <p:nvPr>
            <p:ph idx="1"/>
          </p:nvPr>
        </p:nvSpPr>
        <p:spPr/>
        <p:txBody>
          <a:bodyPr>
            <a:normAutofit lnSpcReduction="10000"/>
          </a:bodyPr>
          <a:lstStyle/>
          <a:p>
            <a:r>
              <a:rPr lang="en-US" dirty="0"/>
              <a:t>All Acquisition has to follow Federal Acquisition Regulations (FAR).  These regulations are available at </a:t>
            </a:r>
            <a:r>
              <a:rPr lang="en-US" dirty="0">
                <a:hlinkClick r:id="rId2"/>
              </a:rPr>
              <a:t>https://www.acquisition.gov/browse/index/far</a:t>
            </a:r>
            <a:endParaRPr lang="en-US" dirty="0"/>
          </a:p>
          <a:p>
            <a:r>
              <a:rPr lang="en-US" dirty="0"/>
              <a:t>There are also regulations at each level below, including DOC, NOAA and others, where regulations are in force;</a:t>
            </a:r>
          </a:p>
          <a:p>
            <a:pPr lvl="1"/>
            <a:r>
              <a:rPr lang="en-US" dirty="0"/>
              <a:t>For instance, there are Blanket Purchase Agreements (BPA) at both the agency and line office levels.  You are required to purchase certain solutions from these BPA’s;</a:t>
            </a:r>
          </a:p>
          <a:p>
            <a:r>
              <a:rPr lang="en-US" dirty="0"/>
              <a:t>The rules for Acquisition are complex and numerous.  This is the reason it is important to always follow your acquisition professionals’ guidance when acquiring solutions;</a:t>
            </a:r>
          </a:p>
        </p:txBody>
      </p:sp>
      <p:sp>
        <p:nvSpPr>
          <p:cNvPr id="4" name="Slide Number Placeholder 3">
            <a:extLst>
              <a:ext uri="{FF2B5EF4-FFF2-40B4-BE49-F238E27FC236}">
                <a16:creationId xmlns:a16="http://schemas.microsoft.com/office/drawing/2014/main" id="{1C06D811-28E8-4D74-8431-C05F32931CDC}"/>
              </a:ext>
            </a:extLst>
          </p:cNvPr>
          <p:cNvSpPr>
            <a:spLocks noGrp="1"/>
          </p:cNvSpPr>
          <p:nvPr>
            <p:ph type="sldNum" sz="quarter" idx="12"/>
          </p:nvPr>
        </p:nvSpPr>
        <p:spPr/>
        <p:txBody>
          <a:bodyPr/>
          <a:lstStyle/>
          <a:p>
            <a:fld id="{BA9D9B8C-0BB1-49DC-A390-B8BFFEE887FE}" type="slidenum">
              <a:rPr lang="en-US" smtClean="0"/>
              <a:pPr/>
              <a:t>165</a:t>
            </a:fld>
            <a:endParaRPr lang="en-US" dirty="0"/>
          </a:p>
        </p:txBody>
      </p:sp>
    </p:spTree>
    <p:extLst>
      <p:ext uri="{BB962C8B-B14F-4D97-AF65-F5344CB8AC3E}">
        <p14:creationId xmlns:p14="http://schemas.microsoft.com/office/powerpoint/2010/main" val="1466674936"/>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BFF17-4C24-460C-8451-6D6181891FEE}"/>
              </a:ext>
            </a:extLst>
          </p:cNvPr>
          <p:cNvSpPr>
            <a:spLocks noGrp="1"/>
          </p:cNvSpPr>
          <p:nvPr>
            <p:ph type="title"/>
          </p:nvPr>
        </p:nvSpPr>
        <p:spPr/>
        <p:txBody>
          <a:bodyPr/>
          <a:lstStyle/>
          <a:p>
            <a:r>
              <a:rPr lang="en-US" dirty="0"/>
              <a:t>Acquisition</a:t>
            </a:r>
          </a:p>
        </p:txBody>
      </p:sp>
      <p:sp>
        <p:nvSpPr>
          <p:cNvPr id="3" name="Content Placeholder 2">
            <a:extLst>
              <a:ext uri="{FF2B5EF4-FFF2-40B4-BE49-F238E27FC236}">
                <a16:creationId xmlns:a16="http://schemas.microsoft.com/office/drawing/2014/main" id="{4BC04A57-C0E4-45CA-A42A-7CAC98D3CA89}"/>
              </a:ext>
            </a:extLst>
          </p:cNvPr>
          <p:cNvSpPr>
            <a:spLocks noGrp="1"/>
          </p:cNvSpPr>
          <p:nvPr>
            <p:ph idx="1"/>
          </p:nvPr>
        </p:nvSpPr>
        <p:spPr/>
        <p:txBody>
          <a:bodyPr/>
          <a:lstStyle/>
          <a:p>
            <a:r>
              <a:rPr lang="en-US" dirty="0"/>
              <a:t>For those interested, there is training and certification to assist the Contracting Office in local solutions acquisitions;</a:t>
            </a:r>
          </a:p>
          <a:p>
            <a:r>
              <a:rPr lang="en-US" dirty="0"/>
              <a:t>You can become a Contacting Officers’ Representative (COR), and your local CO can assist you with these certifications;</a:t>
            </a:r>
          </a:p>
          <a:p>
            <a:r>
              <a:rPr lang="en-US" dirty="0"/>
              <a:t>The Department of Commerce has documentation available online to begin your process of certification;</a:t>
            </a:r>
          </a:p>
          <a:p>
            <a:r>
              <a:rPr lang="en-US" dirty="0"/>
              <a:t>This link is:  </a:t>
            </a:r>
            <a:r>
              <a:rPr lang="en-US" dirty="0">
                <a:hlinkClick r:id="rId2"/>
              </a:rPr>
              <a:t>https://www.commerce.gov/sites/default/files/2020-09/CAM%201301.670_AUG%202020.pdf</a:t>
            </a:r>
            <a:endParaRPr lang="en-US" dirty="0"/>
          </a:p>
          <a:p>
            <a:r>
              <a:rPr lang="en-US" dirty="0"/>
              <a:t>Search Terms: DOC COR CAM</a:t>
            </a:r>
          </a:p>
        </p:txBody>
      </p:sp>
      <p:sp>
        <p:nvSpPr>
          <p:cNvPr id="4" name="Slide Number Placeholder 3">
            <a:extLst>
              <a:ext uri="{FF2B5EF4-FFF2-40B4-BE49-F238E27FC236}">
                <a16:creationId xmlns:a16="http://schemas.microsoft.com/office/drawing/2014/main" id="{EB495D8A-DB08-4BFE-A502-965093921D38}"/>
              </a:ext>
            </a:extLst>
          </p:cNvPr>
          <p:cNvSpPr>
            <a:spLocks noGrp="1"/>
          </p:cNvSpPr>
          <p:nvPr>
            <p:ph type="sldNum" sz="quarter" idx="12"/>
          </p:nvPr>
        </p:nvSpPr>
        <p:spPr/>
        <p:txBody>
          <a:bodyPr/>
          <a:lstStyle/>
          <a:p>
            <a:fld id="{BA9D9B8C-0BB1-49DC-A390-B8BFFEE887FE}" type="slidenum">
              <a:rPr lang="en-US" smtClean="0"/>
              <a:pPr/>
              <a:t>166</a:t>
            </a:fld>
            <a:endParaRPr lang="en-US" dirty="0"/>
          </a:p>
        </p:txBody>
      </p:sp>
    </p:spTree>
    <p:extLst>
      <p:ext uri="{BB962C8B-B14F-4D97-AF65-F5344CB8AC3E}">
        <p14:creationId xmlns:p14="http://schemas.microsoft.com/office/powerpoint/2010/main" val="3489107580"/>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E043DD-81FD-411D-9D77-52984BA1EA2C}"/>
              </a:ext>
            </a:extLst>
          </p:cNvPr>
          <p:cNvSpPr>
            <a:spLocks noGrp="1"/>
          </p:cNvSpPr>
          <p:nvPr>
            <p:ph type="title"/>
          </p:nvPr>
        </p:nvSpPr>
        <p:spPr/>
        <p:txBody>
          <a:bodyPr/>
          <a:lstStyle/>
          <a:p>
            <a:r>
              <a:rPr lang="en-US" dirty="0"/>
              <a:t>Acquisition</a:t>
            </a:r>
          </a:p>
        </p:txBody>
      </p:sp>
      <p:sp>
        <p:nvSpPr>
          <p:cNvPr id="3" name="Content Placeholder 2">
            <a:extLst>
              <a:ext uri="{FF2B5EF4-FFF2-40B4-BE49-F238E27FC236}">
                <a16:creationId xmlns:a16="http://schemas.microsoft.com/office/drawing/2014/main" id="{288798F4-0F81-4884-B20C-1C253B399287}"/>
              </a:ext>
            </a:extLst>
          </p:cNvPr>
          <p:cNvSpPr>
            <a:spLocks noGrp="1"/>
          </p:cNvSpPr>
          <p:nvPr>
            <p:ph idx="1"/>
          </p:nvPr>
        </p:nvSpPr>
        <p:spPr/>
        <p:txBody>
          <a:bodyPr>
            <a:normAutofit lnSpcReduction="10000"/>
          </a:bodyPr>
          <a:lstStyle/>
          <a:p>
            <a:r>
              <a:rPr lang="en-US" dirty="0"/>
              <a:t>The importance of including Acquisition in this discussion is to show the importance of Acquisition in any technology solution;</a:t>
            </a:r>
          </a:p>
          <a:p>
            <a:r>
              <a:rPr lang="en-US" dirty="0"/>
              <a:t>Just because you see the perfect solution on the street and in the market, it just may be out of reach because of the Acquisition structure of the Government;</a:t>
            </a:r>
          </a:p>
          <a:p>
            <a:r>
              <a:rPr lang="en-US" dirty="0"/>
              <a:t>However, if you structure your acquisition as a solution, work with your acquisition professionals, and follow the FAR, you will get a workable solution at or near your vision;</a:t>
            </a:r>
          </a:p>
          <a:p>
            <a:r>
              <a:rPr lang="en-US" dirty="0"/>
              <a:t>Many at the working level often give up because of the complexity of Acquisition when they get to that point.  Never give up!  Follow the rules.  You will win (but it will take time!).</a:t>
            </a:r>
          </a:p>
        </p:txBody>
      </p:sp>
      <p:sp>
        <p:nvSpPr>
          <p:cNvPr id="4" name="Slide Number Placeholder 3">
            <a:extLst>
              <a:ext uri="{FF2B5EF4-FFF2-40B4-BE49-F238E27FC236}">
                <a16:creationId xmlns:a16="http://schemas.microsoft.com/office/drawing/2014/main" id="{21ADB61E-C35E-488A-8538-371CE86B3D23}"/>
              </a:ext>
            </a:extLst>
          </p:cNvPr>
          <p:cNvSpPr>
            <a:spLocks noGrp="1"/>
          </p:cNvSpPr>
          <p:nvPr>
            <p:ph type="sldNum" sz="quarter" idx="12"/>
          </p:nvPr>
        </p:nvSpPr>
        <p:spPr/>
        <p:txBody>
          <a:bodyPr/>
          <a:lstStyle/>
          <a:p>
            <a:fld id="{BA9D9B8C-0BB1-49DC-A390-B8BFFEE887FE}" type="slidenum">
              <a:rPr lang="en-US" smtClean="0"/>
              <a:pPr/>
              <a:t>167</a:t>
            </a:fld>
            <a:endParaRPr lang="en-US" dirty="0"/>
          </a:p>
        </p:txBody>
      </p:sp>
    </p:spTree>
    <p:extLst>
      <p:ext uri="{BB962C8B-B14F-4D97-AF65-F5344CB8AC3E}">
        <p14:creationId xmlns:p14="http://schemas.microsoft.com/office/powerpoint/2010/main" val="3991738337"/>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576E0-9687-4BF5-9DB3-10E859EC7FBE}"/>
              </a:ext>
            </a:extLst>
          </p:cNvPr>
          <p:cNvSpPr>
            <a:spLocks noGrp="1"/>
          </p:cNvSpPr>
          <p:nvPr>
            <p:ph type="title"/>
          </p:nvPr>
        </p:nvSpPr>
        <p:spPr/>
        <p:txBody>
          <a:bodyPr/>
          <a:lstStyle/>
          <a:p>
            <a:r>
              <a:rPr lang="en-US" dirty="0"/>
              <a:t>Operations</a:t>
            </a:r>
          </a:p>
        </p:txBody>
      </p:sp>
      <p:sp>
        <p:nvSpPr>
          <p:cNvPr id="3" name="Content Placeholder 2">
            <a:extLst>
              <a:ext uri="{FF2B5EF4-FFF2-40B4-BE49-F238E27FC236}">
                <a16:creationId xmlns:a16="http://schemas.microsoft.com/office/drawing/2014/main" id="{4D0C1A69-B616-42AB-86D5-C837251FCF01}"/>
              </a:ext>
            </a:extLst>
          </p:cNvPr>
          <p:cNvSpPr>
            <a:spLocks noGrp="1"/>
          </p:cNvSpPr>
          <p:nvPr>
            <p:ph idx="1"/>
          </p:nvPr>
        </p:nvSpPr>
        <p:spPr/>
        <p:txBody>
          <a:bodyPr/>
          <a:lstStyle/>
          <a:p>
            <a:r>
              <a:rPr lang="en-US" dirty="0"/>
              <a:t>As discussed, it is the workers who are best to be empowered to determine the next technology and how it should be applied;</a:t>
            </a:r>
          </a:p>
          <a:p>
            <a:r>
              <a:rPr lang="en-US" dirty="0"/>
              <a:t>Once acquired, it has to be used.  This use is called ‘Operations’;</a:t>
            </a:r>
          </a:p>
          <a:p>
            <a:r>
              <a:rPr lang="en-US" dirty="0"/>
              <a:t>There is probably no more a misunderstood or unappreciated topic in the workplace than Operations;</a:t>
            </a:r>
          </a:p>
          <a:p>
            <a:r>
              <a:rPr lang="en-US" dirty="0"/>
              <a:t>It is the least appreciated, but the most important;</a:t>
            </a:r>
          </a:p>
          <a:p>
            <a:r>
              <a:rPr lang="en-US" dirty="0"/>
              <a:t>It is the output of Operations that is utilized;</a:t>
            </a:r>
          </a:p>
          <a:p>
            <a:r>
              <a:rPr lang="en-US" dirty="0"/>
              <a:t>Everything else is support to Operations;</a:t>
            </a:r>
          </a:p>
          <a:p>
            <a:r>
              <a:rPr lang="en-US" dirty="0"/>
              <a:t>You do Operations!  The output relies on you!</a:t>
            </a:r>
          </a:p>
        </p:txBody>
      </p:sp>
      <p:sp>
        <p:nvSpPr>
          <p:cNvPr id="4" name="Slide Number Placeholder 3">
            <a:extLst>
              <a:ext uri="{FF2B5EF4-FFF2-40B4-BE49-F238E27FC236}">
                <a16:creationId xmlns:a16="http://schemas.microsoft.com/office/drawing/2014/main" id="{D2210B03-D152-4786-A617-EBB1A55F5B06}"/>
              </a:ext>
            </a:extLst>
          </p:cNvPr>
          <p:cNvSpPr>
            <a:spLocks noGrp="1"/>
          </p:cNvSpPr>
          <p:nvPr>
            <p:ph type="sldNum" sz="quarter" idx="12"/>
          </p:nvPr>
        </p:nvSpPr>
        <p:spPr/>
        <p:txBody>
          <a:bodyPr/>
          <a:lstStyle/>
          <a:p>
            <a:fld id="{BA9D9B8C-0BB1-49DC-A390-B8BFFEE887FE}" type="slidenum">
              <a:rPr lang="en-US" smtClean="0"/>
              <a:pPr/>
              <a:t>168</a:t>
            </a:fld>
            <a:endParaRPr lang="en-US" dirty="0"/>
          </a:p>
        </p:txBody>
      </p:sp>
    </p:spTree>
    <p:extLst>
      <p:ext uri="{BB962C8B-B14F-4D97-AF65-F5344CB8AC3E}">
        <p14:creationId xmlns:p14="http://schemas.microsoft.com/office/powerpoint/2010/main" val="1212192671"/>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7959D-4555-4D17-9DBC-C5AA9ED27D56}"/>
              </a:ext>
            </a:extLst>
          </p:cNvPr>
          <p:cNvSpPr>
            <a:spLocks noGrp="1"/>
          </p:cNvSpPr>
          <p:nvPr>
            <p:ph type="title"/>
          </p:nvPr>
        </p:nvSpPr>
        <p:spPr/>
        <p:txBody>
          <a:bodyPr/>
          <a:lstStyle/>
          <a:p>
            <a:r>
              <a:rPr lang="en-US" dirty="0"/>
              <a:t>Operations</a:t>
            </a:r>
          </a:p>
        </p:txBody>
      </p:sp>
      <p:sp>
        <p:nvSpPr>
          <p:cNvPr id="3" name="Content Placeholder 2">
            <a:extLst>
              <a:ext uri="{FF2B5EF4-FFF2-40B4-BE49-F238E27FC236}">
                <a16:creationId xmlns:a16="http://schemas.microsoft.com/office/drawing/2014/main" id="{5BBEBBB3-B285-494B-9C00-EB5989F2A1CF}"/>
              </a:ext>
            </a:extLst>
          </p:cNvPr>
          <p:cNvSpPr>
            <a:spLocks noGrp="1"/>
          </p:cNvSpPr>
          <p:nvPr>
            <p:ph idx="1"/>
          </p:nvPr>
        </p:nvSpPr>
        <p:spPr>
          <a:xfrm>
            <a:off x="838200" y="1825625"/>
            <a:ext cx="5109774" cy="4351338"/>
          </a:xfrm>
        </p:spPr>
        <p:txBody>
          <a:bodyPr/>
          <a:lstStyle/>
          <a:p>
            <a:r>
              <a:rPr lang="en-US" dirty="0"/>
              <a:t>In the beginning, we discussed Technology Management;  </a:t>
            </a:r>
          </a:p>
          <a:p>
            <a:r>
              <a:rPr lang="en-US" dirty="0"/>
              <a:t>Operations appears only in Technology Management side of the Triumvirate;</a:t>
            </a:r>
          </a:p>
          <a:p>
            <a:r>
              <a:rPr lang="en-US" dirty="0"/>
              <a:t>Operations is what makes Technology Management unique;</a:t>
            </a:r>
          </a:p>
          <a:p>
            <a:r>
              <a:rPr lang="en-US" dirty="0"/>
              <a:t>Operations is the beneficial use of technology to achieve an outcome.</a:t>
            </a:r>
          </a:p>
        </p:txBody>
      </p:sp>
      <p:sp>
        <p:nvSpPr>
          <p:cNvPr id="4" name="Slide Number Placeholder 3">
            <a:extLst>
              <a:ext uri="{FF2B5EF4-FFF2-40B4-BE49-F238E27FC236}">
                <a16:creationId xmlns:a16="http://schemas.microsoft.com/office/drawing/2014/main" id="{DD66C79F-F9CE-4BED-AD51-31B2DF3AABCE}"/>
              </a:ext>
            </a:extLst>
          </p:cNvPr>
          <p:cNvSpPr>
            <a:spLocks noGrp="1"/>
          </p:cNvSpPr>
          <p:nvPr>
            <p:ph type="sldNum" sz="quarter" idx="12"/>
          </p:nvPr>
        </p:nvSpPr>
        <p:spPr/>
        <p:txBody>
          <a:bodyPr/>
          <a:lstStyle/>
          <a:p>
            <a:fld id="{BA9D9B8C-0BB1-49DC-A390-B8BFFEE887FE}" type="slidenum">
              <a:rPr lang="en-US" smtClean="0"/>
              <a:pPr/>
              <a:t>169</a:t>
            </a:fld>
            <a:endParaRPr lang="en-US" dirty="0"/>
          </a:p>
        </p:txBody>
      </p:sp>
      <p:pic>
        <p:nvPicPr>
          <p:cNvPr id="5" name="Picture 4">
            <a:extLst>
              <a:ext uri="{FF2B5EF4-FFF2-40B4-BE49-F238E27FC236}">
                <a16:creationId xmlns:a16="http://schemas.microsoft.com/office/drawing/2014/main" id="{31EF1D3B-6540-466B-B60D-E35BAA08A1BA}"/>
              </a:ext>
            </a:extLst>
          </p:cNvPr>
          <p:cNvPicPr>
            <a:picLocks noChangeAspect="1"/>
          </p:cNvPicPr>
          <p:nvPr/>
        </p:nvPicPr>
        <p:blipFill>
          <a:blip r:embed="rId2"/>
          <a:stretch>
            <a:fillRect/>
          </a:stretch>
        </p:blipFill>
        <p:spPr>
          <a:xfrm>
            <a:off x="6244027" y="1690688"/>
            <a:ext cx="4968671" cy="4871126"/>
          </a:xfrm>
          <a:prstGeom prst="rect">
            <a:avLst/>
          </a:prstGeom>
        </p:spPr>
      </p:pic>
    </p:spTree>
    <p:extLst>
      <p:ext uri="{BB962C8B-B14F-4D97-AF65-F5344CB8AC3E}">
        <p14:creationId xmlns:p14="http://schemas.microsoft.com/office/powerpoint/2010/main" val="3413592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EBF771-26B9-4100-980E-2415B744FC49}"/>
              </a:ext>
            </a:extLst>
          </p:cNvPr>
          <p:cNvSpPr>
            <a:spLocks noGrp="1"/>
          </p:cNvSpPr>
          <p:nvPr>
            <p:ph type="title"/>
          </p:nvPr>
        </p:nvSpPr>
        <p:spPr/>
        <p:txBody>
          <a:bodyPr/>
          <a:lstStyle/>
          <a:p>
            <a:r>
              <a:rPr lang="en-US" dirty="0"/>
              <a:t>Process Flow of Technology</a:t>
            </a:r>
          </a:p>
        </p:txBody>
      </p:sp>
      <p:sp>
        <p:nvSpPr>
          <p:cNvPr id="4" name="Slide Number Placeholder 3">
            <a:extLst>
              <a:ext uri="{FF2B5EF4-FFF2-40B4-BE49-F238E27FC236}">
                <a16:creationId xmlns:a16="http://schemas.microsoft.com/office/drawing/2014/main" id="{8A0207E6-A593-47BB-A708-2CF8B7B01A86}"/>
              </a:ext>
            </a:extLst>
          </p:cNvPr>
          <p:cNvSpPr>
            <a:spLocks noGrp="1"/>
          </p:cNvSpPr>
          <p:nvPr>
            <p:ph type="sldNum" sz="quarter" idx="12"/>
          </p:nvPr>
        </p:nvSpPr>
        <p:spPr/>
        <p:txBody>
          <a:bodyPr/>
          <a:lstStyle/>
          <a:p>
            <a:fld id="{BA9D9B8C-0BB1-49DC-A390-B8BFFEE887FE}" type="slidenum">
              <a:rPr lang="en-US" smtClean="0"/>
              <a:pPr/>
              <a:t>17</a:t>
            </a:fld>
            <a:endParaRPr lang="en-US" dirty="0"/>
          </a:p>
        </p:txBody>
      </p:sp>
      <p:sp>
        <p:nvSpPr>
          <p:cNvPr id="5" name="Rectangle: Rounded Corners 4">
            <a:extLst>
              <a:ext uri="{FF2B5EF4-FFF2-40B4-BE49-F238E27FC236}">
                <a16:creationId xmlns:a16="http://schemas.microsoft.com/office/drawing/2014/main" id="{6AB630C2-5AD2-425B-BE2B-AA4B56ED8482}"/>
              </a:ext>
            </a:extLst>
          </p:cNvPr>
          <p:cNvSpPr/>
          <p:nvPr/>
        </p:nvSpPr>
        <p:spPr>
          <a:xfrm>
            <a:off x="2313992" y="3127014"/>
            <a:ext cx="2668555" cy="1800808"/>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a:t>Process</a:t>
            </a:r>
          </a:p>
        </p:txBody>
      </p:sp>
      <p:sp>
        <p:nvSpPr>
          <p:cNvPr id="6" name="Arrow: Right 5">
            <a:extLst>
              <a:ext uri="{FF2B5EF4-FFF2-40B4-BE49-F238E27FC236}">
                <a16:creationId xmlns:a16="http://schemas.microsoft.com/office/drawing/2014/main" id="{BA467C0E-75DD-4656-B3C5-42C7F320A242}"/>
              </a:ext>
            </a:extLst>
          </p:cNvPr>
          <p:cNvSpPr/>
          <p:nvPr/>
        </p:nvSpPr>
        <p:spPr>
          <a:xfrm>
            <a:off x="335902" y="3686851"/>
            <a:ext cx="1978090" cy="737118"/>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a:t>Input</a:t>
            </a:r>
          </a:p>
        </p:txBody>
      </p:sp>
      <p:sp>
        <p:nvSpPr>
          <p:cNvPr id="10" name="Arrow: Right 9">
            <a:extLst>
              <a:ext uri="{FF2B5EF4-FFF2-40B4-BE49-F238E27FC236}">
                <a16:creationId xmlns:a16="http://schemas.microsoft.com/office/drawing/2014/main" id="{DC1FC16E-7A82-4CCB-87AF-DCF90582EDFD}"/>
              </a:ext>
            </a:extLst>
          </p:cNvPr>
          <p:cNvSpPr/>
          <p:nvPr/>
        </p:nvSpPr>
        <p:spPr>
          <a:xfrm>
            <a:off x="4982547" y="3689961"/>
            <a:ext cx="1978090" cy="737118"/>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a:t>Output</a:t>
            </a:r>
          </a:p>
        </p:txBody>
      </p:sp>
      <p:sp>
        <p:nvSpPr>
          <p:cNvPr id="11" name="Arrow: Down 10">
            <a:extLst>
              <a:ext uri="{FF2B5EF4-FFF2-40B4-BE49-F238E27FC236}">
                <a16:creationId xmlns:a16="http://schemas.microsoft.com/office/drawing/2014/main" id="{5699A408-4251-4BFF-8A98-A81EF0ADE06C}"/>
              </a:ext>
            </a:extLst>
          </p:cNvPr>
          <p:cNvSpPr/>
          <p:nvPr/>
        </p:nvSpPr>
        <p:spPr>
          <a:xfrm>
            <a:off x="3321697" y="2184622"/>
            <a:ext cx="653143" cy="942392"/>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2" name="Arrow: Down 11">
            <a:extLst>
              <a:ext uri="{FF2B5EF4-FFF2-40B4-BE49-F238E27FC236}">
                <a16:creationId xmlns:a16="http://schemas.microsoft.com/office/drawing/2014/main" id="{E2005F70-C7C2-439E-BB6E-DD42483F6EA6}"/>
              </a:ext>
            </a:extLst>
          </p:cNvPr>
          <p:cNvSpPr/>
          <p:nvPr/>
        </p:nvSpPr>
        <p:spPr>
          <a:xfrm rot="10800000">
            <a:off x="3321697" y="4927822"/>
            <a:ext cx="653143" cy="942392"/>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F9A3E546-BD5F-4B8F-98D7-35B8C4EFD22D}"/>
              </a:ext>
            </a:extLst>
          </p:cNvPr>
          <p:cNvSpPr txBox="1"/>
          <p:nvPr/>
        </p:nvSpPr>
        <p:spPr>
          <a:xfrm>
            <a:off x="3004456" y="5846057"/>
            <a:ext cx="1337867" cy="923330"/>
          </a:xfrm>
          <a:prstGeom prst="rect">
            <a:avLst/>
          </a:prstGeom>
          <a:noFill/>
        </p:spPr>
        <p:txBody>
          <a:bodyPr wrap="none" rtlCol="0">
            <a:spAutoFit/>
          </a:bodyPr>
          <a:lstStyle/>
          <a:p>
            <a:pPr algn="ctr"/>
            <a:r>
              <a:rPr lang="en-US" dirty="0"/>
              <a:t>Regulations/</a:t>
            </a:r>
          </a:p>
          <a:p>
            <a:pPr algn="ctr"/>
            <a:r>
              <a:rPr lang="en-US" dirty="0"/>
              <a:t>Constraints/</a:t>
            </a:r>
          </a:p>
          <a:p>
            <a:pPr algn="ctr"/>
            <a:r>
              <a:rPr lang="en-US" dirty="0"/>
              <a:t>Laws</a:t>
            </a:r>
          </a:p>
        </p:txBody>
      </p:sp>
      <p:sp>
        <p:nvSpPr>
          <p:cNvPr id="14" name="TextBox 13">
            <a:extLst>
              <a:ext uri="{FF2B5EF4-FFF2-40B4-BE49-F238E27FC236}">
                <a16:creationId xmlns:a16="http://schemas.microsoft.com/office/drawing/2014/main" id="{5504EAD9-DEEE-4EB4-8F48-562895928B0A}"/>
              </a:ext>
            </a:extLst>
          </p:cNvPr>
          <p:cNvSpPr txBox="1"/>
          <p:nvPr/>
        </p:nvSpPr>
        <p:spPr>
          <a:xfrm>
            <a:off x="2777650" y="1770942"/>
            <a:ext cx="1791477" cy="369332"/>
          </a:xfrm>
          <a:prstGeom prst="rect">
            <a:avLst/>
          </a:prstGeom>
          <a:noFill/>
        </p:spPr>
        <p:txBody>
          <a:bodyPr wrap="square" rtlCol="0">
            <a:spAutoFit/>
          </a:bodyPr>
          <a:lstStyle/>
          <a:p>
            <a:r>
              <a:rPr lang="en-US" dirty="0"/>
              <a:t>Acquisition Risk</a:t>
            </a:r>
          </a:p>
        </p:txBody>
      </p:sp>
      <p:sp>
        <p:nvSpPr>
          <p:cNvPr id="15" name="TextBox 14">
            <a:extLst>
              <a:ext uri="{FF2B5EF4-FFF2-40B4-BE49-F238E27FC236}">
                <a16:creationId xmlns:a16="http://schemas.microsoft.com/office/drawing/2014/main" id="{31EEFF72-2DB5-4259-8FEE-5B9EB8043EC7}"/>
              </a:ext>
            </a:extLst>
          </p:cNvPr>
          <p:cNvSpPr txBox="1"/>
          <p:nvPr/>
        </p:nvSpPr>
        <p:spPr>
          <a:xfrm>
            <a:off x="7147249" y="1937655"/>
            <a:ext cx="4206551" cy="4231928"/>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US" dirty="0"/>
              <a:t>This is a standard Systems Engineering Process Diagram;</a:t>
            </a:r>
          </a:p>
          <a:p>
            <a:pPr marL="285750" indent="-285750">
              <a:spcBef>
                <a:spcPts val="600"/>
              </a:spcBef>
              <a:buFont typeface="Arial" panose="020B0604020202020204" pitchFamily="34" charset="0"/>
              <a:buChar char="•"/>
            </a:pPr>
            <a:r>
              <a:rPr lang="en-US" dirty="0"/>
              <a:t>It is amended for Government Processes;</a:t>
            </a:r>
          </a:p>
          <a:p>
            <a:pPr marL="285750" indent="-285750">
              <a:spcBef>
                <a:spcPts val="600"/>
              </a:spcBef>
              <a:buFont typeface="Arial" panose="020B0604020202020204" pitchFamily="34" charset="0"/>
              <a:buChar char="•"/>
            </a:pPr>
            <a:r>
              <a:rPr lang="en-US" dirty="0"/>
              <a:t>‘Process’ box represents the technology;</a:t>
            </a:r>
          </a:p>
          <a:p>
            <a:pPr marL="285750" indent="-285750">
              <a:spcBef>
                <a:spcPts val="600"/>
              </a:spcBef>
              <a:buFont typeface="Arial" panose="020B0604020202020204" pitchFamily="34" charset="0"/>
              <a:buChar char="•"/>
            </a:pPr>
            <a:r>
              <a:rPr lang="en-US" dirty="0"/>
              <a:t>This is the focus of our discussion;</a:t>
            </a:r>
          </a:p>
          <a:p>
            <a:pPr marL="285750" indent="-285750">
              <a:spcBef>
                <a:spcPts val="600"/>
              </a:spcBef>
              <a:buFont typeface="Arial" panose="020B0604020202020204" pitchFamily="34" charset="0"/>
              <a:buChar char="•"/>
            </a:pPr>
            <a:r>
              <a:rPr lang="en-US" dirty="0"/>
              <a:t>If the Process Diagram is followed, Social Media is an output;</a:t>
            </a:r>
          </a:p>
          <a:p>
            <a:pPr marL="285750" indent="-285750">
              <a:spcBef>
                <a:spcPts val="600"/>
              </a:spcBef>
              <a:buFont typeface="Arial" panose="020B0604020202020204" pitchFamily="34" charset="0"/>
              <a:buChar char="•"/>
            </a:pPr>
            <a:r>
              <a:rPr lang="en-US" dirty="0"/>
              <a:t>The Platform that Social Media uses is a Technology;</a:t>
            </a:r>
          </a:p>
          <a:p>
            <a:pPr marL="285750" indent="-285750">
              <a:spcBef>
                <a:spcPts val="600"/>
              </a:spcBef>
              <a:buFont typeface="Arial" panose="020B0604020202020204" pitchFamily="34" charset="0"/>
              <a:buChar char="•"/>
            </a:pPr>
            <a:r>
              <a:rPr lang="en-US" dirty="0"/>
              <a:t>Further reason why definitions matter;</a:t>
            </a:r>
          </a:p>
          <a:p>
            <a:pPr marL="285750" indent="-285750">
              <a:spcBef>
                <a:spcPts val="600"/>
              </a:spcBef>
              <a:buFont typeface="Arial" panose="020B0604020202020204" pitchFamily="34" charset="0"/>
              <a:buChar char="•"/>
            </a:pPr>
            <a:r>
              <a:rPr lang="en-US" dirty="0"/>
              <a:t>Further reason why classifications of processes need to occur at the agency and line office level</a:t>
            </a:r>
          </a:p>
        </p:txBody>
      </p:sp>
    </p:spTree>
    <p:extLst>
      <p:ext uri="{BB962C8B-B14F-4D97-AF65-F5344CB8AC3E}">
        <p14:creationId xmlns:p14="http://schemas.microsoft.com/office/powerpoint/2010/main" val="3868970621"/>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54BDD-8F30-497B-AF01-EF84FD6A80C8}"/>
              </a:ext>
            </a:extLst>
          </p:cNvPr>
          <p:cNvSpPr>
            <a:spLocks noGrp="1"/>
          </p:cNvSpPr>
          <p:nvPr>
            <p:ph type="title"/>
          </p:nvPr>
        </p:nvSpPr>
        <p:spPr/>
        <p:txBody>
          <a:bodyPr/>
          <a:lstStyle/>
          <a:p>
            <a:r>
              <a:rPr lang="en-US" dirty="0"/>
              <a:t>Operations</a:t>
            </a:r>
          </a:p>
        </p:txBody>
      </p:sp>
      <p:sp>
        <p:nvSpPr>
          <p:cNvPr id="3" name="Content Placeholder 2">
            <a:extLst>
              <a:ext uri="{FF2B5EF4-FFF2-40B4-BE49-F238E27FC236}">
                <a16:creationId xmlns:a16="http://schemas.microsoft.com/office/drawing/2014/main" id="{F8C4190C-2492-45BF-830A-3F4BD1537CB8}"/>
              </a:ext>
            </a:extLst>
          </p:cNvPr>
          <p:cNvSpPr>
            <a:spLocks noGrp="1"/>
          </p:cNvSpPr>
          <p:nvPr>
            <p:ph idx="1"/>
          </p:nvPr>
        </p:nvSpPr>
        <p:spPr>
          <a:xfrm>
            <a:off x="838200" y="1825625"/>
            <a:ext cx="10515600" cy="2643202"/>
          </a:xfrm>
        </p:spPr>
        <p:txBody>
          <a:bodyPr>
            <a:normAutofit lnSpcReduction="10000"/>
          </a:bodyPr>
          <a:lstStyle/>
          <a:p>
            <a:r>
              <a:rPr lang="en-US" dirty="0"/>
              <a:t>In terms of Project Management, Implementation is the Operations portion where the acquisition is installed and utilized;</a:t>
            </a:r>
          </a:p>
          <a:p>
            <a:r>
              <a:rPr lang="en-US" dirty="0"/>
              <a:t>Everything done leads up to Operations;</a:t>
            </a:r>
          </a:p>
          <a:p>
            <a:pPr lvl="1"/>
            <a:r>
              <a:rPr lang="en-US" dirty="0"/>
              <a:t>If someone is not going to use it, why acquire it?</a:t>
            </a:r>
          </a:p>
          <a:p>
            <a:r>
              <a:rPr lang="en-US" dirty="0"/>
              <a:t>Yet, it is often the most overlooked portion of the process;</a:t>
            </a:r>
          </a:p>
          <a:p>
            <a:r>
              <a:rPr lang="en-US" dirty="0"/>
              <a:t>This is why it is important you do all the up-front work ahead of time.</a:t>
            </a:r>
          </a:p>
        </p:txBody>
      </p:sp>
      <p:sp>
        <p:nvSpPr>
          <p:cNvPr id="4" name="Slide Number Placeholder 3">
            <a:extLst>
              <a:ext uri="{FF2B5EF4-FFF2-40B4-BE49-F238E27FC236}">
                <a16:creationId xmlns:a16="http://schemas.microsoft.com/office/drawing/2014/main" id="{03D9BE4A-BB71-48C4-9BAB-54270F6654D9}"/>
              </a:ext>
            </a:extLst>
          </p:cNvPr>
          <p:cNvSpPr>
            <a:spLocks noGrp="1"/>
          </p:cNvSpPr>
          <p:nvPr>
            <p:ph type="sldNum" sz="quarter" idx="12"/>
          </p:nvPr>
        </p:nvSpPr>
        <p:spPr/>
        <p:txBody>
          <a:bodyPr/>
          <a:lstStyle/>
          <a:p>
            <a:fld id="{BA9D9B8C-0BB1-49DC-A390-B8BFFEE887FE}" type="slidenum">
              <a:rPr lang="en-US" smtClean="0"/>
              <a:pPr/>
              <a:t>170</a:t>
            </a:fld>
            <a:endParaRPr lang="en-US" dirty="0"/>
          </a:p>
        </p:txBody>
      </p:sp>
      <p:graphicFrame>
        <p:nvGraphicFramePr>
          <p:cNvPr id="5" name="Content Placeholder 3">
            <a:extLst>
              <a:ext uri="{FF2B5EF4-FFF2-40B4-BE49-F238E27FC236}">
                <a16:creationId xmlns:a16="http://schemas.microsoft.com/office/drawing/2014/main" id="{BD815192-4FF1-4275-BCD6-AE12ADEF2783}"/>
              </a:ext>
            </a:extLst>
          </p:cNvPr>
          <p:cNvGraphicFramePr>
            <a:graphicFrameLocks/>
          </p:cNvGraphicFramePr>
          <p:nvPr>
            <p:extLst>
              <p:ext uri="{D42A27DB-BD31-4B8C-83A1-F6EECF244321}">
                <p14:modId xmlns:p14="http://schemas.microsoft.com/office/powerpoint/2010/main" val="4221246607"/>
              </p:ext>
            </p:extLst>
          </p:nvPr>
        </p:nvGraphicFramePr>
        <p:xfrm>
          <a:off x="838200" y="4605352"/>
          <a:ext cx="10515600" cy="18875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a:extLst>
              <a:ext uri="{FF2B5EF4-FFF2-40B4-BE49-F238E27FC236}">
                <a16:creationId xmlns:a16="http://schemas.microsoft.com/office/drawing/2014/main" id="{14BEE70C-D0B5-46AE-8F08-4DED0B31920F}"/>
              </a:ext>
            </a:extLst>
          </p:cNvPr>
          <p:cNvSpPr/>
          <p:nvPr/>
        </p:nvSpPr>
        <p:spPr>
          <a:xfrm>
            <a:off x="7095052" y="4787609"/>
            <a:ext cx="2256639" cy="1568741"/>
          </a:xfrm>
          <a:prstGeom prst="rect">
            <a:avLst/>
          </a:prstGeom>
          <a:noFill/>
          <a:ln w="28575">
            <a:solidFill>
              <a:srgbClr val="FF0000"/>
            </a:solidFill>
          </a:ln>
          <a:effectLst>
            <a:glow rad="101600">
              <a:srgbClr val="FF0000">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54345037"/>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F0BB0-A9E2-4192-ADAB-A814309E5AAD}"/>
              </a:ext>
            </a:extLst>
          </p:cNvPr>
          <p:cNvSpPr>
            <a:spLocks noGrp="1"/>
          </p:cNvSpPr>
          <p:nvPr>
            <p:ph type="title"/>
          </p:nvPr>
        </p:nvSpPr>
        <p:spPr/>
        <p:txBody>
          <a:bodyPr/>
          <a:lstStyle/>
          <a:p>
            <a:r>
              <a:rPr lang="en-US" dirty="0"/>
              <a:t>Operations</a:t>
            </a:r>
          </a:p>
        </p:txBody>
      </p:sp>
      <p:sp>
        <p:nvSpPr>
          <p:cNvPr id="3" name="Content Placeholder 2">
            <a:extLst>
              <a:ext uri="{FF2B5EF4-FFF2-40B4-BE49-F238E27FC236}">
                <a16:creationId xmlns:a16="http://schemas.microsoft.com/office/drawing/2014/main" id="{AB578188-DF0E-412B-BAAC-A99280A45102}"/>
              </a:ext>
            </a:extLst>
          </p:cNvPr>
          <p:cNvSpPr>
            <a:spLocks noGrp="1"/>
          </p:cNvSpPr>
          <p:nvPr>
            <p:ph idx="1"/>
          </p:nvPr>
        </p:nvSpPr>
        <p:spPr/>
        <p:txBody>
          <a:bodyPr/>
          <a:lstStyle/>
          <a:p>
            <a:r>
              <a:rPr lang="en-US" dirty="0"/>
              <a:t>Most Government Operations were not necessarily planned, but evolved over time;</a:t>
            </a:r>
          </a:p>
          <a:p>
            <a:r>
              <a:rPr lang="en-US" dirty="0"/>
              <a:t>That evolution occurred as a result of the changes necessary to serve the public in its various missions;</a:t>
            </a:r>
          </a:p>
          <a:p>
            <a:r>
              <a:rPr lang="en-US" dirty="0"/>
              <a:t>This is the biggest significant difference between Government and Private Industry;</a:t>
            </a:r>
          </a:p>
          <a:p>
            <a:r>
              <a:rPr lang="en-US" dirty="0"/>
              <a:t>Most Private Industry Operations were planned and implemented, with minor adjustments over time;</a:t>
            </a:r>
          </a:p>
          <a:p>
            <a:pPr lvl="1"/>
            <a:r>
              <a:rPr lang="en-US" dirty="0"/>
              <a:t>Each time a new product or service is developed, a new Operations evolves to produce it:</a:t>
            </a:r>
          </a:p>
        </p:txBody>
      </p:sp>
      <p:sp>
        <p:nvSpPr>
          <p:cNvPr id="4" name="Slide Number Placeholder 3">
            <a:extLst>
              <a:ext uri="{FF2B5EF4-FFF2-40B4-BE49-F238E27FC236}">
                <a16:creationId xmlns:a16="http://schemas.microsoft.com/office/drawing/2014/main" id="{27175F29-AC68-4CDD-8FC8-DD47BCCD843D}"/>
              </a:ext>
            </a:extLst>
          </p:cNvPr>
          <p:cNvSpPr>
            <a:spLocks noGrp="1"/>
          </p:cNvSpPr>
          <p:nvPr>
            <p:ph type="sldNum" sz="quarter" idx="12"/>
          </p:nvPr>
        </p:nvSpPr>
        <p:spPr/>
        <p:txBody>
          <a:bodyPr/>
          <a:lstStyle/>
          <a:p>
            <a:fld id="{BA9D9B8C-0BB1-49DC-A390-B8BFFEE887FE}" type="slidenum">
              <a:rPr lang="en-US" smtClean="0"/>
              <a:pPr/>
              <a:t>171</a:t>
            </a:fld>
            <a:endParaRPr lang="en-US" dirty="0"/>
          </a:p>
        </p:txBody>
      </p:sp>
      <p:grpSp>
        <p:nvGrpSpPr>
          <p:cNvPr id="5" name="Group 4">
            <a:extLst>
              <a:ext uri="{FF2B5EF4-FFF2-40B4-BE49-F238E27FC236}">
                <a16:creationId xmlns:a16="http://schemas.microsoft.com/office/drawing/2014/main" id="{AFDA8367-244D-429C-A7EF-15A5F4025067}"/>
              </a:ext>
            </a:extLst>
          </p:cNvPr>
          <p:cNvGrpSpPr/>
          <p:nvPr/>
        </p:nvGrpSpPr>
        <p:grpSpPr>
          <a:xfrm>
            <a:off x="5355341" y="5809680"/>
            <a:ext cx="2284883" cy="939274"/>
            <a:chOff x="6171753" y="576478"/>
            <a:chExt cx="2284883" cy="939274"/>
          </a:xfrm>
        </p:grpSpPr>
        <p:sp>
          <p:nvSpPr>
            <p:cNvPr id="6" name="Arrow: Chevron 5">
              <a:extLst>
                <a:ext uri="{FF2B5EF4-FFF2-40B4-BE49-F238E27FC236}">
                  <a16:creationId xmlns:a16="http://schemas.microsoft.com/office/drawing/2014/main" id="{D5B7468B-339E-4910-A356-C08E6B4A8283}"/>
                </a:ext>
              </a:extLst>
            </p:cNvPr>
            <p:cNvSpPr/>
            <p:nvPr/>
          </p:nvSpPr>
          <p:spPr>
            <a:xfrm>
              <a:off x="6171753" y="601799"/>
              <a:ext cx="2284883" cy="913953"/>
            </a:xfrm>
            <a:prstGeom prst="chevron">
              <a:avLst/>
            </a:prstGeom>
          </p:spPr>
          <p:style>
            <a:lnRef idx="2">
              <a:schemeClr val="lt1">
                <a:hueOff val="0"/>
                <a:satOff val="0"/>
                <a:lumOff val="0"/>
                <a:alphaOff val="0"/>
              </a:schemeClr>
            </a:lnRef>
            <a:fillRef idx="1">
              <a:schemeClr val="accent3">
                <a:hueOff val="2032949"/>
                <a:satOff val="75000"/>
                <a:lumOff val="-11029"/>
                <a:alphaOff val="0"/>
              </a:schemeClr>
            </a:fillRef>
            <a:effectRef idx="0">
              <a:schemeClr val="accent3">
                <a:hueOff val="2032949"/>
                <a:satOff val="75000"/>
                <a:lumOff val="-11029"/>
                <a:alphaOff val="0"/>
              </a:schemeClr>
            </a:effectRef>
            <a:fontRef idx="minor">
              <a:schemeClr val="lt1"/>
            </a:fontRef>
          </p:style>
        </p:sp>
        <p:sp>
          <p:nvSpPr>
            <p:cNvPr id="7" name="Arrow: Chevron 4">
              <a:extLst>
                <a:ext uri="{FF2B5EF4-FFF2-40B4-BE49-F238E27FC236}">
                  <a16:creationId xmlns:a16="http://schemas.microsoft.com/office/drawing/2014/main" id="{D8A22EE2-3EF5-4F13-AA3E-EE4A6D34BA1E}"/>
                </a:ext>
              </a:extLst>
            </p:cNvPr>
            <p:cNvSpPr txBox="1"/>
            <p:nvPr/>
          </p:nvSpPr>
          <p:spPr>
            <a:xfrm>
              <a:off x="6628729" y="576478"/>
              <a:ext cx="1370930" cy="91395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en-US" sz="1600" kern="1200" dirty="0"/>
                <a:t>Implementation</a:t>
              </a:r>
            </a:p>
            <a:p>
              <a:pPr marL="0" lvl="0" indent="0" algn="ctr" defTabSz="711200">
                <a:lnSpc>
                  <a:spcPct val="90000"/>
                </a:lnSpc>
                <a:spcBef>
                  <a:spcPct val="0"/>
                </a:spcBef>
                <a:spcAft>
                  <a:spcPct val="35000"/>
                </a:spcAft>
                <a:buNone/>
              </a:pPr>
              <a:r>
                <a:rPr lang="en-US" sz="1600" dirty="0"/>
                <a:t>Operations</a:t>
              </a:r>
              <a:endParaRPr lang="en-US" sz="1600" kern="1200" dirty="0"/>
            </a:p>
          </p:txBody>
        </p:sp>
      </p:grpSp>
    </p:spTree>
    <p:extLst>
      <p:ext uri="{BB962C8B-B14F-4D97-AF65-F5344CB8AC3E}">
        <p14:creationId xmlns:p14="http://schemas.microsoft.com/office/powerpoint/2010/main" val="2957687639"/>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EB77A-4496-4190-85C6-74E7DDB603F1}"/>
              </a:ext>
            </a:extLst>
          </p:cNvPr>
          <p:cNvSpPr>
            <a:spLocks noGrp="1"/>
          </p:cNvSpPr>
          <p:nvPr>
            <p:ph type="title"/>
          </p:nvPr>
        </p:nvSpPr>
        <p:spPr/>
        <p:txBody>
          <a:bodyPr/>
          <a:lstStyle/>
          <a:p>
            <a:r>
              <a:rPr lang="en-US" dirty="0"/>
              <a:t>Operations</a:t>
            </a:r>
          </a:p>
        </p:txBody>
      </p:sp>
      <p:sp>
        <p:nvSpPr>
          <p:cNvPr id="3" name="Content Placeholder 2">
            <a:extLst>
              <a:ext uri="{FF2B5EF4-FFF2-40B4-BE49-F238E27FC236}">
                <a16:creationId xmlns:a16="http://schemas.microsoft.com/office/drawing/2014/main" id="{94EB2C51-A7FC-43D7-B3FE-749C47326154}"/>
              </a:ext>
            </a:extLst>
          </p:cNvPr>
          <p:cNvSpPr>
            <a:spLocks noGrp="1"/>
          </p:cNvSpPr>
          <p:nvPr>
            <p:ph idx="1"/>
          </p:nvPr>
        </p:nvSpPr>
        <p:spPr/>
        <p:txBody>
          <a:bodyPr>
            <a:normAutofit lnSpcReduction="10000"/>
          </a:bodyPr>
          <a:lstStyle/>
          <a:p>
            <a:r>
              <a:rPr lang="en-US" dirty="0"/>
              <a:t>Even with SOP’s and flow charts, generally there are nuances of any Operations environment that do not get captured;</a:t>
            </a:r>
          </a:p>
          <a:p>
            <a:r>
              <a:rPr lang="en-US" dirty="0"/>
              <a:t>This is the reason your input is so important;</a:t>
            </a:r>
          </a:p>
          <a:p>
            <a:r>
              <a:rPr lang="en-US" dirty="0"/>
              <a:t>Only you can provide:</a:t>
            </a:r>
          </a:p>
          <a:p>
            <a:pPr lvl="1"/>
            <a:r>
              <a:rPr lang="en-US" dirty="0"/>
              <a:t>The ‘As-Is’ state (what you do today);</a:t>
            </a:r>
          </a:p>
          <a:p>
            <a:pPr lvl="1"/>
            <a:r>
              <a:rPr lang="en-US" dirty="0"/>
              <a:t>Ideas for areas of improvement if certain conditions existed;</a:t>
            </a:r>
          </a:p>
          <a:p>
            <a:pPr lvl="1"/>
            <a:r>
              <a:rPr lang="en-US" dirty="0"/>
              <a:t>True time to process each step of the Operations Path;</a:t>
            </a:r>
          </a:p>
          <a:p>
            <a:r>
              <a:rPr lang="en-US" dirty="0"/>
              <a:t>Therefore, it is important for you to be forthright when a solution is presented to test it thoroughly and see if it works better;</a:t>
            </a:r>
          </a:p>
          <a:p>
            <a:r>
              <a:rPr lang="en-US" dirty="0"/>
              <a:t>Timing is one way of verifying the efficiency of a solution.</a:t>
            </a:r>
          </a:p>
          <a:p>
            <a:pPr lvl="1"/>
            <a:endParaRPr lang="en-US" dirty="0"/>
          </a:p>
        </p:txBody>
      </p:sp>
      <p:sp>
        <p:nvSpPr>
          <p:cNvPr id="4" name="Slide Number Placeholder 3">
            <a:extLst>
              <a:ext uri="{FF2B5EF4-FFF2-40B4-BE49-F238E27FC236}">
                <a16:creationId xmlns:a16="http://schemas.microsoft.com/office/drawing/2014/main" id="{C9EBD320-E92F-4495-930A-ED3AE35A485F}"/>
              </a:ext>
            </a:extLst>
          </p:cNvPr>
          <p:cNvSpPr>
            <a:spLocks noGrp="1"/>
          </p:cNvSpPr>
          <p:nvPr>
            <p:ph type="sldNum" sz="quarter" idx="12"/>
          </p:nvPr>
        </p:nvSpPr>
        <p:spPr/>
        <p:txBody>
          <a:bodyPr/>
          <a:lstStyle/>
          <a:p>
            <a:fld id="{BA9D9B8C-0BB1-49DC-A390-B8BFFEE887FE}" type="slidenum">
              <a:rPr lang="en-US" smtClean="0"/>
              <a:pPr/>
              <a:t>172</a:t>
            </a:fld>
            <a:endParaRPr lang="en-US" dirty="0"/>
          </a:p>
        </p:txBody>
      </p:sp>
    </p:spTree>
    <p:extLst>
      <p:ext uri="{BB962C8B-B14F-4D97-AF65-F5344CB8AC3E}">
        <p14:creationId xmlns:p14="http://schemas.microsoft.com/office/powerpoint/2010/main" val="1766159172"/>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441FEE-1488-4371-A8A3-6E59F8DF1DC4}"/>
              </a:ext>
            </a:extLst>
          </p:cNvPr>
          <p:cNvSpPr>
            <a:spLocks noGrp="1"/>
          </p:cNvSpPr>
          <p:nvPr>
            <p:ph type="title"/>
          </p:nvPr>
        </p:nvSpPr>
        <p:spPr/>
        <p:txBody>
          <a:bodyPr/>
          <a:lstStyle/>
          <a:p>
            <a:r>
              <a:rPr lang="en-US" dirty="0"/>
              <a:t>Operations ‘Nay’-Sayers</a:t>
            </a:r>
          </a:p>
        </p:txBody>
      </p:sp>
      <p:sp>
        <p:nvSpPr>
          <p:cNvPr id="3" name="Content Placeholder 2">
            <a:extLst>
              <a:ext uri="{FF2B5EF4-FFF2-40B4-BE49-F238E27FC236}">
                <a16:creationId xmlns:a16="http://schemas.microsoft.com/office/drawing/2014/main" id="{C6174DA8-1DD9-4719-B068-FE520958D649}"/>
              </a:ext>
            </a:extLst>
          </p:cNvPr>
          <p:cNvSpPr>
            <a:spLocks noGrp="1"/>
          </p:cNvSpPr>
          <p:nvPr>
            <p:ph idx="1"/>
          </p:nvPr>
        </p:nvSpPr>
        <p:spPr/>
        <p:txBody>
          <a:bodyPr>
            <a:normAutofit fontScale="92500" lnSpcReduction="10000"/>
          </a:bodyPr>
          <a:lstStyle/>
          <a:p>
            <a:r>
              <a:rPr lang="en-US" dirty="0"/>
              <a:t>There is nothing more detrimental to incremental or step-wise improvement than the infamous ‘Nay’-Sayer;</a:t>
            </a:r>
          </a:p>
          <a:p>
            <a:r>
              <a:rPr lang="en-US" dirty="0"/>
              <a:t>The ‘Nay’-Sayer does not want change of any kind;</a:t>
            </a:r>
          </a:p>
          <a:p>
            <a:r>
              <a:rPr lang="en-US" dirty="0"/>
              <a:t>They prefer the status-quo, with no changes at all;</a:t>
            </a:r>
          </a:p>
          <a:p>
            <a:r>
              <a:rPr lang="en-US" dirty="0"/>
              <a:t>Remember that change is the nature of life;</a:t>
            </a:r>
          </a:p>
          <a:p>
            <a:pPr lvl="1"/>
            <a:r>
              <a:rPr lang="en-US" dirty="0"/>
              <a:t>Could you imagine if you were all still using DOS-based computers?</a:t>
            </a:r>
          </a:p>
          <a:p>
            <a:pPr lvl="1"/>
            <a:r>
              <a:rPr lang="en-US" dirty="0"/>
              <a:t>It also causes a danger that another division or office could take over your work;</a:t>
            </a:r>
          </a:p>
          <a:p>
            <a:pPr lvl="2"/>
            <a:r>
              <a:rPr lang="en-US" dirty="0"/>
              <a:t>Change then, is assured and not on your timetable!</a:t>
            </a:r>
          </a:p>
          <a:p>
            <a:r>
              <a:rPr lang="en-US" dirty="0"/>
              <a:t>Change is the equivalent of evolution, and evolution is the nature of life;</a:t>
            </a:r>
          </a:p>
          <a:p>
            <a:r>
              <a:rPr lang="en-US" dirty="0"/>
              <a:t>Therefore, the ‘Nay’-Sayer is the biggest threat to your survival.  Rise above them!</a:t>
            </a:r>
          </a:p>
        </p:txBody>
      </p:sp>
      <p:sp>
        <p:nvSpPr>
          <p:cNvPr id="4" name="Slide Number Placeholder 3">
            <a:extLst>
              <a:ext uri="{FF2B5EF4-FFF2-40B4-BE49-F238E27FC236}">
                <a16:creationId xmlns:a16="http://schemas.microsoft.com/office/drawing/2014/main" id="{719246F4-8DB7-4FDE-AEC5-77CC3A8EC00A}"/>
              </a:ext>
            </a:extLst>
          </p:cNvPr>
          <p:cNvSpPr>
            <a:spLocks noGrp="1"/>
          </p:cNvSpPr>
          <p:nvPr>
            <p:ph type="sldNum" sz="quarter" idx="12"/>
          </p:nvPr>
        </p:nvSpPr>
        <p:spPr/>
        <p:txBody>
          <a:bodyPr/>
          <a:lstStyle/>
          <a:p>
            <a:fld id="{BA9D9B8C-0BB1-49DC-A390-B8BFFEE887FE}" type="slidenum">
              <a:rPr lang="en-US" smtClean="0"/>
              <a:pPr/>
              <a:t>173</a:t>
            </a:fld>
            <a:endParaRPr lang="en-US" dirty="0"/>
          </a:p>
        </p:txBody>
      </p:sp>
    </p:spTree>
    <p:extLst>
      <p:ext uri="{BB962C8B-B14F-4D97-AF65-F5344CB8AC3E}">
        <p14:creationId xmlns:p14="http://schemas.microsoft.com/office/powerpoint/2010/main" val="1796508196"/>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A85ED-7C93-4A7B-A837-B91135E3EA27}"/>
              </a:ext>
            </a:extLst>
          </p:cNvPr>
          <p:cNvSpPr>
            <a:spLocks noGrp="1"/>
          </p:cNvSpPr>
          <p:nvPr>
            <p:ph type="title"/>
          </p:nvPr>
        </p:nvSpPr>
        <p:spPr/>
        <p:txBody>
          <a:bodyPr/>
          <a:lstStyle/>
          <a:p>
            <a:r>
              <a:rPr lang="en-US" dirty="0"/>
              <a:t>Operations ‘Nay’-Sayers</a:t>
            </a:r>
          </a:p>
        </p:txBody>
      </p:sp>
      <p:sp>
        <p:nvSpPr>
          <p:cNvPr id="3" name="Content Placeholder 2">
            <a:extLst>
              <a:ext uri="{FF2B5EF4-FFF2-40B4-BE49-F238E27FC236}">
                <a16:creationId xmlns:a16="http://schemas.microsoft.com/office/drawing/2014/main" id="{1EFFC511-3EAB-467C-B552-C35123194FD7}"/>
              </a:ext>
            </a:extLst>
          </p:cNvPr>
          <p:cNvSpPr>
            <a:spLocks noGrp="1"/>
          </p:cNvSpPr>
          <p:nvPr>
            <p:ph idx="1"/>
          </p:nvPr>
        </p:nvSpPr>
        <p:spPr/>
        <p:txBody>
          <a:bodyPr/>
          <a:lstStyle/>
          <a:p>
            <a:r>
              <a:rPr lang="en-US" dirty="0"/>
              <a:t>Operations ‘Nay’-Sayers come in many forms;</a:t>
            </a:r>
          </a:p>
          <a:p>
            <a:pPr lvl="1"/>
            <a:r>
              <a:rPr lang="en-US" dirty="0"/>
              <a:t>No change wanted;</a:t>
            </a:r>
          </a:p>
          <a:p>
            <a:pPr lvl="1"/>
            <a:r>
              <a:rPr lang="en-US" dirty="0"/>
              <a:t>Not the product/service they want;</a:t>
            </a:r>
          </a:p>
          <a:p>
            <a:pPr lvl="1"/>
            <a:r>
              <a:rPr lang="en-US" dirty="0"/>
              <a:t>Not the brand they want (not that they could actually recommend one);</a:t>
            </a:r>
          </a:p>
          <a:p>
            <a:pPr lvl="1"/>
            <a:r>
              <a:rPr lang="en-US" dirty="0"/>
              <a:t>Not the way they want it acquired/implemented (you see the limitation there);</a:t>
            </a:r>
          </a:p>
          <a:p>
            <a:r>
              <a:rPr lang="en-US" dirty="0"/>
              <a:t>At times, they will physically attempt to scuddle an improvement attempt;</a:t>
            </a:r>
          </a:p>
          <a:p>
            <a:pPr lvl="1"/>
            <a:r>
              <a:rPr lang="en-US" dirty="0"/>
              <a:t>Be watchful and diligent;</a:t>
            </a:r>
          </a:p>
          <a:p>
            <a:pPr lvl="1"/>
            <a:r>
              <a:rPr lang="en-US" dirty="0"/>
              <a:t>Always be truthful;</a:t>
            </a:r>
          </a:p>
          <a:p>
            <a:pPr lvl="1"/>
            <a:r>
              <a:rPr lang="en-US" dirty="0"/>
              <a:t>If you see something, say something;</a:t>
            </a:r>
          </a:p>
          <a:p>
            <a:r>
              <a:rPr lang="en-US" dirty="0"/>
              <a:t>Remember that the idea, and life, they are trying to ruin is yours!</a:t>
            </a:r>
          </a:p>
        </p:txBody>
      </p:sp>
      <p:sp>
        <p:nvSpPr>
          <p:cNvPr id="4" name="Slide Number Placeholder 3">
            <a:extLst>
              <a:ext uri="{FF2B5EF4-FFF2-40B4-BE49-F238E27FC236}">
                <a16:creationId xmlns:a16="http://schemas.microsoft.com/office/drawing/2014/main" id="{6CDCBD0F-463E-4333-971A-A0F169C4552D}"/>
              </a:ext>
            </a:extLst>
          </p:cNvPr>
          <p:cNvSpPr>
            <a:spLocks noGrp="1"/>
          </p:cNvSpPr>
          <p:nvPr>
            <p:ph type="sldNum" sz="quarter" idx="12"/>
          </p:nvPr>
        </p:nvSpPr>
        <p:spPr/>
        <p:txBody>
          <a:bodyPr/>
          <a:lstStyle/>
          <a:p>
            <a:fld id="{BA9D9B8C-0BB1-49DC-A390-B8BFFEE887FE}" type="slidenum">
              <a:rPr lang="en-US" smtClean="0"/>
              <a:pPr/>
              <a:t>174</a:t>
            </a:fld>
            <a:endParaRPr lang="en-US" dirty="0"/>
          </a:p>
        </p:txBody>
      </p:sp>
    </p:spTree>
    <p:extLst>
      <p:ext uri="{BB962C8B-B14F-4D97-AF65-F5344CB8AC3E}">
        <p14:creationId xmlns:p14="http://schemas.microsoft.com/office/powerpoint/2010/main" val="3482471422"/>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868F21-173E-4D66-BD86-609299F55A2D}"/>
              </a:ext>
            </a:extLst>
          </p:cNvPr>
          <p:cNvSpPr>
            <a:spLocks noGrp="1"/>
          </p:cNvSpPr>
          <p:nvPr>
            <p:ph type="title"/>
          </p:nvPr>
        </p:nvSpPr>
        <p:spPr/>
        <p:txBody>
          <a:bodyPr/>
          <a:lstStyle/>
          <a:p>
            <a:r>
              <a:rPr lang="en-US" dirty="0"/>
              <a:t>Operations Implementation</a:t>
            </a:r>
          </a:p>
        </p:txBody>
      </p:sp>
      <p:sp>
        <p:nvSpPr>
          <p:cNvPr id="3" name="Content Placeholder 2">
            <a:extLst>
              <a:ext uri="{FF2B5EF4-FFF2-40B4-BE49-F238E27FC236}">
                <a16:creationId xmlns:a16="http://schemas.microsoft.com/office/drawing/2014/main" id="{0CFFD775-EFD3-4224-A088-FDF6A0304927}"/>
              </a:ext>
            </a:extLst>
          </p:cNvPr>
          <p:cNvSpPr>
            <a:spLocks noGrp="1"/>
          </p:cNvSpPr>
          <p:nvPr>
            <p:ph idx="1"/>
          </p:nvPr>
        </p:nvSpPr>
        <p:spPr/>
        <p:txBody>
          <a:bodyPr/>
          <a:lstStyle/>
          <a:p>
            <a:r>
              <a:rPr lang="en-US" dirty="0"/>
              <a:t>When the solution is implemented, be sure that it meets the spirit and intent of your original idea;</a:t>
            </a:r>
          </a:p>
          <a:p>
            <a:r>
              <a:rPr lang="en-US" dirty="0"/>
              <a:t>The solution provided will be considerably different than your original idea, but it should meet the spirit and intent of your proposal;</a:t>
            </a:r>
          </a:p>
          <a:p>
            <a:r>
              <a:rPr lang="en-US" dirty="0"/>
              <a:t>Work closely with the PM, Acquisition Professionals and those of the team to assure success;</a:t>
            </a:r>
          </a:p>
          <a:p>
            <a:r>
              <a:rPr lang="en-US" dirty="0"/>
              <a:t>Success cannot be made without your cooperation;</a:t>
            </a:r>
          </a:p>
          <a:p>
            <a:r>
              <a:rPr lang="en-US" dirty="0"/>
              <a:t>Because you are the ones who ultimately make it work!</a:t>
            </a:r>
          </a:p>
        </p:txBody>
      </p:sp>
      <p:sp>
        <p:nvSpPr>
          <p:cNvPr id="4" name="Slide Number Placeholder 3">
            <a:extLst>
              <a:ext uri="{FF2B5EF4-FFF2-40B4-BE49-F238E27FC236}">
                <a16:creationId xmlns:a16="http://schemas.microsoft.com/office/drawing/2014/main" id="{3841B456-EC07-47F9-9D1A-BFC98221EEFA}"/>
              </a:ext>
            </a:extLst>
          </p:cNvPr>
          <p:cNvSpPr>
            <a:spLocks noGrp="1"/>
          </p:cNvSpPr>
          <p:nvPr>
            <p:ph type="sldNum" sz="quarter" idx="12"/>
          </p:nvPr>
        </p:nvSpPr>
        <p:spPr/>
        <p:txBody>
          <a:bodyPr/>
          <a:lstStyle/>
          <a:p>
            <a:fld id="{BA9D9B8C-0BB1-49DC-A390-B8BFFEE887FE}" type="slidenum">
              <a:rPr lang="en-US" smtClean="0"/>
              <a:pPr/>
              <a:t>175</a:t>
            </a:fld>
            <a:endParaRPr lang="en-US" dirty="0"/>
          </a:p>
        </p:txBody>
      </p:sp>
    </p:spTree>
    <p:extLst>
      <p:ext uri="{BB962C8B-B14F-4D97-AF65-F5344CB8AC3E}">
        <p14:creationId xmlns:p14="http://schemas.microsoft.com/office/powerpoint/2010/main" val="2652484203"/>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6E147C-6DA1-4974-922F-75574DF1C4F7}"/>
              </a:ext>
            </a:extLst>
          </p:cNvPr>
          <p:cNvSpPr>
            <a:spLocks noGrp="1"/>
          </p:cNvSpPr>
          <p:nvPr>
            <p:ph type="title"/>
          </p:nvPr>
        </p:nvSpPr>
        <p:spPr/>
        <p:txBody>
          <a:bodyPr/>
          <a:lstStyle/>
          <a:p>
            <a:r>
              <a:rPr lang="en-US" dirty="0"/>
              <a:t>Post-Implementation Operations</a:t>
            </a:r>
          </a:p>
        </p:txBody>
      </p:sp>
      <p:sp>
        <p:nvSpPr>
          <p:cNvPr id="3" name="Content Placeholder 2">
            <a:extLst>
              <a:ext uri="{FF2B5EF4-FFF2-40B4-BE49-F238E27FC236}">
                <a16:creationId xmlns:a16="http://schemas.microsoft.com/office/drawing/2014/main" id="{BFBA6357-3FF2-4067-8D41-ABE3900D282E}"/>
              </a:ext>
            </a:extLst>
          </p:cNvPr>
          <p:cNvSpPr>
            <a:spLocks noGrp="1"/>
          </p:cNvSpPr>
          <p:nvPr>
            <p:ph idx="1"/>
          </p:nvPr>
        </p:nvSpPr>
        <p:spPr/>
        <p:txBody>
          <a:bodyPr/>
          <a:lstStyle/>
          <a:p>
            <a:r>
              <a:rPr lang="en-US" dirty="0"/>
              <a:t>The entire operation needs to be re-baselined;</a:t>
            </a:r>
          </a:p>
          <a:p>
            <a:r>
              <a:rPr lang="en-US" dirty="0"/>
              <a:t>Baselining is the process of determining the ‘As-Is’ state for comparison in the future;</a:t>
            </a:r>
          </a:p>
          <a:p>
            <a:r>
              <a:rPr lang="en-US" dirty="0"/>
              <a:t>There will be portions of the Enterprise that will be altered as a result of the implementation of new technology;</a:t>
            </a:r>
          </a:p>
          <a:p>
            <a:r>
              <a:rPr lang="en-US" dirty="0"/>
              <a:t>Re-Baselining permits System Operations to determine the improvements the addition of technology actually made;</a:t>
            </a:r>
          </a:p>
          <a:p>
            <a:r>
              <a:rPr lang="en-US" dirty="0"/>
              <a:t>Determining Operational Performance is key to assessing the value of the added technology.</a:t>
            </a:r>
          </a:p>
        </p:txBody>
      </p:sp>
      <p:sp>
        <p:nvSpPr>
          <p:cNvPr id="4" name="Slide Number Placeholder 3">
            <a:extLst>
              <a:ext uri="{FF2B5EF4-FFF2-40B4-BE49-F238E27FC236}">
                <a16:creationId xmlns:a16="http://schemas.microsoft.com/office/drawing/2014/main" id="{D7E8FA95-CB0B-495E-AF16-45BDCCD449E5}"/>
              </a:ext>
            </a:extLst>
          </p:cNvPr>
          <p:cNvSpPr>
            <a:spLocks noGrp="1"/>
          </p:cNvSpPr>
          <p:nvPr>
            <p:ph type="sldNum" sz="quarter" idx="12"/>
          </p:nvPr>
        </p:nvSpPr>
        <p:spPr/>
        <p:txBody>
          <a:bodyPr/>
          <a:lstStyle/>
          <a:p>
            <a:fld id="{BA9D9B8C-0BB1-49DC-A390-B8BFFEE887FE}" type="slidenum">
              <a:rPr lang="en-US" smtClean="0"/>
              <a:pPr/>
              <a:t>176</a:t>
            </a:fld>
            <a:endParaRPr lang="en-US" dirty="0"/>
          </a:p>
        </p:txBody>
      </p:sp>
    </p:spTree>
    <p:extLst>
      <p:ext uri="{BB962C8B-B14F-4D97-AF65-F5344CB8AC3E}">
        <p14:creationId xmlns:p14="http://schemas.microsoft.com/office/powerpoint/2010/main" val="78433416"/>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7E7BB4-612F-4EDA-9CD4-0AEF78F72C11}"/>
              </a:ext>
            </a:extLst>
          </p:cNvPr>
          <p:cNvSpPr>
            <a:spLocks noGrp="1"/>
          </p:cNvSpPr>
          <p:nvPr>
            <p:ph type="title"/>
          </p:nvPr>
        </p:nvSpPr>
        <p:spPr/>
        <p:txBody>
          <a:bodyPr/>
          <a:lstStyle/>
          <a:p>
            <a:r>
              <a:rPr lang="en-US" dirty="0"/>
              <a:t>The Results of Re-Baselining May Be Different</a:t>
            </a:r>
          </a:p>
        </p:txBody>
      </p:sp>
      <p:sp>
        <p:nvSpPr>
          <p:cNvPr id="3" name="Content Placeholder 2">
            <a:extLst>
              <a:ext uri="{FF2B5EF4-FFF2-40B4-BE49-F238E27FC236}">
                <a16:creationId xmlns:a16="http://schemas.microsoft.com/office/drawing/2014/main" id="{04F50ED4-E926-475F-9BAB-9D9B836C8167}"/>
              </a:ext>
            </a:extLst>
          </p:cNvPr>
          <p:cNvSpPr>
            <a:spLocks noGrp="1"/>
          </p:cNvSpPr>
          <p:nvPr>
            <p:ph idx="1"/>
          </p:nvPr>
        </p:nvSpPr>
        <p:spPr/>
        <p:txBody>
          <a:bodyPr>
            <a:normAutofit fontScale="92500"/>
          </a:bodyPr>
          <a:lstStyle/>
          <a:p>
            <a:r>
              <a:rPr lang="en-US" dirty="0"/>
              <a:t>With the long path between idea to solution, the results obtained may be different than the results proposed;</a:t>
            </a:r>
          </a:p>
          <a:p>
            <a:r>
              <a:rPr lang="en-US" dirty="0"/>
              <a:t>Do not fear that concern.  Face it that this situation may occur.  Just know what it is and how it helps the mission;</a:t>
            </a:r>
          </a:p>
          <a:p>
            <a:r>
              <a:rPr lang="en-US" dirty="0"/>
              <a:t>Consider we discussed evolution.  There is an average 18 month cycle between idea and implementation.  A lot can occur in 18 months;</a:t>
            </a:r>
          </a:p>
          <a:p>
            <a:r>
              <a:rPr lang="en-US" dirty="0"/>
              <a:t>The Government is a political environment.  Today’s non-issue can become one of the highest of priorities simply with the change of administrations;</a:t>
            </a:r>
          </a:p>
          <a:p>
            <a:r>
              <a:rPr lang="en-US" dirty="0"/>
              <a:t>This is why you should not fear that the intended results are not necessarily achieved.  So long as there are results, you win!</a:t>
            </a:r>
          </a:p>
          <a:p>
            <a:endParaRPr lang="en-US" dirty="0"/>
          </a:p>
        </p:txBody>
      </p:sp>
      <p:sp>
        <p:nvSpPr>
          <p:cNvPr id="4" name="Slide Number Placeholder 3">
            <a:extLst>
              <a:ext uri="{FF2B5EF4-FFF2-40B4-BE49-F238E27FC236}">
                <a16:creationId xmlns:a16="http://schemas.microsoft.com/office/drawing/2014/main" id="{B89F46A4-AF1A-4DA7-9F9A-37F6A3097F47}"/>
              </a:ext>
            </a:extLst>
          </p:cNvPr>
          <p:cNvSpPr>
            <a:spLocks noGrp="1"/>
          </p:cNvSpPr>
          <p:nvPr>
            <p:ph type="sldNum" sz="quarter" idx="12"/>
          </p:nvPr>
        </p:nvSpPr>
        <p:spPr/>
        <p:txBody>
          <a:bodyPr/>
          <a:lstStyle/>
          <a:p>
            <a:fld id="{BA9D9B8C-0BB1-49DC-A390-B8BFFEE887FE}" type="slidenum">
              <a:rPr lang="en-US" smtClean="0"/>
              <a:pPr/>
              <a:t>177</a:t>
            </a:fld>
            <a:endParaRPr lang="en-US" dirty="0"/>
          </a:p>
        </p:txBody>
      </p:sp>
    </p:spTree>
    <p:extLst>
      <p:ext uri="{BB962C8B-B14F-4D97-AF65-F5344CB8AC3E}">
        <p14:creationId xmlns:p14="http://schemas.microsoft.com/office/powerpoint/2010/main" val="2551151652"/>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30C100-053D-4682-9156-10BC466C9A4E}"/>
              </a:ext>
            </a:extLst>
          </p:cNvPr>
          <p:cNvSpPr>
            <a:spLocks noGrp="1"/>
          </p:cNvSpPr>
          <p:nvPr>
            <p:ph type="title"/>
          </p:nvPr>
        </p:nvSpPr>
        <p:spPr/>
        <p:txBody>
          <a:bodyPr/>
          <a:lstStyle/>
          <a:p>
            <a:r>
              <a:rPr lang="en-US" dirty="0"/>
              <a:t>If The Results are Different</a:t>
            </a:r>
          </a:p>
        </p:txBody>
      </p:sp>
      <p:sp>
        <p:nvSpPr>
          <p:cNvPr id="3" name="Content Placeholder 2">
            <a:extLst>
              <a:ext uri="{FF2B5EF4-FFF2-40B4-BE49-F238E27FC236}">
                <a16:creationId xmlns:a16="http://schemas.microsoft.com/office/drawing/2014/main" id="{EC6F2FF7-3DB2-4B31-B2D1-187F85809A6A}"/>
              </a:ext>
            </a:extLst>
          </p:cNvPr>
          <p:cNvSpPr>
            <a:spLocks noGrp="1"/>
          </p:cNvSpPr>
          <p:nvPr>
            <p:ph idx="1"/>
          </p:nvPr>
        </p:nvSpPr>
        <p:spPr/>
        <p:txBody>
          <a:bodyPr>
            <a:normAutofit fontScale="92500" lnSpcReduction="10000"/>
          </a:bodyPr>
          <a:lstStyle/>
          <a:p>
            <a:r>
              <a:rPr lang="en-US" dirty="0"/>
              <a:t>Re-Baselining will show where the improvements took place;</a:t>
            </a:r>
          </a:p>
          <a:p>
            <a:r>
              <a:rPr lang="en-US" dirty="0"/>
              <a:t>Examine the results, and determine those positive changes;</a:t>
            </a:r>
          </a:p>
          <a:p>
            <a:r>
              <a:rPr lang="en-US" dirty="0"/>
              <a:t>Document them, and focus on these improvements;</a:t>
            </a:r>
          </a:p>
          <a:p>
            <a:pPr lvl="1"/>
            <a:r>
              <a:rPr lang="en-US" dirty="0"/>
              <a:t>For instance, you expected a 5 minute improvement on process, but found that processing time remained the same, but more users could obtain results within the same time period.  This is a success and should be the focus;</a:t>
            </a:r>
          </a:p>
          <a:p>
            <a:pPr lvl="1"/>
            <a:r>
              <a:rPr lang="en-US" dirty="0"/>
              <a:t>For instance, you expected faster access in-house among peer users, but notice that there are now sockets for cell phones/tablet interface that did not exist before, this is a success and should be the focus;</a:t>
            </a:r>
          </a:p>
          <a:p>
            <a:r>
              <a:rPr lang="en-US" dirty="0"/>
              <a:t>Technology, when properly applied to a well-organized manual process, will always provide you with an enterprise improvement.  Sometimes you simply have to find it!</a:t>
            </a:r>
          </a:p>
        </p:txBody>
      </p:sp>
      <p:sp>
        <p:nvSpPr>
          <p:cNvPr id="4" name="Slide Number Placeholder 3">
            <a:extLst>
              <a:ext uri="{FF2B5EF4-FFF2-40B4-BE49-F238E27FC236}">
                <a16:creationId xmlns:a16="http://schemas.microsoft.com/office/drawing/2014/main" id="{FC42BEC3-4E5F-4431-A4EB-D249BC4E1680}"/>
              </a:ext>
            </a:extLst>
          </p:cNvPr>
          <p:cNvSpPr>
            <a:spLocks noGrp="1"/>
          </p:cNvSpPr>
          <p:nvPr>
            <p:ph type="sldNum" sz="quarter" idx="12"/>
          </p:nvPr>
        </p:nvSpPr>
        <p:spPr/>
        <p:txBody>
          <a:bodyPr/>
          <a:lstStyle/>
          <a:p>
            <a:fld id="{BA9D9B8C-0BB1-49DC-A390-B8BFFEE887FE}" type="slidenum">
              <a:rPr lang="en-US" smtClean="0"/>
              <a:pPr/>
              <a:t>178</a:t>
            </a:fld>
            <a:endParaRPr lang="en-US" dirty="0"/>
          </a:p>
        </p:txBody>
      </p:sp>
    </p:spTree>
    <p:extLst>
      <p:ext uri="{BB962C8B-B14F-4D97-AF65-F5344CB8AC3E}">
        <p14:creationId xmlns:p14="http://schemas.microsoft.com/office/powerpoint/2010/main" val="1528776416"/>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25CBA0-2C12-448A-9790-75D435ECE89E}"/>
              </a:ext>
            </a:extLst>
          </p:cNvPr>
          <p:cNvSpPr>
            <a:spLocks noGrp="1"/>
          </p:cNvSpPr>
          <p:nvPr>
            <p:ph type="title"/>
          </p:nvPr>
        </p:nvSpPr>
        <p:spPr/>
        <p:txBody>
          <a:bodyPr/>
          <a:lstStyle/>
          <a:p>
            <a:r>
              <a:rPr lang="en-US" dirty="0"/>
              <a:t>Operational Improvements</a:t>
            </a:r>
          </a:p>
        </p:txBody>
      </p:sp>
      <p:sp>
        <p:nvSpPr>
          <p:cNvPr id="3" name="Content Placeholder 2">
            <a:extLst>
              <a:ext uri="{FF2B5EF4-FFF2-40B4-BE49-F238E27FC236}">
                <a16:creationId xmlns:a16="http://schemas.microsoft.com/office/drawing/2014/main" id="{D535B464-5250-47EA-9BC7-9DE638EA54B0}"/>
              </a:ext>
            </a:extLst>
          </p:cNvPr>
          <p:cNvSpPr>
            <a:spLocks noGrp="1"/>
          </p:cNvSpPr>
          <p:nvPr>
            <p:ph idx="1"/>
          </p:nvPr>
        </p:nvSpPr>
        <p:spPr/>
        <p:txBody>
          <a:bodyPr/>
          <a:lstStyle/>
          <a:p>
            <a:r>
              <a:rPr lang="en-US" dirty="0"/>
              <a:t>In the beginning and end, it is the enterprise operators who are responsible for the good care, feeding and use of their enterprise;</a:t>
            </a:r>
          </a:p>
          <a:p>
            <a:pPr lvl="1"/>
            <a:r>
              <a:rPr lang="en-US" dirty="0"/>
              <a:t>This is you!</a:t>
            </a:r>
          </a:p>
          <a:p>
            <a:r>
              <a:rPr lang="en-US" dirty="0"/>
              <a:t>Therefore, it is in your interest to ensure that operations parameters are documented fairly;</a:t>
            </a:r>
          </a:p>
          <a:p>
            <a:r>
              <a:rPr lang="en-US" dirty="0"/>
              <a:t>It is also imperative that you rate any suggestion for improvement fairly and with an open mind;</a:t>
            </a:r>
          </a:p>
          <a:p>
            <a:r>
              <a:rPr lang="en-US" dirty="0"/>
              <a:t>Efficient operations are seldom merged with inefficient operations.  Re-Baselining and proper recording shows all those incremental improvements.</a:t>
            </a:r>
          </a:p>
        </p:txBody>
      </p:sp>
      <p:sp>
        <p:nvSpPr>
          <p:cNvPr id="4" name="Slide Number Placeholder 3">
            <a:extLst>
              <a:ext uri="{FF2B5EF4-FFF2-40B4-BE49-F238E27FC236}">
                <a16:creationId xmlns:a16="http://schemas.microsoft.com/office/drawing/2014/main" id="{99F45209-1739-4D1C-8578-D90B1107DA3C}"/>
              </a:ext>
            </a:extLst>
          </p:cNvPr>
          <p:cNvSpPr>
            <a:spLocks noGrp="1"/>
          </p:cNvSpPr>
          <p:nvPr>
            <p:ph type="sldNum" sz="quarter" idx="12"/>
          </p:nvPr>
        </p:nvSpPr>
        <p:spPr/>
        <p:txBody>
          <a:bodyPr/>
          <a:lstStyle/>
          <a:p>
            <a:fld id="{BA9D9B8C-0BB1-49DC-A390-B8BFFEE887FE}" type="slidenum">
              <a:rPr lang="en-US" smtClean="0"/>
              <a:pPr/>
              <a:t>179</a:t>
            </a:fld>
            <a:endParaRPr lang="en-US" dirty="0"/>
          </a:p>
        </p:txBody>
      </p:sp>
    </p:spTree>
    <p:extLst>
      <p:ext uri="{BB962C8B-B14F-4D97-AF65-F5344CB8AC3E}">
        <p14:creationId xmlns:p14="http://schemas.microsoft.com/office/powerpoint/2010/main" val="11541326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5BE48-A6DD-4785-9EF3-9A80230B1BB9}"/>
              </a:ext>
            </a:extLst>
          </p:cNvPr>
          <p:cNvSpPr>
            <a:spLocks noGrp="1"/>
          </p:cNvSpPr>
          <p:nvPr>
            <p:ph type="title"/>
          </p:nvPr>
        </p:nvSpPr>
        <p:spPr/>
        <p:txBody>
          <a:bodyPr/>
          <a:lstStyle/>
          <a:p>
            <a:r>
              <a:rPr lang="en-US" dirty="0"/>
              <a:t>The Importance of Generating Definitions</a:t>
            </a:r>
          </a:p>
        </p:txBody>
      </p:sp>
      <p:sp>
        <p:nvSpPr>
          <p:cNvPr id="3" name="Content Placeholder 2">
            <a:extLst>
              <a:ext uri="{FF2B5EF4-FFF2-40B4-BE49-F238E27FC236}">
                <a16:creationId xmlns:a16="http://schemas.microsoft.com/office/drawing/2014/main" id="{06629A70-8FFB-498B-9346-BB96681C1590}"/>
              </a:ext>
            </a:extLst>
          </p:cNvPr>
          <p:cNvSpPr>
            <a:spLocks noGrp="1"/>
          </p:cNvSpPr>
          <p:nvPr>
            <p:ph idx="1"/>
          </p:nvPr>
        </p:nvSpPr>
        <p:spPr/>
        <p:txBody>
          <a:bodyPr>
            <a:normAutofit lnSpcReduction="10000"/>
          </a:bodyPr>
          <a:lstStyle/>
          <a:p>
            <a:r>
              <a:rPr lang="en-US" dirty="0"/>
              <a:t>It is important in your own organizations you realize what is technology and what is not:</a:t>
            </a:r>
          </a:p>
          <a:p>
            <a:pPr lvl="1"/>
            <a:r>
              <a:rPr lang="en-US" dirty="0"/>
              <a:t>Define in your own organization what is technology-based and what is any standard product;</a:t>
            </a:r>
          </a:p>
          <a:p>
            <a:pPr lvl="1"/>
            <a:r>
              <a:rPr lang="en-US" dirty="0"/>
              <a:t>Use the guidelines presented to segregate what you consider to be technology and what is a product to purchase;</a:t>
            </a:r>
          </a:p>
          <a:p>
            <a:pPr lvl="1"/>
            <a:r>
              <a:rPr lang="en-US" dirty="0"/>
              <a:t>Include the federal guidelines such as FIARA ( e.g. Information Technology)</a:t>
            </a:r>
          </a:p>
          <a:p>
            <a:r>
              <a:rPr lang="en-US" dirty="0"/>
              <a:t>It will eventually simplify your acquisition processes which already are elongated;</a:t>
            </a:r>
          </a:p>
          <a:p>
            <a:r>
              <a:rPr lang="en-US" dirty="0"/>
              <a:t>It will permit you to speak more precisely and with greater clarity to your desired technology need, desire, and acquisition method.</a:t>
            </a:r>
          </a:p>
        </p:txBody>
      </p:sp>
      <p:sp>
        <p:nvSpPr>
          <p:cNvPr id="4" name="Slide Number Placeholder 3">
            <a:extLst>
              <a:ext uri="{FF2B5EF4-FFF2-40B4-BE49-F238E27FC236}">
                <a16:creationId xmlns:a16="http://schemas.microsoft.com/office/drawing/2014/main" id="{1963C1B7-F945-4816-B59D-014B7D802843}"/>
              </a:ext>
            </a:extLst>
          </p:cNvPr>
          <p:cNvSpPr>
            <a:spLocks noGrp="1"/>
          </p:cNvSpPr>
          <p:nvPr>
            <p:ph type="sldNum" sz="quarter" idx="12"/>
          </p:nvPr>
        </p:nvSpPr>
        <p:spPr/>
        <p:txBody>
          <a:bodyPr/>
          <a:lstStyle/>
          <a:p>
            <a:fld id="{BA9D9B8C-0BB1-49DC-A390-B8BFFEE887FE}" type="slidenum">
              <a:rPr lang="en-US" smtClean="0"/>
              <a:pPr/>
              <a:t>18</a:t>
            </a:fld>
            <a:endParaRPr lang="en-US" dirty="0"/>
          </a:p>
        </p:txBody>
      </p:sp>
    </p:spTree>
    <p:extLst>
      <p:ext uri="{BB962C8B-B14F-4D97-AF65-F5344CB8AC3E}">
        <p14:creationId xmlns:p14="http://schemas.microsoft.com/office/powerpoint/2010/main" val="2989870954"/>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7D782-E61D-464E-94A6-52FE3470DB08}"/>
              </a:ext>
            </a:extLst>
          </p:cNvPr>
          <p:cNvSpPr>
            <a:spLocks noGrp="1"/>
          </p:cNvSpPr>
          <p:nvPr>
            <p:ph type="title"/>
          </p:nvPr>
        </p:nvSpPr>
        <p:spPr/>
        <p:txBody>
          <a:bodyPr/>
          <a:lstStyle/>
          <a:p>
            <a:r>
              <a:rPr lang="en-US" dirty="0"/>
              <a:t>Upcoming Final Section</a:t>
            </a:r>
          </a:p>
        </p:txBody>
      </p:sp>
      <p:sp>
        <p:nvSpPr>
          <p:cNvPr id="3" name="Content Placeholder 2">
            <a:extLst>
              <a:ext uri="{FF2B5EF4-FFF2-40B4-BE49-F238E27FC236}">
                <a16:creationId xmlns:a16="http://schemas.microsoft.com/office/drawing/2014/main" id="{EC63ADA2-7F8D-4449-B044-6395DD92D0E4}"/>
              </a:ext>
            </a:extLst>
          </p:cNvPr>
          <p:cNvSpPr>
            <a:spLocks noGrp="1"/>
          </p:cNvSpPr>
          <p:nvPr>
            <p:ph idx="1"/>
          </p:nvPr>
        </p:nvSpPr>
        <p:spPr>
          <a:xfrm>
            <a:off x="838200" y="3151188"/>
            <a:ext cx="10515600" cy="709757"/>
          </a:xfrm>
        </p:spPr>
        <p:txBody>
          <a:bodyPr>
            <a:normAutofit/>
          </a:bodyPr>
          <a:lstStyle/>
          <a:p>
            <a:pPr marL="0" indent="0" algn="ctr">
              <a:buNone/>
            </a:pPr>
            <a:r>
              <a:rPr lang="en-US" sz="3600" b="1" dirty="0"/>
              <a:t>A Review of What You Have Seen Here Today</a:t>
            </a:r>
          </a:p>
        </p:txBody>
      </p:sp>
      <p:sp>
        <p:nvSpPr>
          <p:cNvPr id="4" name="Slide Number Placeholder 3">
            <a:extLst>
              <a:ext uri="{FF2B5EF4-FFF2-40B4-BE49-F238E27FC236}">
                <a16:creationId xmlns:a16="http://schemas.microsoft.com/office/drawing/2014/main" id="{F9EB4564-C869-4B97-A76D-C91BE75C7CCE}"/>
              </a:ext>
            </a:extLst>
          </p:cNvPr>
          <p:cNvSpPr>
            <a:spLocks noGrp="1"/>
          </p:cNvSpPr>
          <p:nvPr>
            <p:ph type="sldNum" sz="quarter" idx="12"/>
          </p:nvPr>
        </p:nvSpPr>
        <p:spPr/>
        <p:txBody>
          <a:bodyPr/>
          <a:lstStyle/>
          <a:p>
            <a:fld id="{BA9D9B8C-0BB1-49DC-A390-B8BFFEE887FE}" type="slidenum">
              <a:rPr lang="en-US" smtClean="0"/>
              <a:pPr/>
              <a:t>180</a:t>
            </a:fld>
            <a:endParaRPr lang="en-US" dirty="0"/>
          </a:p>
        </p:txBody>
      </p:sp>
    </p:spTree>
    <p:extLst>
      <p:ext uri="{BB962C8B-B14F-4D97-AF65-F5344CB8AC3E}">
        <p14:creationId xmlns:p14="http://schemas.microsoft.com/office/powerpoint/2010/main" val="359955007"/>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5D814-1F67-4E69-B2B7-AE41EFBE6658}"/>
              </a:ext>
            </a:extLst>
          </p:cNvPr>
          <p:cNvSpPr>
            <a:spLocks noGrp="1"/>
          </p:cNvSpPr>
          <p:nvPr>
            <p:ph type="title"/>
          </p:nvPr>
        </p:nvSpPr>
        <p:spPr/>
        <p:txBody>
          <a:bodyPr/>
          <a:lstStyle/>
          <a:p>
            <a:r>
              <a:rPr lang="en-US" dirty="0"/>
              <a:t>End of Module 7</a:t>
            </a:r>
          </a:p>
        </p:txBody>
      </p:sp>
      <p:sp>
        <p:nvSpPr>
          <p:cNvPr id="3" name="Content Placeholder 2">
            <a:extLst>
              <a:ext uri="{FF2B5EF4-FFF2-40B4-BE49-F238E27FC236}">
                <a16:creationId xmlns:a16="http://schemas.microsoft.com/office/drawing/2014/main" id="{99EAC115-D276-4DD9-A5DF-2F39E204698B}"/>
              </a:ext>
            </a:extLst>
          </p:cNvPr>
          <p:cNvSpPr>
            <a:spLocks noGrp="1"/>
          </p:cNvSpPr>
          <p:nvPr>
            <p:ph idx="1"/>
          </p:nvPr>
        </p:nvSpPr>
        <p:spPr>
          <a:xfrm>
            <a:off x="838200" y="3101830"/>
            <a:ext cx="10515600" cy="654339"/>
          </a:xfrm>
        </p:spPr>
        <p:txBody>
          <a:bodyPr>
            <a:normAutofit/>
          </a:bodyPr>
          <a:lstStyle/>
          <a:p>
            <a:pPr marL="0" indent="0" algn="ctr">
              <a:buNone/>
            </a:pPr>
            <a:r>
              <a:rPr lang="en-US" sz="3600" b="1" dirty="0"/>
              <a:t>10 Minute Break</a:t>
            </a:r>
          </a:p>
        </p:txBody>
      </p:sp>
      <p:sp>
        <p:nvSpPr>
          <p:cNvPr id="4" name="Slide Number Placeholder 3">
            <a:extLst>
              <a:ext uri="{FF2B5EF4-FFF2-40B4-BE49-F238E27FC236}">
                <a16:creationId xmlns:a16="http://schemas.microsoft.com/office/drawing/2014/main" id="{2F3281D3-E3FA-46F0-B3CA-EF46A8B6B519}"/>
              </a:ext>
            </a:extLst>
          </p:cNvPr>
          <p:cNvSpPr>
            <a:spLocks noGrp="1"/>
          </p:cNvSpPr>
          <p:nvPr>
            <p:ph type="sldNum" sz="quarter" idx="12"/>
          </p:nvPr>
        </p:nvSpPr>
        <p:spPr/>
        <p:txBody>
          <a:bodyPr/>
          <a:lstStyle/>
          <a:p>
            <a:fld id="{BA9D9B8C-0BB1-49DC-A390-B8BFFEE887FE}" type="slidenum">
              <a:rPr lang="en-US" smtClean="0"/>
              <a:pPr/>
              <a:t>181</a:t>
            </a:fld>
            <a:endParaRPr lang="en-US" dirty="0"/>
          </a:p>
        </p:txBody>
      </p:sp>
    </p:spTree>
    <p:extLst>
      <p:ext uri="{BB962C8B-B14F-4D97-AF65-F5344CB8AC3E}">
        <p14:creationId xmlns:p14="http://schemas.microsoft.com/office/powerpoint/2010/main" val="2666083072"/>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083E473-18DB-4E5D-AFB9-98C39A971E7B}"/>
              </a:ext>
            </a:extLst>
          </p:cNvPr>
          <p:cNvSpPr>
            <a:spLocks noGrp="1"/>
          </p:cNvSpPr>
          <p:nvPr>
            <p:ph type="sldNum" sz="quarter" idx="12"/>
          </p:nvPr>
        </p:nvSpPr>
        <p:spPr/>
        <p:txBody>
          <a:bodyPr/>
          <a:lstStyle/>
          <a:p>
            <a:fld id="{BA9D9B8C-0BB1-49DC-A390-B8BFFEE887FE}" type="slidenum">
              <a:rPr lang="en-US" smtClean="0"/>
              <a:pPr/>
              <a:t>182</a:t>
            </a:fld>
            <a:endParaRPr lang="en-US" dirty="0"/>
          </a:p>
        </p:txBody>
      </p:sp>
      <p:sp>
        <p:nvSpPr>
          <p:cNvPr id="2" name="Title 1">
            <a:extLst>
              <a:ext uri="{FF2B5EF4-FFF2-40B4-BE49-F238E27FC236}">
                <a16:creationId xmlns:a16="http://schemas.microsoft.com/office/drawing/2014/main" id="{4EC01EFA-28E5-4AEE-A6EC-4BA1AC172FBC}"/>
              </a:ext>
            </a:extLst>
          </p:cNvPr>
          <p:cNvSpPr>
            <a:spLocks noGrp="1"/>
          </p:cNvSpPr>
          <p:nvPr>
            <p:ph type="title" idx="4294967295"/>
          </p:nvPr>
        </p:nvSpPr>
        <p:spPr>
          <a:xfrm>
            <a:off x="947257" y="164016"/>
            <a:ext cx="10515600" cy="1325562"/>
          </a:xfrm>
        </p:spPr>
        <p:txBody>
          <a:bodyPr/>
          <a:lstStyle/>
          <a:p>
            <a:pPr algn="ctr"/>
            <a:r>
              <a:rPr lang="en-US" dirty="0"/>
              <a:t>Module 8</a:t>
            </a:r>
          </a:p>
        </p:txBody>
      </p:sp>
      <p:sp>
        <p:nvSpPr>
          <p:cNvPr id="3" name="Content Placeholder 2">
            <a:extLst>
              <a:ext uri="{FF2B5EF4-FFF2-40B4-BE49-F238E27FC236}">
                <a16:creationId xmlns:a16="http://schemas.microsoft.com/office/drawing/2014/main" id="{DF2B3B89-99EE-4A13-BBB1-246511665DEE}"/>
              </a:ext>
            </a:extLst>
          </p:cNvPr>
          <p:cNvSpPr>
            <a:spLocks noGrp="1"/>
          </p:cNvSpPr>
          <p:nvPr>
            <p:ph idx="4294967295"/>
          </p:nvPr>
        </p:nvSpPr>
        <p:spPr>
          <a:xfrm>
            <a:off x="947257" y="2911810"/>
            <a:ext cx="10515600" cy="600075"/>
          </a:xfrm>
        </p:spPr>
        <p:txBody>
          <a:bodyPr>
            <a:noAutofit/>
          </a:bodyPr>
          <a:lstStyle/>
          <a:p>
            <a:pPr marL="0" indent="0" algn="ctr">
              <a:buNone/>
            </a:pPr>
            <a:r>
              <a:rPr lang="en-US" sz="5400" dirty="0"/>
              <a:t>Summary of What You Experienced Today!</a:t>
            </a:r>
          </a:p>
        </p:txBody>
      </p:sp>
    </p:spTree>
    <p:extLst>
      <p:ext uri="{BB962C8B-B14F-4D97-AF65-F5344CB8AC3E}">
        <p14:creationId xmlns:p14="http://schemas.microsoft.com/office/powerpoint/2010/main" val="2982036422"/>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23B0CB-01A2-43ED-ADB5-895056234580}"/>
              </a:ext>
            </a:extLst>
          </p:cNvPr>
          <p:cNvSpPr>
            <a:spLocks noGrp="1"/>
          </p:cNvSpPr>
          <p:nvPr>
            <p:ph type="title"/>
          </p:nvPr>
        </p:nvSpPr>
        <p:spPr/>
        <p:txBody>
          <a:bodyPr/>
          <a:lstStyle/>
          <a:p>
            <a:r>
              <a:rPr lang="en-US" dirty="0"/>
              <a:t>This is All to Inspire You</a:t>
            </a:r>
          </a:p>
        </p:txBody>
      </p:sp>
      <p:sp>
        <p:nvSpPr>
          <p:cNvPr id="3" name="Content Placeholder 2">
            <a:extLst>
              <a:ext uri="{FF2B5EF4-FFF2-40B4-BE49-F238E27FC236}">
                <a16:creationId xmlns:a16="http://schemas.microsoft.com/office/drawing/2014/main" id="{C466989B-7980-4514-864C-A699B186C730}"/>
              </a:ext>
            </a:extLst>
          </p:cNvPr>
          <p:cNvSpPr>
            <a:spLocks noGrp="1"/>
          </p:cNvSpPr>
          <p:nvPr>
            <p:ph idx="1"/>
          </p:nvPr>
        </p:nvSpPr>
        <p:spPr/>
        <p:txBody>
          <a:bodyPr>
            <a:normAutofit fontScale="92500"/>
          </a:bodyPr>
          <a:lstStyle/>
          <a:p>
            <a:r>
              <a:rPr lang="en-US" dirty="0"/>
              <a:t>Many of the best ideas for Technological Modernization emanate from ‘The Ranks’;</a:t>
            </a:r>
          </a:p>
          <a:p>
            <a:r>
              <a:rPr lang="en-US" dirty="0"/>
              <a:t>This is because ‘The Ranks’ are the ones who do the vital work, and know best how </a:t>
            </a:r>
            <a:r>
              <a:rPr lang="en-US"/>
              <a:t>the vital work </a:t>
            </a:r>
            <a:r>
              <a:rPr lang="en-US" dirty="0"/>
              <a:t>is processed;</a:t>
            </a:r>
          </a:p>
          <a:p>
            <a:r>
              <a:rPr lang="en-US" dirty="0"/>
              <a:t>What is not known, or understood especially by ‘The Ranks’, is how to turn an idea into a solution;</a:t>
            </a:r>
          </a:p>
          <a:p>
            <a:r>
              <a:rPr lang="en-US" dirty="0"/>
              <a:t>Therefore, many people performing the work feel short-changed because they feel their suggestions are never taken;</a:t>
            </a:r>
          </a:p>
          <a:p>
            <a:r>
              <a:rPr lang="en-US" dirty="0"/>
              <a:t>Of course, when a consultant comes in to study and make recommendations, the first stop and task is to interview ‘The Ranks’ and get their feedback;</a:t>
            </a:r>
          </a:p>
          <a:p>
            <a:endParaRPr lang="en-US" dirty="0"/>
          </a:p>
          <a:p>
            <a:endParaRPr lang="en-US" dirty="0"/>
          </a:p>
        </p:txBody>
      </p:sp>
      <p:sp>
        <p:nvSpPr>
          <p:cNvPr id="4" name="Slide Number Placeholder 3">
            <a:extLst>
              <a:ext uri="{FF2B5EF4-FFF2-40B4-BE49-F238E27FC236}">
                <a16:creationId xmlns:a16="http://schemas.microsoft.com/office/drawing/2014/main" id="{6A1FD211-36FC-4CAF-8EA4-BA534C98816A}"/>
              </a:ext>
            </a:extLst>
          </p:cNvPr>
          <p:cNvSpPr>
            <a:spLocks noGrp="1"/>
          </p:cNvSpPr>
          <p:nvPr>
            <p:ph type="sldNum" sz="quarter" idx="12"/>
          </p:nvPr>
        </p:nvSpPr>
        <p:spPr/>
        <p:txBody>
          <a:bodyPr/>
          <a:lstStyle/>
          <a:p>
            <a:fld id="{BA9D9B8C-0BB1-49DC-A390-B8BFFEE887FE}" type="slidenum">
              <a:rPr lang="en-US" smtClean="0"/>
              <a:pPr/>
              <a:t>183</a:t>
            </a:fld>
            <a:endParaRPr lang="en-US" dirty="0"/>
          </a:p>
        </p:txBody>
      </p:sp>
    </p:spTree>
    <p:extLst>
      <p:ext uri="{BB962C8B-B14F-4D97-AF65-F5344CB8AC3E}">
        <p14:creationId xmlns:p14="http://schemas.microsoft.com/office/powerpoint/2010/main" val="3851002667"/>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323B1-8E53-49EE-95BC-F744CDEEA16D}"/>
              </a:ext>
            </a:extLst>
          </p:cNvPr>
          <p:cNvSpPr>
            <a:spLocks noGrp="1"/>
          </p:cNvSpPr>
          <p:nvPr>
            <p:ph type="title"/>
          </p:nvPr>
        </p:nvSpPr>
        <p:spPr/>
        <p:txBody>
          <a:bodyPr/>
          <a:lstStyle/>
          <a:p>
            <a:r>
              <a:rPr lang="en-US" dirty="0"/>
              <a:t>This is All About You</a:t>
            </a:r>
          </a:p>
        </p:txBody>
      </p:sp>
      <p:sp>
        <p:nvSpPr>
          <p:cNvPr id="3" name="Content Placeholder 2">
            <a:extLst>
              <a:ext uri="{FF2B5EF4-FFF2-40B4-BE49-F238E27FC236}">
                <a16:creationId xmlns:a16="http://schemas.microsoft.com/office/drawing/2014/main" id="{3D85B6EC-2808-417B-8AA0-33983E867E46}"/>
              </a:ext>
            </a:extLst>
          </p:cNvPr>
          <p:cNvSpPr>
            <a:spLocks noGrp="1"/>
          </p:cNvSpPr>
          <p:nvPr>
            <p:ph idx="1"/>
          </p:nvPr>
        </p:nvSpPr>
        <p:spPr/>
        <p:txBody>
          <a:bodyPr>
            <a:normAutofit fontScale="92500"/>
          </a:bodyPr>
          <a:lstStyle/>
          <a:p>
            <a:r>
              <a:rPr lang="en-US" dirty="0"/>
              <a:t>Today, a model is presented to you to follow that enables the working people to turn their ideas into something usable;</a:t>
            </a:r>
          </a:p>
          <a:p>
            <a:r>
              <a:rPr lang="en-US" dirty="0"/>
              <a:t>The model is tuned to the Federal System of doing business, so you can begin your own process as soon as you return to work;</a:t>
            </a:r>
          </a:p>
          <a:p>
            <a:r>
              <a:rPr lang="en-US" dirty="0"/>
              <a:t>The model presented shows that an idea is inspiration, and inspiration can be turned into innovation, and then innovation can be turned into a solution;</a:t>
            </a:r>
          </a:p>
          <a:p>
            <a:r>
              <a:rPr lang="en-US" dirty="0"/>
              <a:t>The biggest shortcoming the workers have, is they try to fit technology into their process;</a:t>
            </a:r>
          </a:p>
          <a:p>
            <a:r>
              <a:rPr lang="en-US" dirty="0"/>
              <a:t>This model helps reconfigure the work process using modernization, and finding slots for technology to optimize the work process.</a:t>
            </a:r>
          </a:p>
        </p:txBody>
      </p:sp>
      <p:sp>
        <p:nvSpPr>
          <p:cNvPr id="4" name="Slide Number Placeholder 3">
            <a:extLst>
              <a:ext uri="{FF2B5EF4-FFF2-40B4-BE49-F238E27FC236}">
                <a16:creationId xmlns:a16="http://schemas.microsoft.com/office/drawing/2014/main" id="{07DC59BB-67EF-4A22-BD92-E2CC69A8EB24}"/>
              </a:ext>
            </a:extLst>
          </p:cNvPr>
          <p:cNvSpPr>
            <a:spLocks noGrp="1"/>
          </p:cNvSpPr>
          <p:nvPr>
            <p:ph type="sldNum" sz="quarter" idx="12"/>
          </p:nvPr>
        </p:nvSpPr>
        <p:spPr/>
        <p:txBody>
          <a:bodyPr/>
          <a:lstStyle/>
          <a:p>
            <a:fld id="{BA9D9B8C-0BB1-49DC-A390-B8BFFEE887FE}" type="slidenum">
              <a:rPr lang="en-US" smtClean="0"/>
              <a:pPr/>
              <a:t>184</a:t>
            </a:fld>
            <a:endParaRPr lang="en-US" dirty="0"/>
          </a:p>
        </p:txBody>
      </p:sp>
      <p:sp>
        <p:nvSpPr>
          <p:cNvPr id="5" name="TextBox 4">
            <a:extLst>
              <a:ext uri="{FF2B5EF4-FFF2-40B4-BE49-F238E27FC236}">
                <a16:creationId xmlns:a16="http://schemas.microsoft.com/office/drawing/2014/main" id="{495BD4BC-1044-415F-8144-B17956F040AF}"/>
              </a:ext>
            </a:extLst>
          </p:cNvPr>
          <p:cNvSpPr txBox="1"/>
          <p:nvPr/>
        </p:nvSpPr>
        <p:spPr>
          <a:xfrm>
            <a:off x="148667" y="5996931"/>
            <a:ext cx="11894666" cy="523220"/>
          </a:xfrm>
          <a:prstGeom prst="rect">
            <a:avLst/>
          </a:prstGeom>
          <a:noFill/>
        </p:spPr>
        <p:txBody>
          <a:bodyPr wrap="none" rtlCol="0">
            <a:spAutoFit/>
          </a:bodyPr>
          <a:lstStyle/>
          <a:p>
            <a:r>
              <a:rPr lang="en-US" sz="2800" b="1" dirty="0"/>
              <a:t>This is the path to success in Modernization of Vital Government Enterprises</a:t>
            </a:r>
          </a:p>
        </p:txBody>
      </p:sp>
    </p:spTree>
    <p:extLst>
      <p:ext uri="{BB962C8B-B14F-4D97-AF65-F5344CB8AC3E}">
        <p14:creationId xmlns:p14="http://schemas.microsoft.com/office/powerpoint/2010/main" val="3156399457"/>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BFAC8-2107-4BF5-81F1-06C076B37B66}"/>
              </a:ext>
            </a:extLst>
          </p:cNvPr>
          <p:cNvSpPr>
            <a:spLocks noGrp="1"/>
          </p:cNvSpPr>
          <p:nvPr>
            <p:ph type="title"/>
          </p:nvPr>
        </p:nvSpPr>
        <p:spPr/>
        <p:txBody>
          <a:bodyPr/>
          <a:lstStyle/>
          <a:p>
            <a:r>
              <a:rPr lang="en-US" dirty="0"/>
              <a:t>Its All About How You Plan</a:t>
            </a:r>
          </a:p>
        </p:txBody>
      </p:sp>
      <p:sp>
        <p:nvSpPr>
          <p:cNvPr id="3" name="Content Placeholder 2">
            <a:extLst>
              <a:ext uri="{FF2B5EF4-FFF2-40B4-BE49-F238E27FC236}">
                <a16:creationId xmlns:a16="http://schemas.microsoft.com/office/drawing/2014/main" id="{2F6A834D-704F-421A-A5CE-AC49E6515B2B}"/>
              </a:ext>
            </a:extLst>
          </p:cNvPr>
          <p:cNvSpPr>
            <a:spLocks noGrp="1"/>
          </p:cNvSpPr>
          <p:nvPr>
            <p:ph idx="1"/>
          </p:nvPr>
        </p:nvSpPr>
        <p:spPr/>
        <p:txBody>
          <a:bodyPr>
            <a:normAutofit lnSpcReduction="10000"/>
          </a:bodyPr>
          <a:lstStyle/>
          <a:p>
            <a:r>
              <a:rPr lang="en-US" dirty="0"/>
              <a:t>Proper Planning and Data Gathering up front for a proposal is critical in developing a viable and understandable idea proposal;</a:t>
            </a:r>
          </a:p>
          <a:p>
            <a:r>
              <a:rPr lang="en-US" dirty="0"/>
              <a:t>Most ideas never evolve because they are not research, and then not planned;</a:t>
            </a:r>
          </a:p>
          <a:p>
            <a:r>
              <a:rPr lang="en-US" dirty="0"/>
              <a:t>When you see an area for improvement, you first study it, and research what you initially believe would take to improve/enhance/optimize it;</a:t>
            </a:r>
          </a:p>
          <a:p>
            <a:r>
              <a:rPr lang="en-US" dirty="0"/>
              <a:t>You write it out as a flow, then in steps that you take to accomplish the work;</a:t>
            </a:r>
          </a:p>
          <a:p>
            <a:r>
              <a:rPr lang="en-US" dirty="0"/>
              <a:t>Remember, you do the work.  You are the only one(s) that can fully understand the tasks needing accomplishment;</a:t>
            </a:r>
          </a:p>
        </p:txBody>
      </p:sp>
      <p:sp>
        <p:nvSpPr>
          <p:cNvPr id="4" name="Slide Number Placeholder 3">
            <a:extLst>
              <a:ext uri="{FF2B5EF4-FFF2-40B4-BE49-F238E27FC236}">
                <a16:creationId xmlns:a16="http://schemas.microsoft.com/office/drawing/2014/main" id="{0561B1FF-21BB-4DEF-A61F-EA48638DF64F}"/>
              </a:ext>
            </a:extLst>
          </p:cNvPr>
          <p:cNvSpPr>
            <a:spLocks noGrp="1"/>
          </p:cNvSpPr>
          <p:nvPr>
            <p:ph type="sldNum" sz="quarter" idx="12"/>
          </p:nvPr>
        </p:nvSpPr>
        <p:spPr/>
        <p:txBody>
          <a:bodyPr/>
          <a:lstStyle/>
          <a:p>
            <a:fld id="{BA9D9B8C-0BB1-49DC-A390-B8BFFEE887FE}" type="slidenum">
              <a:rPr lang="en-US" smtClean="0"/>
              <a:pPr/>
              <a:t>185</a:t>
            </a:fld>
            <a:endParaRPr lang="en-US" dirty="0"/>
          </a:p>
        </p:txBody>
      </p:sp>
    </p:spTree>
    <p:extLst>
      <p:ext uri="{BB962C8B-B14F-4D97-AF65-F5344CB8AC3E}">
        <p14:creationId xmlns:p14="http://schemas.microsoft.com/office/powerpoint/2010/main" val="4267755873"/>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B33100-FE6D-4CC1-8D23-AA31260E959B}"/>
              </a:ext>
            </a:extLst>
          </p:cNvPr>
          <p:cNvSpPr>
            <a:spLocks noGrp="1"/>
          </p:cNvSpPr>
          <p:nvPr>
            <p:ph type="title"/>
          </p:nvPr>
        </p:nvSpPr>
        <p:spPr/>
        <p:txBody>
          <a:bodyPr/>
          <a:lstStyle/>
          <a:p>
            <a:r>
              <a:rPr lang="en-US" dirty="0"/>
              <a:t>Innovation Comes from an Idea</a:t>
            </a:r>
          </a:p>
        </p:txBody>
      </p:sp>
      <p:sp>
        <p:nvSpPr>
          <p:cNvPr id="3" name="Content Placeholder 2">
            <a:extLst>
              <a:ext uri="{FF2B5EF4-FFF2-40B4-BE49-F238E27FC236}">
                <a16:creationId xmlns:a16="http://schemas.microsoft.com/office/drawing/2014/main" id="{55B66DD9-8BE1-4D26-83AF-7CEC4F971943}"/>
              </a:ext>
            </a:extLst>
          </p:cNvPr>
          <p:cNvSpPr>
            <a:spLocks noGrp="1"/>
          </p:cNvSpPr>
          <p:nvPr>
            <p:ph idx="1"/>
          </p:nvPr>
        </p:nvSpPr>
        <p:spPr/>
        <p:txBody>
          <a:bodyPr/>
          <a:lstStyle/>
          <a:p>
            <a:r>
              <a:rPr lang="en-US" dirty="0"/>
              <a:t>Once you fully document the current process, and you have a fully documented idea, you have to merge the two together in order to generate a solution;</a:t>
            </a:r>
          </a:p>
          <a:p>
            <a:r>
              <a:rPr lang="en-US" dirty="0"/>
              <a:t>The Federal Government is in the business of purchasing solution sets.  It should not compete against industry and make what can be purchased;</a:t>
            </a:r>
          </a:p>
          <a:p>
            <a:r>
              <a:rPr lang="en-US" dirty="0"/>
              <a:t>Therefore, the solution set resulting from an idea must be clear and well developed, so it is well understood what is needed;</a:t>
            </a:r>
          </a:p>
          <a:p>
            <a:r>
              <a:rPr lang="en-US" dirty="0"/>
              <a:t>It must also not recommend any particular technology.  The solution set should provide a path to integrate technology, and use it to achieve mission.</a:t>
            </a:r>
          </a:p>
          <a:p>
            <a:endParaRPr lang="en-US" dirty="0"/>
          </a:p>
        </p:txBody>
      </p:sp>
      <p:sp>
        <p:nvSpPr>
          <p:cNvPr id="4" name="Slide Number Placeholder 3">
            <a:extLst>
              <a:ext uri="{FF2B5EF4-FFF2-40B4-BE49-F238E27FC236}">
                <a16:creationId xmlns:a16="http://schemas.microsoft.com/office/drawing/2014/main" id="{81C96B09-F634-44B8-AB9E-133AC46466A1}"/>
              </a:ext>
            </a:extLst>
          </p:cNvPr>
          <p:cNvSpPr>
            <a:spLocks noGrp="1"/>
          </p:cNvSpPr>
          <p:nvPr>
            <p:ph type="sldNum" sz="quarter" idx="12"/>
          </p:nvPr>
        </p:nvSpPr>
        <p:spPr/>
        <p:txBody>
          <a:bodyPr/>
          <a:lstStyle/>
          <a:p>
            <a:fld id="{BA9D9B8C-0BB1-49DC-A390-B8BFFEE887FE}" type="slidenum">
              <a:rPr lang="en-US" smtClean="0"/>
              <a:pPr/>
              <a:t>186</a:t>
            </a:fld>
            <a:endParaRPr lang="en-US" dirty="0"/>
          </a:p>
        </p:txBody>
      </p:sp>
    </p:spTree>
    <p:extLst>
      <p:ext uri="{BB962C8B-B14F-4D97-AF65-F5344CB8AC3E}">
        <p14:creationId xmlns:p14="http://schemas.microsoft.com/office/powerpoint/2010/main" val="3420581489"/>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9818BC-18FD-40B5-8EC1-D8DD3923F03F}"/>
              </a:ext>
            </a:extLst>
          </p:cNvPr>
          <p:cNvSpPr>
            <a:spLocks noGrp="1"/>
          </p:cNvSpPr>
          <p:nvPr>
            <p:ph type="title"/>
          </p:nvPr>
        </p:nvSpPr>
        <p:spPr/>
        <p:txBody>
          <a:bodyPr/>
          <a:lstStyle/>
          <a:p>
            <a:r>
              <a:rPr lang="en-US" dirty="0"/>
              <a:t>Innovation Proposes Technology</a:t>
            </a:r>
          </a:p>
        </p:txBody>
      </p:sp>
      <p:sp>
        <p:nvSpPr>
          <p:cNvPr id="3" name="Content Placeholder 2">
            <a:extLst>
              <a:ext uri="{FF2B5EF4-FFF2-40B4-BE49-F238E27FC236}">
                <a16:creationId xmlns:a16="http://schemas.microsoft.com/office/drawing/2014/main" id="{5965DDC4-8C8C-45B7-8BC2-E748DE602DC4}"/>
              </a:ext>
            </a:extLst>
          </p:cNvPr>
          <p:cNvSpPr>
            <a:spLocks noGrp="1"/>
          </p:cNvSpPr>
          <p:nvPr>
            <p:ph idx="1"/>
          </p:nvPr>
        </p:nvSpPr>
        <p:spPr/>
        <p:txBody>
          <a:bodyPr>
            <a:normAutofit fontScale="92500"/>
          </a:bodyPr>
          <a:lstStyle/>
          <a:p>
            <a:r>
              <a:rPr lang="en-US" dirty="0"/>
              <a:t>In Government, an Innovative Approach utilized technology to achieve its objectives;</a:t>
            </a:r>
          </a:p>
          <a:p>
            <a:r>
              <a:rPr lang="en-US" dirty="0"/>
              <a:t>Therefore, the solution set resulting from a good idea should be a placeholder where technology can be applied;</a:t>
            </a:r>
          </a:p>
          <a:p>
            <a:r>
              <a:rPr lang="en-US" dirty="0"/>
              <a:t>More than one kind of technology should be able to fit in that technology slot;</a:t>
            </a:r>
          </a:p>
          <a:p>
            <a:r>
              <a:rPr lang="en-US" dirty="0"/>
              <a:t>Like any other solution, there is an iterative process that takes place to find the correct solution fit.  This is called ‘managed innovation’;</a:t>
            </a:r>
          </a:p>
          <a:p>
            <a:r>
              <a:rPr lang="en-US" dirty="0"/>
              <a:t>Keep in mind that the idea put into a solution set is only the beginning of the process, and many iterations will occur until a correct one is found.</a:t>
            </a:r>
          </a:p>
        </p:txBody>
      </p:sp>
      <p:sp>
        <p:nvSpPr>
          <p:cNvPr id="4" name="Slide Number Placeholder 3">
            <a:extLst>
              <a:ext uri="{FF2B5EF4-FFF2-40B4-BE49-F238E27FC236}">
                <a16:creationId xmlns:a16="http://schemas.microsoft.com/office/drawing/2014/main" id="{C5830C1E-C1FA-4F14-A14A-4CF34E23DDF2}"/>
              </a:ext>
            </a:extLst>
          </p:cNvPr>
          <p:cNvSpPr>
            <a:spLocks noGrp="1"/>
          </p:cNvSpPr>
          <p:nvPr>
            <p:ph type="sldNum" sz="quarter" idx="12"/>
          </p:nvPr>
        </p:nvSpPr>
        <p:spPr/>
        <p:txBody>
          <a:bodyPr/>
          <a:lstStyle/>
          <a:p>
            <a:fld id="{BA9D9B8C-0BB1-49DC-A390-B8BFFEE887FE}" type="slidenum">
              <a:rPr lang="en-US" smtClean="0"/>
              <a:pPr/>
              <a:t>187</a:t>
            </a:fld>
            <a:endParaRPr lang="en-US" dirty="0"/>
          </a:p>
        </p:txBody>
      </p:sp>
    </p:spTree>
    <p:extLst>
      <p:ext uri="{BB962C8B-B14F-4D97-AF65-F5344CB8AC3E}">
        <p14:creationId xmlns:p14="http://schemas.microsoft.com/office/powerpoint/2010/main" val="2092154575"/>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C416A-BD70-4E60-BA4E-D9BF1E12ADA4}"/>
              </a:ext>
            </a:extLst>
          </p:cNvPr>
          <p:cNvSpPr>
            <a:spLocks noGrp="1"/>
          </p:cNvSpPr>
          <p:nvPr>
            <p:ph type="title"/>
          </p:nvPr>
        </p:nvSpPr>
        <p:spPr/>
        <p:txBody>
          <a:bodyPr/>
          <a:lstStyle/>
          <a:p>
            <a:r>
              <a:rPr lang="en-US" dirty="0"/>
              <a:t>Justification for Improvement</a:t>
            </a:r>
          </a:p>
        </p:txBody>
      </p:sp>
      <p:sp>
        <p:nvSpPr>
          <p:cNvPr id="3" name="Content Placeholder 2">
            <a:extLst>
              <a:ext uri="{FF2B5EF4-FFF2-40B4-BE49-F238E27FC236}">
                <a16:creationId xmlns:a16="http://schemas.microsoft.com/office/drawing/2014/main" id="{57301B9E-02ED-4718-9FB1-9A75FB07ECEF}"/>
              </a:ext>
            </a:extLst>
          </p:cNvPr>
          <p:cNvSpPr>
            <a:spLocks noGrp="1"/>
          </p:cNvSpPr>
          <p:nvPr>
            <p:ph idx="1"/>
          </p:nvPr>
        </p:nvSpPr>
        <p:spPr/>
        <p:txBody>
          <a:bodyPr/>
          <a:lstStyle/>
          <a:p>
            <a:r>
              <a:rPr lang="en-US" dirty="0"/>
              <a:t>Determine a way to document efficiency (timing, schedule, costs);</a:t>
            </a:r>
          </a:p>
          <a:p>
            <a:r>
              <a:rPr lang="en-US" dirty="0"/>
              <a:t>Present the evidence in a way that best mirrors what your agency/line office/center finds appropriate;</a:t>
            </a:r>
          </a:p>
          <a:p>
            <a:r>
              <a:rPr lang="en-US" dirty="0"/>
              <a:t>Determine the ‘As-Is’ State;</a:t>
            </a:r>
          </a:p>
          <a:p>
            <a:r>
              <a:rPr lang="en-US" dirty="0"/>
              <a:t>Propose a ‘To-Be’ state;</a:t>
            </a:r>
          </a:p>
          <a:p>
            <a:r>
              <a:rPr lang="en-US" dirty="0"/>
              <a:t>Write up why the ‘To-Be’ state is desirable and more efficient;</a:t>
            </a:r>
          </a:p>
          <a:p>
            <a:r>
              <a:rPr lang="en-US" dirty="0"/>
              <a:t>Estimate a cost (as best you can) to what a new solution would price at;</a:t>
            </a:r>
          </a:p>
          <a:p>
            <a:r>
              <a:rPr lang="en-US" dirty="0"/>
              <a:t>Where appropriate, determine an ROI to show payback.</a:t>
            </a:r>
          </a:p>
        </p:txBody>
      </p:sp>
      <p:sp>
        <p:nvSpPr>
          <p:cNvPr id="4" name="Slide Number Placeholder 3">
            <a:extLst>
              <a:ext uri="{FF2B5EF4-FFF2-40B4-BE49-F238E27FC236}">
                <a16:creationId xmlns:a16="http://schemas.microsoft.com/office/drawing/2014/main" id="{178A886B-EC1D-44E0-B9DD-172BD33986A2}"/>
              </a:ext>
            </a:extLst>
          </p:cNvPr>
          <p:cNvSpPr>
            <a:spLocks noGrp="1"/>
          </p:cNvSpPr>
          <p:nvPr>
            <p:ph type="sldNum" sz="quarter" idx="12"/>
          </p:nvPr>
        </p:nvSpPr>
        <p:spPr/>
        <p:txBody>
          <a:bodyPr/>
          <a:lstStyle/>
          <a:p>
            <a:fld id="{BA9D9B8C-0BB1-49DC-A390-B8BFFEE887FE}" type="slidenum">
              <a:rPr lang="en-US" smtClean="0"/>
              <a:pPr/>
              <a:t>188</a:t>
            </a:fld>
            <a:endParaRPr lang="en-US" dirty="0"/>
          </a:p>
        </p:txBody>
      </p:sp>
    </p:spTree>
    <p:extLst>
      <p:ext uri="{BB962C8B-B14F-4D97-AF65-F5344CB8AC3E}">
        <p14:creationId xmlns:p14="http://schemas.microsoft.com/office/powerpoint/2010/main" val="425345704"/>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1461A-EA81-4E84-A7B3-AB08EDB9B1BB}"/>
              </a:ext>
            </a:extLst>
          </p:cNvPr>
          <p:cNvSpPr>
            <a:spLocks noGrp="1"/>
          </p:cNvSpPr>
          <p:nvPr>
            <p:ph type="title"/>
          </p:nvPr>
        </p:nvSpPr>
        <p:spPr/>
        <p:txBody>
          <a:bodyPr/>
          <a:lstStyle/>
          <a:p>
            <a:r>
              <a:rPr lang="en-US" dirty="0"/>
              <a:t>Proposing the Solution Set</a:t>
            </a:r>
          </a:p>
        </p:txBody>
      </p:sp>
      <p:sp>
        <p:nvSpPr>
          <p:cNvPr id="3" name="Content Placeholder 2">
            <a:extLst>
              <a:ext uri="{FF2B5EF4-FFF2-40B4-BE49-F238E27FC236}">
                <a16:creationId xmlns:a16="http://schemas.microsoft.com/office/drawing/2014/main" id="{94E6D2E5-2941-43CD-9243-2DD937065C09}"/>
              </a:ext>
            </a:extLst>
          </p:cNvPr>
          <p:cNvSpPr>
            <a:spLocks noGrp="1"/>
          </p:cNvSpPr>
          <p:nvPr>
            <p:ph idx="1"/>
          </p:nvPr>
        </p:nvSpPr>
        <p:spPr/>
        <p:txBody>
          <a:bodyPr/>
          <a:lstStyle/>
          <a:p>
            <a:r>
              <a:rPr lang="en-US" dirty="0"/>
              <a:t>Always propose a solution set to management- not the actual idea;</a:t>
            </a:r>
          </a:p>
          <a:p>
            <a:r>
              <a:rPr lang="en-US" dirty="0"/>
              <a:t>Ideas cannot be put into action.  Solution sets can be and should be;</a:t>
            </a:r>
          </a:p>
          <a:p>
            <a:r>
              <a:rPr lang="en-US" dirty="0"/>
              <a:t>Propose your solution set through a Cost-Scope-Schedule-Risk lens;</a:t>
            </a:r>
          </a:p>
          <a:p>
            <a:r>
              <a:rPr lang="en-US" dirty="0"/>
              <a:t>Put all data as an appendix to the writeup;</a:t>
            </a:r>
          </a:p>
          <a:p>
            <a:r>
              <a:rPr lang="en-US" dirty="0"/>
              <a:t>Make your proposal one page.  Remember the F-Scan;</a:t>
            </a:r>
          </a:p>
          <a:p>
            <a:r>
              <a:rPr lang="en-US" dirty="0"/>
              <a:t>Show any math calculations- ROI always gets accountant attention;</a:t>
            </a:r>
          </a:p>
          <a:p>
            <a:r>
              <a:rPr lang="en-US" dirty="0"/>
              <a:t>Show efficiencies or improvements to the ‘As-Is’;</a:t>
            </a:r>
          </a:p>
          <a:p>
            <a:r>
              <a:rPr lang="en-US" dirty="0"/>
              <a:t>Schedule a meeting- Make the Presentation.</a:t>
            </a:r>
          </a:p>
        </p:txBody>
      </p:sp>
      <p:sp>
        <p:nvSpPr>
          <p:cNvPr id="4" name="Slide Number Placeholder 3">
            <a:extLst>
              <a:ext uri="{FF2B5EF4-FFF2-40B4-BE49-F238E27FC236}">
                <a16:creationId xmlns:a16="http://schemas.microsoft.com/office/drawing/2014/main" id="{12235C4C-A063-4297-825B-5B36A70295EA}"/>
              </a:ext>
            </a:extLst>
          </p:cNvPr>
          <p:cNvSpPr>
            <a:spLocks noGrp="1"/>
          </p:cNvSpPr>
          <p:nvPr>
            <p:ph type="sldNum" sz="quarter" idx="12"/>
          </p:nvPr>
        </p:nvSpPr>
        <p:spPr/>
        <p:txBody>
          <a:bodyPr/>
          <a:lstStyle/>
          <a:p>
            <a:fld id="{BA9D9B8C-0BB1-49DC-A390-B8BFFEE887FE}" type="slidenum">
              <a:rPr lang="en-US" smtClean="0"/>
              <a:pPr/>
              <a:t>189</a:t>
            </a:fld>
            <a:endParaRPr lang="en-US" dirty="0"/>
          </a:p>
        </p:txBody>
      </p:sp>
    </p:spTree>
    <p:extLst>
      <p:ext uri="{BB962C8B-B14F-4D97-AF65-F5344CB8AC3E}">
        <p14:creationId xmlns:p14="http://schemas.microsoft.com/office/powerpoint/2010/main" val="2894827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4C81A-027D-4C18-A8E0-B7DE6247CA37}"/>
              </a:ext>
            </a:extLst>
          </p:cNvPr>
          <p:cNvSpPr>
            <a:spLocks noGrp="1"/>
          </p:cNvSpPr>
          <p:nvPr>
            <p:ph type="title"/>
          </p:nvPr>
        </p:nvSpPr>
        <p:spPr/>
        <p:txBody>
          <a:bodyPr/>
          <a:lstStyle/>
          <a:p>
            <a:r>
              <a:rPr lang="en-US" dirty="0"/>
              <a:t>Identify What is the Technology Need </a:t>
            </a:r>
          </a:p>
        </p:txBody>
      </p:sp>
      <p:sp>
        <p:nvSpPr>
          <p:cNvPr id="3" name="Content Placeholder 2">
            <a:extLst>
              <a:ext uri="{FF2B5EF4-FFF2-40B4-BE49-F238E27FC236}">
                <a16:creationId xmlns:a16="http://schemas.microsoft.com/office/drawing/2014/main" id="{24EF6E7F-375F-4F82-A34F-187FC89860A9}"/>
              </a:ext>
            </a:extLst>
          </p:cNvPr>
          <p:cNvSpPr>
            <a:spLocks noGrp="1"/>
          </p:cNvSpPr>
          <p:nvPr>
            <p:ph idx="1"/>
          </p:nvPr>
        </p:nvSpPr>
        <p:spPr/>
        <p:txBody>
          <a:bodyPr>
            <a:normAutofit lnSpcReduction="10000"/>
          </a:bodyPr>
          <a:lstStyle/>
          <a:p>
            <a:r>
              <a:rPr lang="en-US" dirty="0"/>
              <a:t>Look at the Definition of Technology;</a:t>
            </a:r>
          </a:p>
          <a:p>
            <a:r>
              <a:rPr lang="en-US" dirty="0"/>
              <a:t>Look back at your own organizations;</a:t>
            </a:r>
          </a:p>
          <a:p>
            <a:r>
              <a:rPr lang="en-US" dirty="0"/>
              <a:t>Forget for a minute any brands or products.  What technology will help you and/or your teams do your jobs- or produce a better product for stakeholders;</a:t>
            </a:r>
          </a:p>
          <a:p>
            <a:r>
              <a:rPr lang="en-US" dirty="0"/>
              <a:t>Again, forget for a minute any brands or products.  As you consider what technology will help you, think of it in general terms, and through the lens of cost, scope, schedule and risk;</a:t>
            </a:r>
          </a:p>
          <a:p>
            <a:r>
              <a:rPr lang="en-US" dirty="0"/>
              <a:t>As you consider that in your own agencies and line offices, lets examine some salient facts of the United States that are constantly overlooked;</a:t>
            </a:r>
          </a:p>
        </p:txBody>
      </p:sp>
      <p:sp>
        <p:nvSpPr>
          <p:cNvPr id="4" name="Slide Number Placeholder 3">
            <a:extLst>
              <a:ext uri="{FF2B5EF4-FFF2-40B4-BE49-F238E27FC236}">
                <a16:creationId xmlns:a16="http://schemas.microsoft.com/office/drawing/2014/main" id="{8BF1C2AD-49F5-44E8-8345-515265AB3422}"/>
              </a:ext>
            </a:extLst>
          </p:cNvPr>
          <p:cNvSpPr>
            <a:spLocks noGrp="1"/>
          </p:cNvSpPr>
          <p:nvPr>
            <p:ph type="sldNum" sz="quarter" idx="12"/>
          </p:nvPr>
        </p:nvSpPr>
        <p:spPr/>
        <p:txBody>
          <a:bodyPr/>
          <a:lstStyle/>
          <a:p>
            <a:fld id="{BA9D9B8C-0BB1-49DC-A390-B8BFFEE887FE}" type="slidenum">
              <a:rPr lang="en-US" smtClean="0"/>
              <a:pPr/>
              <a:t>19</a:t>
            </a:fld>
            <a:endParaRPr lang="en-US" dirty="0"/>
          </a:p>
        </p:txBody>
      </p:sp>
    </p:spTree>
    <p:extLst>
      <p:ext uri="{BB962C8B-B14F-4D97-AF65-F5344CB8AC3E}">
        <p14:creationId xmlns:p14="http://schemas.microsoft.com/office/powerpoint/2010/main" val="525858518"/>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DBAF3-31B3-47C0-ADCC-68EA34C5CF4A}"/>
              </a:ext>
            </a:extLst>
          </p:cNvPr>
          <p:cNvSpPr>
            <a:spLocks noGrp="1"/>
          </p:cNvSpPr>
          <p:nvPr>
            <p:ph type="title"/>
          </p:nvPr>
        </p:nvSpPr>
        <p:spPr/>
        <p:txBody>
          <a:bodyPr/>
          <a:lstStyle/>
          <a:p>
            <a:r>
              <a:rPr lang="en-US" dirty="0"/>
              <a:t>Project Approved</a:t>
            </a:r>
          </a:p>
        </p:txBody>
      </p:sp>
      <p:sp>
        <p:nvSpPr>
          <p:cNvPr id="3" name="Content Placeholder 2">
            <a:extLst>
              <a:ext uri="{FF2B5EF4-FFF2-40B4-BE49-F238E27FC236}">
                <a16:creationId xmlns:a16="http://schemas.microsoft.com/office/drawing/2014/main" id="{136D149B-C26E-4AAA-BFD5-2610A5587290}"/>
              </a:ext>
            </a:extLst>
          </p:cNvPr>
          <p:cNvSpPr>
            <a:spLocks noGrp="1"/>
          </p:cNvSpPr>
          <p:nvPr>
            <p:ph idx="1"/>
          </p:nvPr>
        </p:nvSpPr>
        <p:spPr/>
        <p:txBody>
          <a:bodyPr>
            <a:normAutofit fontScale="92500" lnSpcReduction="10000"/>
          </a:bodyPr>
          <a:lstStyle/>
          <a:p>
            <a:r>
              <a:rPr lang="en-US" dirty="0"/>
              <a:t>Project will probably be referred to a certified PM (unless you are already);</a:t>
            </a:r>
          </a:p>
          <a:p>
            <a:r>
              <a:rPr lang="en-US" dirty="0"/>
              <a:t>Acquisition at AGO will assign a CO to the task;</a:t>
            </a:r>
          </a:p>
          <a:p>
            <a:r>
              <a:rPr lang="en-US" dirty="0"/>
              <a:t>From here, the solution set will undergo many iterations to reach a mission;</a:t>
            </a:r>
          </a:p>
          <a:p>
            <a:r>
              <a:rPr lang="en-US" dirty="0"/>
              <a:t>Much will be found along the way;</a:t>
            </a:r>
          </a:p>
          <a:p>
            <a:r>
              <a:rPr lang="en-US" dirty="0"/>
              <a:t>Do not be surprised if the solution set that is bid has no resemblance to your initial solution;</a:t>
            </a:r>
          </a:p>
          <a:p>
            <a:r>
              <a:rPr lang="en-US" dirty="0"/>
              <a:t>But, it will have evolved into a far better solution as it will have been much more thought through;</a:t>
            </a:r>
          </a:p>
          <a:p>
            <a:r>
              <a:rPr lang="en-US" dirty="0"/>
              <a:t>You would remain as a SME providing invaluable insights and data to the Project Team (if you are not the PM);</a:t>
            </a:r>
          </a:p>
        </p:txBody>
      </p:sp>
      <p:sp>
        <p:nvSpPr>
          <p:cNvPr id="4" name="Slide Number Placeholder 3">
            <a:extLst>
              <a:ext uri="{FF2B5EF4-FFF2-40B4-BE49-F238E27FC236}">
                <a16:creationId xmlns:a16="http://schemas.microsoft.com/office/drawing/2014/main" id="{E39884F9-33B3-4E49-9AB6-4B52F0524B25}"/>
              </a:ext>
            </a:extLst>
          </p:cNvPr>
          <p:cNvSpPr>
            <a:spLocks noGrp="1"/>
          </p:cNvSpPr>
          <p:nvPr>
            <p:ph type="sldNum" sz="quarter" idx="12"/>
          </p:nvPr>
        </p:nvSpPr>
        <p:spPr/>
        <p:txBody>
          <a:bodyPr/>
          <a:lstStyle/>
          <a:p>
            <a:fld id="{BA9D9B8C-0BB1-49DC-A390-B8BFFEE887FE}" type="slidenum">
              <a:rPr lang="en-US" smtClean="0"/>
              <a:pPr/>
              <a:t>190</a:t>
            </a:fld>
            <a:endParaRPr lang="en-US" dirty="0"/>
          </a:p>
        </p:txBody>
      </p:sp>
    </p:spTree>
    <p:extLst>
      <p:ext uri="{BB962C8B-B14F-4D97-AF65-F5344CB8AC3E}">
        <p14:creationId xmlns:p14="http://schemas.microsoft.com/office/powerpoint/2010/main" val="1929380592"/>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54A438-7249-4752-BD48-3C4338FDE117}"/>
              </a:ext>
            </a:extLst>
          </p:cNvPr>
          <p:cNvSpPr>
            <a:spLocks noGrp="1"/>
          </p:cNvSpPr>
          <p:nvPr>
            <p:ph type="title"/>
          </p:nvPr>
        </p:nvSpPr>
        <p:spPr/>
        <p:txBody>
          <a:bodyPr/>
          <a:lstStyle/>
          <a:p>
            <a:r>
              <a:rPr lang="en-US" dirty="0"/>
              <a:t>Acquisition and Project Management </a:t>
            </a:r>
          </a:p>
        </p:txBody>
      </p:sp>
      <p:sp>
        <p:nvSpPr>
          <p:cNvPr id="3" name="Content Placeholder 2">
            <a:extLst>
              <a:ext uri="{FF2B5EF4-FFF2-40B4-BE49-F238E27FC236}">
                <a16:creationId xmlns:a16="http://schemas.microsoft.com/office/drawing/2014/main" id="{6FA18D44-FA47-4CC2-901B-906191F12935}"/>
              </a:ext>
            </a:extLst>
          </p:cNvPr>
          <p:cNvSpPr>
            <a:spLocks noGrp="1"/>
          </p:cNvSpPr>
          <p:nvPr>
            <p:ph idx="1"/>
          </p:nvPr>
        </p:nvSpPr>
        <p:spPr/>
        <p:txBody>
          <a:bodyPr/>
          <a:lstStyle/>
          <a:p>
            <a:r>
              <a:rPr lang="en-US" dirty="0"/>
              <a:t>In the Federal Government, Acquisition Project Management are tied together;</a:t>
            </a:r>
          </a:p>
          <a:p>
            <a:r>
              <a:rPr lang="en-US" dirty="0"/>
              <a:t>It is important that the SME and others who contribute understand this as a process;</a:t>
            </a:r>
          </a:p>
          <a:p>
            <a:r>
              <a:rPr lang="en-US" dirty="0"/>
              <a:t>Acquisition is always the lead.  Project Management executes;</a:t>
            </a:r>
          </a:p>
          <a:p>
            <a:r>
              <a:rPr lang="en-US" dirty="0"/>
              <a:t>Project Management cannot execute without Acquisition permission and support;</a:t>
            </a:r>
          </a:p>
          <a:p>
            <a:r>
              <a:rPr lang="en-US" dirty="0"/>
              <a:t>It is a process that has to be considered when determining the timing of acquisition of the solution.</a:t>
            </a:r>
          </a:p>
        </p:txBody>
      </p:sp>
      <p:sp>
        <p:nvSpPr>
          <p:cNvPr id="4" name="Slide Number Placeholder 3">
            <a:extLst>
              <a:ext uri="{FF2B5EF4-FFF2-40B4-BE49-F238E27FC236}">
                <a16:creationId xmlns:a16="http://schemas.microsoft.com/office/drawing/2014/main" id="{971CC5B4-435D-4063-ADED-D395D9BD9A4E}"/>
              </a:ext>
            </a:extLst>
          </p:cNvPr>
          <p:cNvSpPr>
            <a:spLocks noGrp="1"/>
          </p:cNvSpPr>
          <p:nvPr>
            <p:ph type="sldNum" sz="quarter" idx="12"/>
          </p:nvPr>
        </p:nvSpPr>
        <p:spPr/>
        <p:txBody>
          <a:bodyPr/>
          <a:lstStyle/>
          <a:p>
            <a:fld id="{BA9D9B8C-0BB1-49DC-A390-B8BFFEE887FE}" type="slidenum">
              <a:rPr lang="en-US" smtClean="0"/>
              <a:pPr/>
              <a:t>191</a:t>
            </a:fld>
            <a:endParaRPr lang="en-US" dirty="0"/>
          </a:p>
        </p:txBody>
      </p:sp>
    </p:spTree>
    <p:extLst>
      <p:ext uri="{BB962C8B-B14F-4D97-AF65-F5344CB8AC3E}">
        <p14:creationId xmlns:p14="http://schemas.microsoft.com/office/powerpoint/2010/main" val="115745941"/>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362FB0-4CEB-4F84-A010-AD302F46F467}"/>
              </a:ext>
            </a:extLst>
          </p:cNvPr>
          <p:cNvSpPr>
            <a:spLocks noGrp="1"/>
          </p:cNvSpPr>
          <p:nvPr>
            <p:ph type="title"/>
          </p:nvPr>
        </p:nvSpPr>
        <p:spPr/>
        <p:txBody>
          <a:bodyPr/>
          <a:lstStyle/>
          <a:p>
            <a:r>
              <a:rPr lang="en-US" dirty="0"/>
              <a:t>Acquisition and Operations</a:t>
            </a:r>
          </a:p>
        </p:txBody>
      </p:sp>
      <p:sp>
        <p:nvSpPr>
          <p:cNvPr id="3" name="Content Placeholder 2">
            <a:extLst>
              <a:ext uri="{FF2B5EF4-FFF2-40B4-BE49-F238E27FC236}">
                <a16:creationId xmlns:a16="http://schemas.microsoft.com/office/drawing/2014/main" id="{09A324DB-FE3B-40B7-8A86-63F049DD738D}"/>
              </a:ext>
            </a:extLst>
          </p:cNvPr>
          <p:cNvSpPr>
            <a:spLocks noGrp="1"/>
          </p:cNvSpPr>
          <p:nvPr>
            <p:ph idx="1"/>
          </p:nvPr>
        </p:nvSpPr>
        <p:spPr/>
        <p:txBody>
          <a:bodyPr>
            <a:normAutofit fontScale="92500"/>
          </a:bodyPr>
          <a:lstStyle/>
          <a:p>
            <a:r>
              <a:rPr lang="en-US" dirty="0"/>
              <a:t>This is the one case where Acquisition support an entity;</a:t>
            </a:r>
          </a:p>
          <a:p>
            <a:r>
              <a:rPr lang="en-US" dirty="0"/>
              <a:t>Operations is the most important, and most mis-understood entity in the solution value chain;</a:t>
            </a:r>
          </a:p>
          <a:p>
            <a:r>
              <a:rPr lang="en-US" dirty="0"/>
              <a:t>Everything supports Operations.  Without Operations, there is no work flow and no deliverable;</a:t>
            </a:r>
          </a:p>
          <a:p>
            <a:r>
              <a:rPr lang="en-US" dirty="0"/>
              <a:t>Acquisition also must support Operations.  The solution set must improve, optimize, or otherwise expand Operations to a certain set of parameters;</a:t>
            </a:r>
          </a:p>
          <a:p>
            <a:r>
              <a:rPr lang="en-US" dirty="0"/>
              <a:t>However, Acquisition cannot do that without good Project Management, and without the proper SME’s who perform the work.</a:t>
            </a:r>
          </a:p>
          <a:p>
            <a:r>
              <a:rPr lang="en-US" dirty="0"/>
              <a:t>As you see, it all comes back to the people performing the work.</a:t>
            </a:r>
          </a:p>
        </p:txBody>
      </p:sp>
      <p:sp>
        <p:nvSpPr>
          <p:cNvPr id="4" name="Slide Number Placeholder 3">
            <a:extLst>
              <a:ext uri="{FF2B5EF4-FFF2-40B4-BE49-F238E27FC236}">
                <a16:creationId xmlns:a16="http://schemas.microsoft.com/office/drawing/2014/main" id="{595267B9-0A5A-48CF-B42A-63DEA0922778}"/>
              </a:ext>
            </a:extLst>
          </p:cNvPr>
          <p:cNvSpPr>
            <a:spLocks noGrp="1"/>
          </p:cNvSpPr>
          <p:nvPr>
            <p:ph type="sldNum" sz="quarter" idx="12"/>
          </p:nvPr>
        </p:nvSpPr>
        <p:spPr/>
        <p:txBody>
          <a:bodyPr/>
          <a:lstStyle/>
          <a:p>
            <a:fld id="{BA9D9B8C-0BB1-49DC-A390-B8BFFEE887FE}" type="slidenum">
              <a:rPr lang="en-US" smtClean="0"/>
              <a:pPr/>
              <a:t>192</a:t>
            </a:fld>
            <a:endParaRPr lang="en-US" dirty="0"/>
          </a:p>
        </p:txBody>
      </p:sp>
    </p:spTree>
    <p:extLst>
      <p:ext uri="{BB962C8B-B14F-4D97-AF65-F5344CB8AC3E}">
        <p14:creationId xmlns:p14="http://schemas.microsoft.com/office/powerpoint/2010/main" val="3971520574"/>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783BF6-2CEF-4456-BEE2-0830816903A7}"/>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1C802260-8F71-4FB3-ADBE-26B2984E271F}"/>
              </a:ext>
            </a:extLst>
          </p:cNvPr>
          <p:cNvSpPr>
            <a:spLocks noGrp="1"/>
          </p:cNvSpPr>
          <p:nvPr>
            <p:ph idx="1"/>
          </p:nvPr>
        </p:nvSpPr>
        <p:spPr>
          <a:xfrm>
            <a:off x="838200" y="1825624"/>
            <a:ext cx="10515600" cy="4530725"/>
          </a:xfrm>
        </p:spPr>
        <p:txBody>
          <a:bodyPr>
            <a:normAutofit fontScale="92500" lnSpcReduction="20000"/>
          </a:bodyPr>
          <a:lstStyle/>
          <a:p>
            <a:r>
              <a:rPr lang="en-US" dirty="0"/>
              <a:t>The US Federal Government is the largest consumer of goods and services in the world;</a:t>
            </a:r>
          </a:p>
          <a:p>
            <a:r>
              <a:rPr lang="en-US" dirty="0"/>
              <a:t>By this definition alone, it is a highly complex organization;</a:t>
            </a:r>
          </a:p>
          <a:p>
            <a:r>
              <a:rPr lang="en-US" dirty="0"/>
              <a:t>Most Government Enterprises were not planned, but grew and expanded to accommodate a changing public;</a:t>
            </a:r>
          </a:p>
          <a:p>
            <a:r>
              <a:rPr lang="en-US" dirty="0"/>
              <a:t>These vital Enterprises provide the services necessary to maintain the business community, and the nation at large;</a:t>
            </a:r>
          </a:p>
          <a:p>
            <a:r>
              <a:rPr lang="en-US" dirty="0"/>
              <a:t>There is no one better than you that understands the operations you do;</a:t>
            </a:r>
          </a:p>
          <a:p>
            <a:r>
              <a:rPr lang="en-US" dirty="0"/>
              <a:t>Consider everyone is always asking you what you do, and how you do it;</a:t>
            </a:r>
          </a:p>
          <a:p>
            <a:r>
              <a:rPr lang="en-US" dirty="0"/>
              <a:t>Bringing technological changes to these vital infrastructures is a long and difficult process.  There are many iterations, solution sets and possibilities to achieve these goals.  But remember…</a:t>
            </a:r>
          </a:p>
        </p:txBody>
      </p:sp>
      <p:sp>
        <p:nvSpPr>
          <p:cNvPr id="4" name="Slide Number Placeholder 3">
            <a:extLst>
              <a:ext uri="{FF2B5EF4-FFF2-40B4-BE49-F238E27FC236}">
                <a16:creationId xmlns:a16="http://schemas.microsoft.com/office/drawing/2014/main" id="{94F06E10-D8D5-4DA0-A704-FB3430E4E142}"/>
              </a:ext>
            </a:extLst>
          </p:cNvPr>
          <p:cNvSpPr>
            <a:spLocks noGrp="1"/>
          </p:cNvSpPr>
          <p:nvPr>
            <p:ph type="sldNum" sz="quarter" idx="12"/>
          </p:nvPr>
        </p:nvSpPr>
        <p:spPr/>
        <p:txBody>
          <a:bodyPr/>
          <a:lstStyle/>
          <a:p>
            <a:fld id="{BA9D9B8C-0BB1-49DC-A390-B8BFFEE887FE}" type="slidenum">
              <a:rPr lang="en-US" smtClean="0"/>
              <a:pPr/>
              <a:t>193</a:t>
            </a:fld>
            <a:endParaRPr lang="en-US" dirty="0"/>
          </a:p>
        </p:txBody>
      </p:sp>
    </p:spTree>
    <p:extLst>
      <p:ext uri="{BB962C8B-B14F-4D97-AF65-F5344CB8AC3E}">
        <p14:creationId xmlns:p14="http://schemas.microsoft.com/office/powerpoint/2010/main" val="2937643253"/>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3EBB5A-5D31-402B-98CB-F31691CB4253}"/>
              </a:ext>
            </a:extLst>
          </p:cNvPr>
          <p:cNvSpPr>
            <a:spLocks noGrp="1"/>
          </p:cNvSpPr>
          <p:nvPr>
            <p:ph type="title"/>
          </p:nvPr>
        </p:nvSpPr>
        <p:spPr/>
        <p:txBody>
          <a:bodyPr/>
          <a:lstStyle/>
          <a:p>
            <a:r>
              <a:rPr lang="en-US" dirty="0"/>
              <a:t>Summary (</a:t>
            </a:r>
            <a:r>
              <a:rPr lang="en-US" dirty="0" err="1"/>
              <a:t>con’t</a:t>
            </a:r>
            <a:r>
              <a:rPr lang="en-US" dirty="0"/>
              <a:t>)</a:t>
            </a:r>
          </a:p>
        </p:txBody>
      </p:sp>
      <p:sp>
        <p:nvSpPr>
          <p:cNvPr id="3" name="Content Placeholder 2">
            <a:extLst>
              <a:ext uri="{FF2B5EF4-FFF2-40B4-BE49-F238E27FC236}">
                <a16:creationId xmlns:a16="http://schemas.microsoft.com/office/drawing/2014/main" id="{F74F93AF-D9C3-4547-B057-6B56B4C87A1B}"/>
              </a:ext>
            </a:extLst>
          </p:cNvPr>
          <p:cNvSpPr>
            <a:spLocks noGrp="1"/>
          </p:cNvSpPr>
          <p:nvPr>
            <p:ph idx="1"/>
          </p:nvPr>
        </p:nvSpPr>
        <p:spPr/>
        <p:txBody>
          <a:bodyPr/>
          <a:lstStyle/>
          <a:p>
            <a:r>
              <a:rPr lang="en-US" dirty="0"/>
              <a:t>Only you can do it!</a:t>
            </a:r>
          </a:p>
          <a:p>
            <a:r>
              <a:rPr lang="en-US" dirty="0"/>
              <a:t>You do the work!</a:t>
            </a:r>
          </a:p>
          <a:p>
            <a:r>
              <a:rPr lang="en-US" dirty="0"/>
              <a:t>You know it better than anyone!</a:t>
            </a:r>
          </a:p>
          <a:p>
            <a:r>
              <a:rPr lang="en-US" dirty="0"/>
              <a:t>Its your Enterprise!  Take pride in it!</a:t>
            </a:r>
          </a:p>
          <a:p>
            <a:r>
              <a:rPr lang="en-US" dirty="0"/>
              <a:t>Remember, your Nation relies on you to provide those services to keep it going.</a:t>
            </a:r>
          </a:p>
          <a:p>
            <a:r>
              <a:rPr lang="en-US" dirty="0"/>
              <a:t>Take the time to recommend technological upgrades to these vital infrastructures!  Let it be you who drives the next generation of enterprise to serve the Country!</a:t>
            </a:r>
          </a:p>
        </p:txBody>
      </p:sp>
      <p:sp>
        <p:nvSpPr>
          <p:cNvPr id="4" name="Slide Number Placeholder 3">
            <a:extLst>
              <a:ext uri="{FF2B5EF4-FFF2-40B4-BE49-F238E27FC236}">
                <a16:creationId xmlns:a16="http://schemas.microsoft.com/office/drawing/2014/main" id="{765CBB27-AF5A-4823-A07E-B00CF263BB50}"/>
              </a:ext>
            </a:extLst>
          </p:cNvPr>
          <p:cNvSpPr>
            <a:spLocks noGrp="1"/>
          </p:cNvSpPr>
          <p:nvPr>
            <p:ph type="sldNum" sz="quarter" idx="12"/>
          </p:nvPr>
        </p:nvSpPr>
        <p:spPr/>
        <p:txBody>
          <a:bodyPr/>
          <a:lstStyle/>
          <a:p>
            <a:fld id="{BA9D9B8C-0BB1-49DC-A390-B8BFFEE887FE}" type="slidenum">
              <a:rPr lang="en-US" smtClean="0"/>
              <a:pPr/>
              <a:t>194</a:t>
            </a:fld>
            <a:endParaRPr lang="en-US" dirty="0"/>
          </a:p>
        </p:txBody>
      </p:sp>
    </p:spTree>
    <p:extLst>
      <p:ext uri="{BB962C8B-B14F-4D97-AF65-F5344CB8AC3E}">
        <p14:creationId xmlns:p14="http://schemas.microsoft.com/office/powerpoint/2010/main" val="1903842154"/>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4BD63-1F08-4935-812C-AF7C32E594ED}"/>
              </a:ext>
            </a:extLst>
          </p:cNvPr>
          <p:cNvSpPr>
            <a:spLocks noGrp="1"/>
          </p:cNvSpPr>
          <p:nvPr>
            <p:ph type="title"/>
          </p:nvPr>
        </p:nvSpPr>
        <p:spPr/>
        <p:txBody>
          <a:bodyPr/>
          <a:lstStyle/>
          <a:p>
            <a:r>
              <a:rPr lang="en-US" dirty="0"/>
              <a:t>Be Part of the Solution Set</a:t>
            </a:r>
          </a:p>
        </p:txBody>
      </p:sp>
      <p:sp>
        <p:nvSpPr>
          <p:cNvPr id="3" name="Content Placeholder 2">
            <a:extLst>
              <a:ext uri="{FF2B5EF4-FFF2-40B4-BE49-F238E27FC236}">
                <a16:creationId xmlns:a16="http://schemas.microsoft.com/office/drawing/2014/main" id="{22F1102E-6C6E-4AF1-8229-EFCBCB5D4531}"/>
              </a:ext>
            </a:extLst>
          </p:cNvPr>
          <p:cNvSpPr>
            <a:spLocks noGrp="1"/>
          </p:cNvSpPr>
          <p:nvPr>
            <p:ph idx="1"/>
          </p:nvPr>
        </p:nvSpPr>
        <p:spPr>
          <a:xfrm>
            <a:off x="838200" y="1825625"/>
            <a:ext cx="4188905" cy="4351338"/>
          </a:xfrm>
        </p:spPr>
        <p:txBody>
          <a:bodyPr/>
          <a:lstStyle/>
          <a:p>
            <a:r>
              <a:rPr lang="en-US" dirty="0"/>
              <a:t>Your Experiences and input is of tremendous value;</a:t>
            </a:r>
          </a:p>
          <a:p>
            <a:r>
              <a:rPr lang="en-US" dirty="0"/>
              <a:t>Be a Technology Manager;</a:t>
            </a:r>
          </a:p>
          <a:p>
            <a:r>
              <a:rPr lang="en-US" dirty="0"/>
              <a:t>Help your Vital Services;</a:t>
            </a:r>
          </a:p>
          <a:p>
            <a:r>
              <a:rPr lang="en-US" dirty="0"/>
              <a:t>Participate;</a:t>
            </a:r>
          </a:p>
          <a:p>
            <a:r>
              <a:rPr lang="en-US" dirty="0"/>
              <a:t>Request COR or FAC training to help (if you are not already).</a:t>
            </a:r>
          </a:p>
        </p:txBody>
      </p:sp>
      <p:sp>
        <p:nvSpPr>
          <p:cNvPr id="4" name="Slide Number Placeholder 3">
            <a:extLst>
              <a:ext uri="{FF2B5EF4-FFF2-40B4-BE49-F238E27FC236}">
                <a16:creationId xmlns:a16="http://schemas.microsoft.com/office/drawing/2014/main" id="{60F2B797-7FEA-4AA8-97CF-1A6D2911C939}"/>
              </a:ext>
            </a:extLst>
          </p:cNvPr>
          <p:cNvSpPr>
            <a:spLocks noGrp="1"/>
          </p:cNvSpPr>
          <p:nvPr>
            <p:ph type="sldNum" sz="quarter" idx="12"/>
          </p:nvPr>
        </p:nvSpPr>
        <p:spPr/>
        <p:txBody>
          <a:bodyPr/>
          <a:lstStyle/>
          <a:p>
            <a:fld id="{BA9D9B8C-0BB1-49DC-A390-B8BFFEE887FE}" type="slidenum">
              <a:rPr lang="en-US" smtClean="0"/>
              <a:pPr/>
              <a:t>195</a:t>
            </a:fld>
            <a:endParaRPr lang="en-US" dirty="0"/>
          </a:p>
        </p:txBody>
      </p:sp>
      <p:pic>
        <p:nvPicPr>
          <p:cNvPr id="7" name="Picture 6">
            <a:extLst>
              <a:ext uri="{FF2B5EF4-FFF2-40B4-BE49-F238E27FC236}">
                <a16:creationId xmlns:a16="http://schemas.microsoft.com/office/drawing/2014/main" id="{43751C62-24FB-4EB9-90D8-913EA52E2BF6}"/>
              </a:ext>
            </a:extLst>
          </p:cNvPr>
          <p:cNvPicPr>
            <a:picLocks noChangeAspect="1"/>
          </p:cNvPicPr>
          <p:nvPr/>
        </p:nvPicPr>
        <p:blipFill>
          <a:blip r:embed="rId2"/>
          <a:stretch>
            <a:fillRect/>
          </a:stretch>
        </p:blipFill>
        <p:spPr>
          <a:xfrm>
            <a:off x="5706117" y="1850349"/>
            <a:ext cx="4968671" cy="4871126"/>
          </a:xfrm>
          <a:prstGeom prst="rect">
            <a:avLst/>
          </a:prstGeom>
        </p:spPr>
      </p:pic>
      <p:sp>
        <p:nvSpPr>
          <p:cNvPr id="8" name="Arrow: Curved Left 7">
            <a:extLst>
              <a:ext uri="{FF2B5EF4-FFF2-40B4-BE49-F238E27FC236}">
                <a16:creationId xmlns:a16="http://schemas.microsoft.com/office/drawing/2014/main" id="{AF694324-791D-4449-A6AF-194F9E8356B1}"/>
              </a:ext>
            </a:extLst>
          </p:cNvPr>
          <p:cNvSpPr/>
          <p:nvPr/>
        </p:nvSpPr>
        <p:spPr>
          <a:xfrm rot="20151830">
            <a:off x="9950542" y="3970168"/>
            <a:ext cx="471377" cy="1583781"/>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265598107"/>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373143-1877-4E62-836B-12788CD04F84}"/>
              </a:ext>
            </a:extLst>
          </p:cNvPr>
          <p:cNvSpPr>
            <a:spLocks noGrp="1"/>
          </p:cNvSpPr>
          <p:nvPr>
            <p:ph type="title"/>
          </p:nvPr>
        </p:nvSpPr>
        <p:spPr/>
        <p:txBody>
          <a:bodyPr/>
          <a:lstStyle/>
          <a:p>
            <a:pPr algn="ctr"/>
            <a:r>
              <a:rPr lang="en-US" dirty="0"/>
              <a:t>Thank You</a:t>
            </a:r>
          </a:p>
        </p:txBody>
      </p:sp>
      <p:sp>
        <p:nvSpPr>
          <p:cNvPr id="3" name="Content Placeholder 2">
            <a:extLst>
              <a:ext uri="{FF2B5EF4-FFF2-40B4-BE49-F238E27FC236}">
                <a16:creationId xmlns:a16="http://schemas.microsoft.com/office/drawing/2014/main" id="{D9062020-D740-479A-8F9F-00056A12784F}"/>
              </a:ext>
            </a:extLst>
          </p:cNvPr>
          <p:cNvSpPr>
            <a:spLocks noGrp="1"/>
          </p:cNvSpPr>
          <p:nvPr>
            <p:ph idx="1"/>
          </p:nvPr>
        </p:nvSpPr>
        <p:spPr>
          <a:xfrm>
            <a:off x="1047925" y="3536979"/>
            <a:ext cx="10515600" cy="976298"/>
          </a:xfrm>
        </p:spPr>
        <p:txBody>
          <a:bodyPr>
            <a:normAutofit/>
          </a:bodyPr>
          <a:lstStyle/>
          <a:p>
            <a:pPr marL="0" indent="0" algn="ctr">
              <a:buNone/>
            </a:pPr>
            <a:r>
              <a:rPr lang="en-US" sz="6000" dirty="0"/>
              <a:t>End of Course</a:t>
            </a:r>
          </a:p>
        </p:txBody>
      </p:sp>
      <p:sp>
        <p:nvSpPr>
          <p:cNvPr id="4" name="Slide Number Placeholder 3">
            <a:extLst>
              <a:ext uri="{FF2B5EF4-FFF2-40B4-BE49-F238E27FC236}">
                <a16:creationId xmlns:a16="http://schemas.microsoft.com/office/drawing/2014/main" id="{1C46D07F-FFE1-4DEA-9F06-CE5A29AB4F0D}"/>
              </a:ext>
            </a:extLst>
          </p:cNvPr>
          <p:cNvSpPr>
            <a:spLocks noGrp="1"/>
          </p:cNvSpPr>
          <p:nvPr>
            <p:ph type="sldNum" sz="quarter" idx="12"/>
          </p:nvPr>
        </p:nvSpPr>
        <p:spPr/>
        <p:txBody>
          <a:bodyPr/>
          <a:lstStyle/>
          <a:p>
            <a:fld id="{BA9D9B8C-0BB1-49DC-A390-B8BFFEE887FE}" type="slidenum">
              <a:rPr lang="en-US" smtClean="0"/>
              <a:pPr/>
              <a:t>196</a:t>
            </a:fld>
            <a:endParaRPr lang="en-US" dirty="0"/>
          </a:p>
        </p:txBody>
      </p:sp>
    </p:spTree>
    <p:extLst>
      <p:ext uri="{BB962C8B-B14F-4D97-AF65-F5344CB8AC3E}">
        <p14:creationId xmlns:p14="http://schemas.microsoft.com/office/powerpoint/2010/main" val="2424968445"/>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52ABBC-6A08-442C-950A-942E67CD28CE}"/>
              </a:ext>
            </a:extLst>
          </p:cNvPr>
          <p:cNvSpPr>
            <a:spLocks noGrp="1"/>
          </p:cNvSpPr>
          <p:nvPr>
            <p:ph type="title"/>
          </p:nvPr>
        </p:nvSpPr>
        <p:spPr/>
        <p:txBody>
          <a:bodyPr/>
          <a:lstStyle/>
          <a:p>
            <a:r>
              <a:rPr lang="en-US" dirty="0"/>
              <a:t>For More Information</a:t>
            </a:r>
          </a:p>
        </p:txBody>
      </p:sp>
      <p:sp>
        <p:nvSpPr>
          <p:cNvPr id="3" name="Content Placeholder 2">
            <a:extLst>
              <a:ext uri="{FF2B5EF4-FFF2-40B4-BE49-F238E27FC236}">
                <a16:creationId xmlns:a16="http://schemas.microsoft.com/office/drawing/2014/main" id="{670F339F-7F5E-46D7-9C51-322E41DF5F91}"/>
              </a:ext>
            </a:extLst>
          </p:cNvPr>
          <p:cNvSpPr>
            <a:spLocks noGrp="1"/>
          </p:cNvSpPr>
          <p:nvPr>
            <p:ph idx="1"/>
          </p:nvPr>
        </p:nvSpPr>
        <p:spPr>
          <a:xfrm>
            <a:off x="953790" y="3142696"/>
            <a:ext cx="5403209" cy="1949421"/>
          </a:xfrm>
        </p:spPr>
        <p:txBody>
          <a:bodyPr/>
          <a:lstStyle/>
          <a:p>
            <a:pPr marL="0" indent="0">
              <a:buNone/>
            </a:pPr>
            <a:r>
              <a:rPr lang="en-US" dirty="0"/>
              <a:t>For new or mid-career PM’s, or for those who desire to find out more about Technology Acquisition and Operations in Vital Enterprises</a:t>
            </a:r>
          </a:p>
        </p:txBody>
      </p:sp>
      <p:sp>
        <p:nvSpPr>
          <p:cNvPr id="4" name="Slide Number Placeholder 3">
            <a:extLst>
              <a:ext uri="{FF2B5EF4-FFF2-40B4-BE49-F238E27FC236}">
                <a16:creationId xmlns:a16="http://schemas.microsoft.com/office/drawing/2014/main" id="{0D128126-8C5F-4665-80F9-750D980EAB81}"/>
              </a:ext>
            </a:extLst>
          </p:cNvPr>
          <p:cNvSpPr>
            <a:spLocks noGrp="1"/>
          </p:cNvSpPr>
          <p:nvPr>
            <p:ph type="sldNum" sz="quarter" idx="12"/>
          </p:nvPr>
        </p:nvSpPr>
        <p:spPr/>
        <p:txBody>
          <a:bodyPr/>
          <a:lstStyle/>
          <a:p>
            <a:fld id="{BA9D9B8C-0BB1-49DC-A390-B8BFFEE887FE}" type="slidenum">
              <a:rPr lang="en-US" smtClean="0"/>
              <a:pPr/>
              <a:t>197</a:t>
            </a:fld>
            <a:endParaRPr lang="en-US" dirty="0"/>
          </a:p>
        </p:txBody>
      </p:sp>
      <p:pic>
        <p:nvPicPr>
          <p:cNvPr id="6" name="Picture 5">
            <a:extLst>
              <a:ext uri="{FF2B5EF4-FFF2-40B4-BE49-F238E27FC236}">
                <a16:creationId xmlns:a16="http://schemas.microsoft.com/office/drawing/2014/main" id="{28D92BC2-C6D7-483F-93A1-16FBED1DE3B7}"/>
              </a:ext>
            </a:extLst>
          </p:cNvPr>
          <p:cNvPicPr>
            <a:picLocks noChangeAspect="1"/>
          </p:cNvPicPr>
          <p:nvPr/>
        </p:nvPicPr>
        <p:blipFill>
          <a:blip r:embed="rId2"/>
          <a:stretch>
            <a:fillRect/>
          </a:stretch>
        </p:blipFill>
        <p:spPr>
          <a:xfrm>
            <a:off x="6424703" y="50334"/>
            <a:ext cx="5767297" cy="6786695"/>
          </a:xfrm>
          <a:prstGeom prst="rect">
            <a:avLst/>
          </a:prstGeom>
        </p:spPr>
      </p:pic>
    </p:spTree>
    <p:extLst>
      <p:ext uri="{BB962C8B-B14F-4D97-AF65-F5344CB8AC3E}">
        <p14:creationId xmlns:p14="http://schemas.microsoft.com/office/powerpoint/2010/main" val="2928802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5CE8A0-DE44-422A-9227-9088945E9E23}"/>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EE15E2AD-8351-401D-B754-BF31E96151DE}"/>
              </a:ext>
            </a:extLst>
          </p:cNvPr>
          <p:cNvSpPr>
            <a:spLocks noGrp="1"/>
          </p:cNvSpPr>
          <p:nvPr>
            <p:ph idx="1"/>
          </p:nvPr>
        </p:nvSpPr>
        <p:spPr/>
        <p:txBody>
          <a:bodyPr>
            <a:normAutofit lnSpcReduction="10000"/>
          </a:bodyPr>
          <a:lstStyle/>
          <a:p>
            <a:r>
              <a:rPr lang="en-US" b="1" dirty="0"/>
              <a:t>Welcome!</a:t>
            </a:r>
          </a:p>
          <a:p>
            <a:r>
              <a:rPr lang="en-US" dirty="0"/>
              <a:t>This is an 8-hour class </a:t>
            </a:r>
          </a:p>
          <a:p>
            <a:r>
              <a:rPr lang="en-US" dirty="0"/>
              <a:t>10-minute breaks every hour</a:t>
            </a:r>
          </a:p>
          <a:p>
            <a:r>
              <a:rPr lang="en-US" dirty="0"/>
              <a:t>1 hour for lunch</a:t>
            </a:r>
          </a:p>
          <a:p>
            <a:r>
              <a:rPr lang="en-US" dirty="0"/>
              <a:t>Each Lesson is 50 Minutes</a:t>
            </a:r>
          </a:p>
          <a:p>
            <a:r>
              <a:rPr lang="en-US" dirty="0"/>
              <a:t>Each focuses on unique aspects of Technology</a:t>
            </a:r>
          </a:p>
          <a:p>
            <a:r>
              <a:rPr lang="en-US" dirty="0"/>
              <a:t>Each deals with the uniqueness of Government</a:t>
            </a:r>
          </a:p>
          <a:p>
            <a:r>
              <a:rPr lang="en-US" dirty="0"/>
              <a:t>Each provides you with skills to improve your ability to purchase technology within the boundaries of Government Requirements</a:t>
            </a:r>
          </a:p>
          <a:p>
            <a:endParaRPr lang="en-US" dirty="0"/>
          </a:p>
          <a:p>
            <a:endParaRPr lang="en-US" dirty="0"/>
          </a:p>
        </p:txBody>
      </p:sp>
      <p:pic>
        <p:nvPicPr>
          <p:cNvPr id="5" name="Picture 4">
            <a:extLst>
              <a:ext uri="{FF2B5EF4-FFF2-40B4-BE49-F238E27FC236}">
                <a16:creationId xmlns:a16="http://schemas.microsoft.com/office/drawing/2014/main" id="{9A7F796C-56A6-46ED-9565-0E32F7C2525A}"/>
              </a:ext>
            </a:extLst>
          </p:cNvPr>
          <p:cNvPicPr>
            <a:picLocks noChangeAspect="1"/>
          </p:cNvPicPr>
          <p:nvPr/>
        </p:nvPicPr>
        <p:blipFill>
          <a:blip r:embed="rId2"/>
          <a:stretch>
            <a:fillRect/>
          </a:stretch>
        </p:blipFill>
        <p:spPr>
          <a:xfrm>
            <a:off x="8401288" y="1825495"/>
            <a:ext cx="2755014" cy="3207009"/>
          </a:xfrm>
          <a:prstGeom prst="rect">
            <a:avLst/>
          </a:prstGeom>
        </p:spPr>
      </p:pic>
      <p:sp>
        <p:nvSpPr>
          <p:cNvPr id="6" name="TextBox 5">
            <a:extLst>
              <a:ext uri="{FF2B5EF4-FFF2-40B4-BE49-F238E27FC236}">
                <a16:creationId xmlns:a16="http://schemas.microsoft.com/office/drawing/2014/main" id="{F9B0305F-C375-4421-B9F6-CDBED775D2EC}"/>
              </a:ext>
            </a:extLst>
          </p:cNvPr>
          <p:cNvSpPr txBox="1"/>
          <p:nvPr/>
        </p:nvSpPr>
        <p:spPr>
          <a:xfrm>
            <a:off x="2668555" y="5834846"/>
            <a:ext cx="6665799" cy="954107"/>
          </a:xfrm>
          <a:prstGeom prst="rect">
            <a:avLst/>
          </a:prstGeom>
          <a:noFill/>
        </p:spPr>
        <p:txBody>
          <a:bodyPr wrap="none" rtlCol="0">
            <a:spAutoFit/>
          </a:bodyPr>
          <a:lstStyle/>
          <a:p>
            <a:pPr algn="ctr"/>
            <a:r>
              <a:rPr lang="en-US" sz="1400" dirty="0"/>
              <a:t>The picture shows my personal calculator, a Casio FX-80 purchased in October, 1979.</a:t>
            </a:r>
          </a:p>
          <a:p>
            <a:pPr algn="ctr"/>
            <a:r>
              <a:rPr lang="en-US" sz="1400" dirty="0"/>
              <a:t>I use this calculator daily.  It has been my longest operating calculator I ever had.</a:t>
            </a:r>
          </a:p>
          <a:p>
            <a:pPr algn="ctr"/>
            <a:r>
              <a:rPr lang="en-US" sz="1400" dirty="0"/>
              <a:t>It works as good today as it did at time of purchase.  Technology does not have to be</a:t>
            </a:r>
          </a:p>
          <a:p>
            <a:pPr algn="ctr"/>
            <a:r>
              <a:rPr lang="en-US" sz="1400" dirty="0"/>
              <a:t>the ‘latest and greatest’ to be functional.  It only needs to be selected correctly to your need!  </a:t>
            </a:r>
          </a:p>
        </p:txBody>
      </p:sp>
      <p:sp>
        <p:nvSpPr>
          <p:cNvPr id="7" name="Slide Number Placeholder 6">
            <a:extLst>
              <a:ext uri="{FF2B5EF4-FFF2-40B4-BE49-F238E27FC236}">
                <a16:creationId xmlns:a16="http://schemas.microsoft.com/office/drawing/2014/main" id="{97B9601E-D940-45A0-9CD0-8EF57B278AD2}"/>
              </a:ext>
            </a:extLst>
          </p:cNvPr>
          <p:cNvSpPr>
            <a:spLocks noGrp="1"/>
          </p:cNvSpPr>
          <p:nvPr>
            <p:ph type="sldNum" sz="quarter" idx="12"/>
          </p:nvPr>
        </p:nvSpPr>
        <p:spPr/>
        <p:txBody>
          <a:bodyPr/>
          <a:lstStyle/>
          <a:p>
            <a:fld id="{BA9D9B8C-0BB1-49DC-A390-B8BFFEE887FE}" type="slidenum">
              <a:rPr lang="en-US" smtClean="0"/>
              <a:pPr/>
              <a:t>2</a:t>
            </a:fld>
            <a:endParaRPr lang="en-US" dirty="0"/>
          </a:p>
        </p:txBody>
      </p:sp>
    </p:spTree>
    <p:extLst>
      <p:ext uri="{BB962C8B-B14F-4D97-AF65-F5344CB8AC3E}">
        <p14:creationId xmlns:p14="http://schemas.microsoft.com/office/powerpoint/2010/main" val="40209826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7A41A-49BA-4D36-AA95-20EA65E4F8F4}"/>
              </a:ext>
            </a:extLst>
          </p:cNvPr>
          <p:cNvSpPr>
            <a:spLocks noGrp="1"/>
          </p:cNvSpPr>
          <p:nvPr>
            <p:ph type="title"/>
          </p:nvPr>
        </p:nvSpPr>
        <p:spPr/>
        <p:txBody>
          <a:bodyPr/>
          <a:lstStyle/>
          <a:p>
            <a:r>
              <a:rPr lang="en-US" dirty="0"/>
              <a:t>Lets Look at Some Facts Not Considered</a:t>
            </a:r>
          </a:p>
        </p:txBody>
      </p:sp>
      <p:sp>
        <p:nvSpPr>
          <p:cNvPr id="3" name="Content Placeholder 2">
            <a:extLst>
              <a:ext uri="{FF2B5EF4-FFF2-40B4-BE49-F238E27FC236}">
                <a16:creationId xmlns:a16="http://schemas.microsoft.com/office/drawing/2014/main" id="{ECE51299-9AE4-4DD5-8A72-04B6C1C09748}"/>
              </a:ext>
            </a:extLst>
          </p:cNvPr>
          <p:cNvSpPr>
            <a:spLocks noGrp="1"/>
          </p:cNvSpPr>
          <p:nvPr>
            <p:ph idx="1"/>
          </p:nvPr>
        </p:nvSpPr>
        <p:spPr>
          <a:xfrm>
            <a:off x="838200" y="1825625"/>
            <a:ext cx="10515600" cy="1325563"/>
          </a:xfrm>
        </p:spPr>
        <p:txBody>
          <a:bodyPr>
            <a:normAutofit/>
          </a:bodyPr>
          <a:lstStyle/>
          <a:p>
            <a:pPr marL="0" indent="0" algn="ctr">
              <a:buNone/>
            </a:pPr>
            <a:r>
              <a:rPr lang="en-US" sz="3200" dirty="0"/>
              <a:t>The US Federal Government is the largest consumer of goods and services in the world.</a:t>
            </a:r>
          </a:p>
          <a:p>
            <a:pPr marL="0" indent="0" algn="ctr">
              <a:buNone/>
            </a:pPr>
            <a:r>
              <a:rPr lang="en-US" sz="1100" b="1" dirty="0"/>
              <a:t>Data provided by the US Bureau of Economic Analysis.</a:t>
            </a:r>
          </a:p>
        </p:txBody>
      </p:sp>
      <p:sp>
        <p:nvSpPr>
          <p:cNvPr id="4" name="Slide Number Placeholder 3">
            <a:extLst>
              <a:ext uri="{FF2B5EF4-FFF2-40B4-BE49-F238E27FC236}">
                <a16:creationId xmlns:a16="http://schemas.microsoft.com/office/drawing/2014/main" id="{6864FA38-4DA5-4678-A28A-941AB383A7A8}"/>
              </a:ext>
            </a:extLst>
          </p:cNvPr>
          <p:cNvSpPr>
            <a:spLocks noGrp="1"/>
          </p:cNvSpPr>
          <p:nvPr>
            <p:ph type="sldNum" sz="quarter" idx="12"/>
          </p:nvPr>
        </p:nvSpPr>
        <p:spPr/>
        <p:txBody>
          <a:bodyPr/>
          <a:lstStyle/>
          <a:p>
            <a:fld id="{BA9D9B8C-0BB1-49DC-A390-B8BFFEE887FE}" type="slidenum">
              <a:rPr lang="en-US" smtClean="0"/>
              <a:pPr/>
              <a:t>20</a:t>
            </a:fld>
            <a:endParaRPr lang="en-US" dirty="0"/>
          </a:p>
        </p:txBody>
      </p:sp>
      <p:sp>
        <p:nvSpPr>
          <p:cNvPr id="5" name="Content Placeholder 2">
            <a:extLst>
              <a:ext uri="{FF2B5EF4-FFF2-40B4-BE49-F238E27FC236}">
                <a16:creationId xmlns:a16="http://schemas.microsoft.com/office/drawing/2014/main" id="{35250957-9345-49F9-802C-19F31048FCFF}"/>
              </a:ext>
            </a:extLst>
          </p:cNvPr>
          <p:cNvSpPr txBox="1">
            <a:spLocks/>
          </p:cNvSpPr>
          <p:nvPr/>
        </p:nvSpPr>
        <p:spPr>
          <a:xfrm>
            <a:off x="763556" y="3247629"/>
            <a:ext cx="10515600" cy="10147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3200" dirty="0"/>
              <a:t>The US Overtook China as Top Trading Nation in 2016</a:t>
            </a:r>
          </a:p>
          <a:p>
            <a:pPr marL="0" indent="0" algn="ctr">
              <a:buFont typeface="Arial" panose="020B0604020202020204" pitchFamily="34" charset="0"/>
              <a:buNone/>
            </a:pPr>
            <a:r>
              <a:rPr lang="en-US" sz="1100" b="1" dirty="0" err="1"/>
              <a:t>NIkkiAsia</a:t>
            </a:r>
            <a:r>
              <a:rPr lang="en-US" sz="1100" b="1" dirty="0"/>
              <a:t> 13 April 2017:  https://asia.nikkei.com/Politics-Economy/Economy/US-overtook-China-as-top-trading-nation-in-2016</a:t>
            </a:r>
          </a:p>
        </p:txBody>
      </p:sp>
      <p:sp>
        <p:nvSpPr>
          <p:cNvPr id="6" name="Content Placeholder 2">
            <a:extLst>
              <a:ext uri="{FF2B5EF4-FFF2-40B4-BE49-F238E27FC236}">
                <a16:creationId xmlns:a16="http://schemas.microsoft.com/office/drawing/2014/main" id="{6B7957B3-27AF-4901-B93C-5712D6B2D23B}"/>
              </a:ext>
            </a:extLst>
          </p:cNvPr>
          <p:cNvSpPr txBox="1">
            <a:spLocks/>
          </p:cNvSpPr>
          <p:nvPr/>
        </p:nvSpPr>
        <p:spPr>
          <a:xfrm>
            <a:off x="838200" y="4388457"/>
            <a:ext cx="10515600" cy="10147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3200" dirty="0"/>
              <a:t> US Largest Producer of Petroleum and Natural Gas since 2013</a:t>
            </a:r>
          </a:p>
          <a:p>
            <a:pPr marL="0" indent="0" algn="ctr">
              <a:buFont typeface="Arial" panose="020B0604020202020204" pitchFamily="34" charset="0"/>
              <a:buNone/>
            </a:pPr>
            <a:r>
              <a:rPr lang="en-US" sz="1100" b="1" dirty="0"/>
              <a:t>US Energy Information Agency 21 May 2018 :  https://www.eia.gov/todayinenergy/detail.php?id=36292</a:t>
            </a:r>
          </a:p>
        </p:txBody>
      </p:sp>
      <p:sp>
        <p:nvSpPr>
          <p:cNvPr id="7" name="Content Placeholder 2">
            <a:extLst>
              <a:ext uri="{FF2B5EF4-FFF2-40B4-BE49-F238E27FC236}">
                <a16:creationId xmlns:a16="http://schemas.microsoft.com/office/drawing/2014/main" id="{94EF1ACC-FF27-4CB4-9511-3D115A73F5D2}"/>
              </a:ext>
            </a:extLst>
          </p:cNvPr>
          <p:cNvSpPr txBox="1">
            <a:spLocks/>
          </p:cNvSpPr>
          <p:nvPr/>
        </p:nvSpPr>
        <p:spPr>
          <a:xfrm>
            <a:off x="906624" y="5436999"/>
            <a:ext cx="10515600" cy="10147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3200" dirty="0"/>
              <a:t> US Largest Exporter of Scientific and Technical Equipment</a:t>
            </a:r>
          </a:p>
          <a:p>
            <a:pPr marL="0" indent="0" algn="ctr">
              <a:buFont typeface="Arial" panose="020B0604020202020204" pitchFamily="34" charset="0"/>
              <a:buNone/>
            </a:pPr>
            <a:r>
              <a:rPr lang="en-US" sz="1100" b="1" dirty="0"/>
              <a:t>OEC 2020:  https://oec.world/en/profile/hs92/instruments-appliances-for-medical-etc-science-nes</a:t>
            </a:r>
          </a:p>
        </p:txBody>
      </p:sp>
      <p:cxnSp>
        <p:nvCxnSpPr>
          <p:cNvPr id="9" name="Straight Connector 8">
            <a:extLst>
              <a:ext uri="{FF2B5EF4-FFF2-40B4-BE49-F238E27FC236}">
                <a16:creationId xmlns:a16="http://schemas.microsoft.com/office/drawing/2014/main" id="{25FA29FB-967C-499A-A15C-BABAD4E25AC6}"/>
              </a:ext>
            </a:extLst>
          </p:cNvPr>
          <p:cNvCxnSpPr/>
          <p:nvPr/>
        </p:nvCxnSpPr>
        <p:spPr>
          <a:xfrm>
            <a:off x="2489718" y="3151188"/>
            <a:ext cx="7212564"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23919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E1BAC-0456-494D-AC91-13996D33F6C4}"/>
              </a:ext>
            </a:extLst>
          </p:cNvPr>
          <p:cNvSpPr>
            <a:spLocks noGrp="1"/>
          </p:cNvSpPr>
          <p:nvPr>
            <p:ph type="title"/>
          </p:nvPr>
        </p:nvSpPr>
        <p:spPr/>
        <p:txBody>
          <a:bodyPr/>
          <a:lstStyle/>
          <a:p>
            <a:r>
              <a:rPr lang="en-US" dirty="0"/>
              <a:t>The Work You Do is Vital</a:t>
            </a:r>
          </a:p>
        </p:txBody>
      </p:sp>
      <p:sp>
        <p:nvSpPr>
          <p:cNvPr id="3" name="Content Placeholder 2">
            <a:extLst>
              <a:ext uri="{FF2B5EF4-FFF2-40B4-BE49-F238E27FC236}">
                <a16:creationId xmlns:a16="http://schemas.microsoft.com/office/drawing/2014/main" id="{D995FAFF-1ABC-4D4D-A880-617C58DDEB39}"/>
              </a:ext>
            </a:extLst>
          </p:cNvPr>
          <p:cNvSpPr>
            <a:spLocks noGrp="1"/>
          </p:cNvSpPr>
          <p:nvPr>
            <p:ph idx="1"/>
          </p:nvPr>
        </p:nvSpPr>
        <p:spPr/>
        <p:txBody>
          <a:bodyPr>
            <a:normAutofit lnSpcReduction="10000"/>
          </a:bodyPr>
          <a:lstStyle/>
          <a:p>
            <a:r>
              <a:rPr lang="en-US" dirty="0"/>
              <a:t>This Nation relies on the work you do, and the services you provide;</a:t>
            </a:r>
          </a:p>
          <a:p>
            <a:r>
              <a:rPr lang="en-US" dirty="0"/>
              <a:t>Most of the services you perform have no precedence at any level;</a:t>
            </a:r>
          </a:p>
          <a:p>
            <a:r>
              <a:rPr lang="en-US" dirty="0"/>
              <a:t>Most of the services you provide today are performed with the assistance of some set of technology;</a:t>
            </a:r>
          </a:p>
          <a:p>
            <a:r>
              <a:rPr lang="en-US" dirty="0"/>
              <a:t>Most of these services evolved over time to meet the needs of a growing and thriving nation;</a:t>
            </a:r>
          </a:p>
          <a:p>
            <a:r>
              <a:rPr lang="en-US" dirty="0"/>
              <a:t>Your Services are necessary and are relied on daily, weekly, monthly, yearly and continuously;</a:t>
            </a:r>
          </a:p>
          <a:p>
            <a:r>
              <a:rPr lang="en-US" dirty="0"/>
              <a:t>You don’t always see it, as you are in the middle of it.  But, picture your service going away…</a:t>
            </a:r>
          </a:p>
        </p:txBody>
      </p:sp>
      <p:sp>
        <p:nvSpPr>
          <p:cNvPr id="4" name="Slide Number Placeholder 3">
            <a:extLst>
              <a:ext uri="{FF2B5EF4-FFF2-40B4-BE49-F238E27FC236}">
                <a16:creationId xmlns:a16="http://schemas.microsoft.com/office/drawing/2014/main" id="{C2D453B9-C5BD-4FC0-9847-3E708CF8A0B8}"/>
              </a:ext>
            </a:extLst>
          </p:cNvPr>
          <p:cNvSpPr>
            <a:spLocks noGrp="1"/>
          </p:cNvSpPr>
          <p:nvPr>
            <p:ph type="sldNum" sz="quarter" idx="12"/>
          </p:nvPr>
        </p:nvSpPr>
        <p:spPr/>
        <p:txBody>
          <a:bodyPr/>
          <a:lstStyle/>
          <a:p>
            <a:fld id="{BA9D9B8C-0BB1-49DC-A390-B8BFFEE887FE}" type="slidenum">
              <a:rPr lang="en-US" smtClean="0"/>
              <a:pPr/>
              <a:t>21</a:t>
            </a:fld>
            <a:endParaRPr lang="en-US" dirty="0"/>
          </a:p>
        </p:txBody>
      </p:sp>
    </p:spTree>
    <p:extLst>
      <p:ext uri="{BB962C8B-B14F-4D97-AF65-F5344CB8AC3E}">
        <p14:creationId xmlns:p14="http://schemas.microsoft.com/office/powerpoint/2010/main" val="31299859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E004B-DC0D-4C0A-A2D9-BD5A06096202}"/>
              </a:ext>
            </a:extLst>
          </p:cNvPr>
          <p:cNvSpPr>
            <a:spLocks noGrp="1"/>
          </p:cNvSpPr>
          <p:nvPr>
            <p:ph type="title"/>
          </p:nvPr>
        </p:nvSpPr>
        <p:spPr/>
        <p:txBody>
          <a:bodyPr/>
          <a:lstStyle/>
          <a:p>
            <a:r>
              <a:rPr lang="en-US" dirty="0"/>
              <a:t>What Does All This Mean in Technology Acquisition?</a:t>
            </a:r>
          </a:p>
        </p:txBody>
      </p:sp>
      <p:sp>
        <p:nvSpPr>
          <p:cNvPr id="3" name="Content Placeholder 2">
            <a:extLst>
              <a:ext uri="{FF2B5EF4-FFF2-40B4-BE49-F238E27FC236}">
                <a16:creationId xmlns:a16="http://schemas.microsoft.com/office/drawing/2014/main" id="{C095C1D7-CF6F-43FE-80ED-2A1B3EEA214C}"/>
              </a:ext>
            </a:extLst>
          </p:cNvPr>
          <p:cNvSpPr>
            <a:spLocks noGrp="1"/>
          </p:cNvSpPr>
          <p:nvPr>
            <p:ph idx="1"/>
          </p:nvPr>
        </p:nvSpPr>
        <p:spPr/>
        <p:txBody>
          <a:bodyPr>
            <a:normAutofit lnSpcReduction="10000"/>
          </a:bodyPr>
          <a:lstStyle/>
          <a:p>
            <a:r>
              <a:rPr lang="en-US" dirty="0"/>
              <a:t>The larger the company, the more complex the acquisition rules;</a:t>
            </a:r>
          </a:p>
          <a:p>
            <a:r>
              <a:rPr lang="en-US" dirty="0"/>
              <a:t>Following that logic, this means that the US probably has the most complex acquisition system in the world;</a:t>
            </a:r>
          </a:p>
          <a:p>
            <a:r>
              <a:rPr lang="en-US" dirty="0"/>
              <a:t>Because of its size, acquisition will always be complex and difficult.  It is no one’s fault except for the sheer size of the organization;</a:t>
            </a:r>
          </a:p>
          <a:p>
            <a:r>
              <a:rPr lang="en-US" dirty="0"/>
              <a:t>The more you are accustomed to the rules, the easier it will be to order technology;</a:t>
            </a:r>
          </a:p>
          <a:p>
            <a:r>
              <a:rPr lang="en-US" dirty="0"/>
              <a:t>The more clear you are in your requests, the more confidence will be built in the acquisition team- and the sooner you will get your technology;</a:t>
            </a:r>
          </a:p>
          <a:p>
            <a:endParaRPr lang="en-US" dirty="0"/>
          </a:p>
          <a:p>
            <a:endParaRPr lang="en-US" dirty="0"/>
          </a:p>
        </p:txBody>
      </p:sp>
      <p:sp>
        <p:nvSpPr>
          <p:cNvPr id="4" name="Slide Number Placeholder 3">
            <a:extLst>
              <a:ext uri="{FF2B5EF4-FFF2-40B4-BE49-F238E27FC236}">
                <a16:creationId xmlns:a16="http://schemas.microsoft.com/office/drawing/2014/main" id="{C18505FC-879A-4185-A397-B1BE5BB926F6}"/>
              </a:ext>
            </a:extLst>
          </p:cNvPr>
          <p:cNvSpPr>
            <a:spLocks noGrp="1"/>
          </p:cNvSpPr>
          <p:nvPr>
            <p:ph type="sldNum" sz="quarter" idx="12"/>
          </p:nvPr>
        </p:nvSpPr>
        <p:spPr/>
        <p:txBody>
          <a:bodyPr/>
          <a:lstStyle/>
          <a:p>
            <a:fld id="{BA9D9B8C-0BB1-49DC-A390-B8BFFEE887FE}" type="slidenum">
              <a:rPr lang="en-US" smtClean="0"/>
              <a:pPr/>
              <a:t>22</a:t>
            </a:fld>
            <a:endParaRPr lang="en-US" dirty="0"/>
          </a:p>
        </p:txBody>
      </p:sp>
    </p:spTree>
    <p:extLst>
      <p:ext uri="{BB962C8B-B14F-4D97-AF65-F5344CB8AC3E}">
        <p14:creationId xmlns:p14="http://schemas.microsoft.com/office/powerpoint/2010/main" val="36973795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28217-1003-422A-B66D-155C98378000}"/>
              </a:ext>
            </a:extLst>
          </p:cNvPr>
          <p:cNvSpPr>
            <a:spLocks noGrp="1"/>
          </p:cNvSpPr>
          <p:nvPr>
            <p:ph type="title"/>
          </p:nvPr>
        </p:nvSpPr>
        <p:spPr/>
        <p:txBody>
          <a:bodyPr/>
          <a:lstStyle/>
          <a:p>
            <a:r>
              <a:rPr lang="en-US" dirty="0"/>
              <a:t>Technology Acquisition is Based on Mission</a:t>
            </a:r>
          </a:p>
        </p:txBody>
      </p:sp>
      <p:sp>
        <p:nvSpPr>
          <p:cNvPr id="3" name="Content Placeholder 2">
            <a:extLst>
              <a:ext uri="{FF2B5EF4-FFF2-40B4-BE49-F238E27FC236}">
                <a16:creationId xmlns:a16="http://schemas.microsoft.com/office/drawing/2014/main" id="{B0906DB5-615A-46EA-92E6-1465EC8FE006}"/>
              </a:ext>
            </a:extLst>
          </p:cNvPr>
          <p:cNvSpPr>
            <a:spLocks noGrp="1"/>
          </p:cNvSpPr>
          <p:nvPr>
            <p:ph idx="1"/>
          </p:nvPr>
        </p:nvSpPr>
        <p:spPr/>
        <p:txBody>
          <a:bodyPr/>
          <a:lstStyle/>
          <a:p>
            <a:r>
              <a:rPr lang="en-US" dirty="0"/>
              <a:t>The Department of Commerce Mission is to create the conditions for economic growth and opportunity for all communities;</a:t>
            </a:r>
          </a:p>
          <a:p>
            <a:r>
              <a:rPr lang="en-US" dirty="0"/>
              <a:t>Of its Strategic Goals, these stand out for Technology:</a:t>
            </a:r>
          </a:p>
          <a:p>
            <a:pPr lvl="1"/>
            <a:r>
              <a:rPr lang="en-US" dirty="0"/>
              <a:t>Drive U.S. Innovation and Global Competitiveness</a:t>
            </a:r>
          </a:p>
          <a:p>
            <a:pPr lvl="1"/>
            <a:r>
              <a:rPr lang="en-US" dirty="0"/>
              <a:t>Foster Inclusive Capitalism and Equitable Economic Growth</a:t>
            </a:r>
          </a:p>
          <a:p>
            <a:pPr lvl="1"/>
            <a:r>
              <a:rPr lang="en-US" dirty="0"/>
              <a:t>Expand Opportunity and Discovery through Data</a:t>
            </a:r>
          </a:p>
          <a:p>
            <a:r>
              <a:rPr lang="en-US" dirty="0"/>
              <a:t>To Meet these Goals, </a:t>
            </a:r>
            <a:r>
              <a:rPr lang="en-US" dirty="0" err="1"/>
              <a:t>DoC</a:t>
            </a:r>
            <a:r>
              <a:rPr lang="en-US" dirty="0"/>
              <a:t> Must</a:t>
            </a:r>
          </a:p>
          <a:p>
            <a:pPr lvl="1"/>
            <a:r>
              <a:rPr lang="en-US" dirty="0"/>
              <a:t>Support business through acquisition of technology</a:t>
            </a:r>
          </a:p>
          <a:p>
            <a:pPr lvl="1"/>
            <a:r>
              <a:rPr lang="en-US" dirty="0"/>
              <a:t>Showcase that technology</a:t>
            </a:r>
          </a:p>
          <a:p>
            <a:pPr lvl="1"/>
            <a:r>
              <a:rPr lang="en-US" dirty="0"/>
              <a:t>Provide adequate trade space for technology growth</a:t>
            </a:r>
          </a:p>
          <a:p>
            <a:pPr lvl="1"/>
            <a:endParaRPr lang="en-US" dirty="0"/>
          </a:p>
        </p:txBody>
      </p:sp>
      <p:sp>
        <p:nvSpPr>
          <p:cNvPr id="4" name="Slide Number Placeholder 3">
            <a:extLst>
              <a:ext uri="{FF2B5EF4-FFF2-40B4-BE49-F238E27FC236}">
                <a16:creationId xmlns:a16="http://schemas.microsoft.com/office/drawing/2014/main" id="{8821473E-D560-44F6-BD05-A17070A25C56}"/>
              </a:ext>
            </a:extLst>
          </p:cNvPr>
          <p:cNvSpPr>
            <a:spLocks noGrp="1"/>
          </p:cNvSpPr>
          <p:nvPr>
            <p:ph type="sldNum" sz="quarter" idx="12"/>
          </p:nvPr>
        </p:nvSpPr>
        <p:spPr/>
        <p:txBody>
          <a:bodyPr/>
          <a:lstStyle/>
          <a:p>
            <a:fld id="{BA9D9B8C-0BB1-49DC-A390-B8BFFEE887FE}" type="slidenum">
              <a:rPr lang="en-US" smtClean="0"/>
              <a:pPr/>
              <a:t>23</a:t>
            </a:fld>
            <a:endParaRPr lang="en-US" dirty="0"/>
          </a:p>
        </p:txBody>
      </p:sp>
      <p:pic>
        <p:nvPicPr>
          <p:cNvPr id="6" name="Picture 5">
            <a:extLst>
              <a:ext uri="{FF2B5EF4-FFF2-40B4-BE49-F238E27FC236}">
                <a16:creationId xmlns:a16="http://schemas.microsoft.com/office/drawing/2014/main" id="{BA1B0067-476F-4E68-81B6-D2626F0C7AC0}"/>
              </a:ext>
            </a:extLst>
          </p:cNvPr>
          <p:cNvPicPr>
            <a:picLocks noChangeAspect="1"/>
          </p:cNvPicPr>
          <p:nvPr/>
        </p:nvPicPr>
        <p:blipFill>
          <a:blip r:embed="rId2"/>
          <a:stretch>
            <a:fillRect/>
          </a:stretch>
        </p:blipFill>
        <p:spPr>
          <a:xfrm>
            <a:off x="8962928" y="2456657"/>
            <a:ext cx="2962275" cy="3810000"/>
          </a:xfrm>
          <a:prstGeom prst="rect">
            <a:avLst/>
          </a:prstGeom>
        </p:spPr>
      </p:pic>
    </p:spTree>
    <p:extLst>
      <p:ext uri="{BB962C8B-B14F-4D97-AF65-F5344CB8AC3E}">
        <p14:creationId xmlns:p14="http://schemas.microsoft.com/office/powerpoint/2010/main" val="36075469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5176BB-627C-4AC9-90F2-F5977AA3E893}"/>
              </a:ext>
            </a:extLst>
          </p:cNvPr>
          <p:cNvSpPr>
            <a:spLocks noGrp="1"/>
          </p:cNvSpPr>
          <p:nvPr>
            <p:ph type="title"/>
          </p:nvPr>
        </p:nvSpPr>
        <p:spPr/>
        <p:txBody>
          <a:bodyPr/>
          <a:lstStyle/>
          <a:p>
            <a:r>
              <a:rPr lang="en-US" dirty="0" err="1"/>
              <a:t>DoC</a:t>
            </a:r>
            <a:r>
              <a:rPr lang="en-US" dirty="0"/>
              <a:t> is a Technology Manager and Consumer</a:t>
            </a:r>
          </a:p>
        </p:txBody>
      </p:sp>
      <p:sp>
        <p:nvSpPr>
          <p:cNvPr id="3" name="Content Placeholder 2">
            <a:extLst>
              <a:ext uri="{FF2B5EF4-FFF2-40B4-BE49-F238E27FC236}">
                <a16:creationId xmlns:a16="http://schemas.microsoft.com/office/drawing/2014/main" id="{137756BC-E09C-4536-A5BD-CB1E9A112BBA}"/>
              </a:ext>
            </a:extLst>
          </p:cNvPr>
          <p:cNvSpPr>
            <a:spLocks noGrp="1"/>
          </p:cNvSpPr>
          <p:nvPr>
            <p:ph idx="1"/>
          </p:nvPr>
        </p:nvSpPr>
        <p:spPr/>
        <p:txBody>
          <a:bodyPr>
            <a:normAutofit fontScale="92500" lnSpcReduction="10000"/>
          </a:bodyPr>
          <a:lstStyle/>
          <a:p>
            <a:r>
              <a:rPr lang="en-US" dirty="0"/>
              <a:t>Such a policy clearly shows that the </a:t>
            </a:r>
            <a:r>
              <a:rPr lang="en-US" dirty="0" err="1"/>
              <a:t>DoC</a:t>
            </a:r>
            <a:r>
              <a:rPr lang="en-US" dirty="0"/>
              <a:t> would rather </a:t>
            </a:r>
            <a:r>
              <a:rPr lang="en-US" b="1" i="1" dirty="0"/>
              <a:t>pay a bill </a:t>
            </a:r>
            <a:r>
              <a:rPr lang="en-US" dirty="0"/>
              <a:t>than </a:t>
            </a:r>
            <a:r>
              <a:rPr lang="en-US" b="1" i="1" dirty="0"/>
              <a:t>fund a service</a:t>
            </a:r>
            <a:r>
              <a:rPr lang="en-US" dirty="0"/>
              <a:t>;</a:t>
            </a:r>
          </a:p>
          <a:p>
            <a:r>
              <a:rPr lang="en-US" dirty="0"/>
              <a:t>Therefore, by definitions being outlined, </a:t>
            </a:r>
            <a:r>
              <a:rPr lang="en-US" dirty="0" err="1"/>
              <a:t>DoC</a:t>
            </a:r>
            <a:r>
              <a:rPr lang="en-US" dirty="0"/>
              <a:t> is a consumer and operator of technology solutions;</a:t>
            </a:r>
          </a:p>
          <a:p>
            <a:r>
              <a:rPr lang="en-US" dirty="0"/>
              <a:t>Because the </a:t>
            </a:r>
            <a:r>
              <a:rPr lang="en-US" dirty="0" err="1"/>
              <a:t>DoC</a:t>
            </a:r>
            <a:r>
              <a:rPr lang="en-US" dirty="0"/>
              <a:t> supports business, it must purchase from it which means we must purchase to support business;</a:t>
            </a:r>
          </a:p>
          <a:p>
            <a:r>
              <a:rPr lang="en-US" dirty="0"/>
              <a:t>In some instances, specific technology may not be available from the marketplace.  In this case, it can be made in-house but with support from industry;</a:t>
            </a:r>
          </a:p>
          <a:p>
            <a:r>
              <a:rPr lang="en-US" dirty="0"/>
              <a:t>It must be constantly reinforced that the </a:t>
            </a:r>
            <a:r>
              <a:rPr lang="en-US" dirty="0" err="1"/>
              <a:t>DoC</a:t>
            </a:r>
            <a:r>
              <a:rPr lang="en-US" dirty="0"/>
              <a:t> supports technology by purchasing it, not competing against it.</a:t>
            </a:r>
          </a:p>
          <a:p>
            <a:endParaRPr lang="en-US" dirty="0"/>
          </a:p>
        </p:txBody>
      </p:sp>
      <p:sp>
        <p:nvSpPr>
          <p:cNvPr id="4" name="Slide Number Placeholder 3">
            <a:extLst>
              <a:ext uri="{FF2B5EF4-FFF2-40B4-BE49-F238E27FC236}">
                <a16:creationId xmlns:a16="http://schemas.microsoft.com/office/drawing/2014/main" id="{41817F12-C56B-49BE-BEEC-37DB8517ED2E}"/>
              </a:ext>
            </a:extLst>
          </p:cNvPr>
          <p:cNvSpPr>
            <a:spLocks noGrp="1"/>
          </p:cNvSpPr>
          <p:nvPr>
            <p:ph type="sldNum" sz="quarter" idx="12"/>
          </p:nvPr>
        </p:nvSpPr>
        <p:spPr/>
        <p:txBody>
          <a:bodyPr/>
          <a:lstStyle/>
          <a:p>
            <a:fld id="{BA9D9B8C-0BB1-49DC-A390-B8BFFEE887FE}" type="slidenum">
              <a:rPr lang="en-US" smtClean="0"/>
              <a:pPr/>
              <a:t>24</a:t>
            </a:fld>
            <a:endParaRPr lang="en-US" dirty="0"/>
          </a:p>
        </p:txBody>
      </p:sp>
    </p:spTree>
    <p:extLst>
      <p:ext uri="{BB962C8B-B14F-4D97-AF65-F5344CB8AC3E}">
        <p14:creationId xmlns:p14="http://schemas.microsoft.com/office/powerpoint/2010/main" val="12406245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B5ECB-B78E-4F27-B822-1E9882F86F21}"/>
              </a:ext>
            </a:extLst>
          </p:cNvPr>
          <p:cNvSpPr>
            <a:spLocks noGrp="1"/>
          </p:cNvSpPr>
          <p:nvPr>
            <p:ph type="title"/>
          </p:nvPr>
        </p:nvSpPr>
        <p:spPr/>
        <p:txBody>
          <a:bodyPr/>
          <a:lstStyle/>
          <a:p>
            <a:r>
              <a:rPr lang="en-US" dirty="0"/>
              <a:t>Understanding Technology Management</a:t>
            </a:r>
          </a:p>
        </p:txBody>
      </p:sp>
      <p:sp>
        <p:nvSpPr>
          <p:cNvPr id="3" name="Content Placeholder 2">
            <a:extLst>
              <a:ext uri="{FF2B5EF4-FFF2-40B4-BE49-F238E27FC236}">
                <a16:creationId xmlns:a16="http://schemas.microsoft.com/office/drawing/2014/main" id="{EEC6C101-DA97-4E70-B11B-F5182D914A88}"/>
              </a:ext>
            </a:extLst>
          </p:cNvPr>
          <p:cNvSpPr>
            <a:spLocks noGrp="1"/>
          </p:cNvSpPr>
          <p:nvPr>
            <p:ph idx="1"/>
          </p:nvPr>
        </p:nvSpPr>
        <p:spPr>
          <a:xfrm>
            <a:off x="4513276" y="1825625"/>
            <a:ext cx="6840523" cy="3610441"/>
          </a:xfrm>
        </p:spPr>
        <p:txBody>
          <a:bodyPr/>
          <a:lstStyle/>
          <a:p>
            <a:r>
              <a:rPr lang="en-US" dirty="0"/>
              <a:t>Systems Engineering is the Development of Products and Services to Market;</a:t>
            </a:r>
          </a:p>
          <a:p>
            <a:r>
              <a:rPr lang="en-US" dirty="0"/>
              <a:t>Technology Management is the Procurement from the Market and Beneficial Operation of Products and Services;</a:t>
            </a:r>
          </a:p>
          <a:p>
            <a:r>
              <a:rPr lang="en-US" dirty="0"/>
              <a:t>Engineering Management is the oversight and coordination across Systems Engineering to Technology Management </a:t>
            </a:r>
          </a:p>
        </p:txBody>
      </p:sp>
      <p:sp>
        <p:nvSpPr>
          <p:cNvPr id="4" name="Slide Number Placeholder 3">
            <a:extLst>
              <a:ext uri="{FF2B5EF4-FFF2-40B4-BE49-F238E27FC236}">
                <a16:creationId xmlns:a16="http://schemas.microsoft.com/office/drawing/2014/main" id="{932B82D8-9EBC-4247-B01D-28680EB70461}"/>
              </a:ext>
            </a:extLst>
          </p:cNvPr>
          <p:cNvSpPr>
            <a:spLocks noGrp="1"/>
          </p:cNvSpPr>
          <p:nvPr>
            <p:ph type="sldNum" sz="quarter" idx="12"/>
          </p:nvPr>
        </p:nvSpPr>
        <p:spPr/>
        <p:txBody>
          <a:bodyPr/>
          <a:lstStyle/>
          <a:p>
            <a:fld id="{BA9D9B8C-0BB1-49DC-A390-B8BFFEE887FE}" type="slidenum">
              <a:rPr lang="en-US" smtClean="0"/>
              <a:pPr/>
              <a:t>25</a:t>
            </a:fld>
            <a:endParaRPr lang="en-US" dirty="0"/>
          </a:p>
        </p:txBody>
      </p:sp>
      <p:pic>
        <p:nvPicPr>
          <p:cNvPr id="5" name="Picture 4">
            <a:extLst>
              <a:ext uri="{FF2B5EF4-FFF2-40B4-BE49-F238E27FC236}">
                <a16:creationId xmlns:a16="http://schemas.microsoft.com/office/drawing/2014/main" id="{E563F8BE-AAAE-4FBD-B6BA-BD72D095AF52}"/>
              </a:ext>
            </a:extLst>
          </p:cNvPr>
          <p:cNvPicPr>
            <a:picLocks noChangeAspect="1"/>
          </p:cNvPicPr>
          <p:nvPr/>
        </p:nvPicPr>
        <p:blipFill>
          <a:blip r:embed="rId2"/>
          <a:stretch>
            <a:fillRect/>
          </a:stretch>
        </p:blipFill>
        <p:spPr>
          <a:xfrm>
            <a:off x="731397" y="1721972"/>
            <a:ext cx="3481118" cy="3414056"/>
          </a:xfrm>
          <a:prstGeom prst="rect">
            <a:avLst/>
          </a:prstGeom>
        </p:spPr>
      </p:pic>
      <p:sp>
        <p:nvSpPr>
          <p:cNvPr id="6" name="TextBox 5">
            <a:extLst>
              <a:ext uri="{FF2B5EF4-FFF2-40B4-BE49-F238E27FC236}">
                <a16:creationId xmlns:a16="http://schemas.microsoft.com/office/drawing/2014/main" id="{547A3782-72D6-4EDA-9847-0BEA54E0A001}"/>
              </a:ext>
            </a:extLst>
          </p:cNvPr>
          <p:cNvSpPr txBox="1"/>
          <p:nvPr/>
        </p:nvSpPr>
        <p:spPr>
          <a:xfrm>
            <a:off x="678534" y="4909522"/>
            <a:ext cx="3533981" cy="1200329"/>
          </a:xfrm>
          <a:prstGeom prst="rect">
            <a:avLst/>
          </a:prstGeom>
          <a:noFill/>
        </p:spPr>
        <p:txBody>
          <a:bodyPr wrap="none" rtlCol="0">
            <a:spAutoFit/>
          </a:bodyPr>
          <a:lstStyle/>
          <a:p>
            <a:pPr algn="ctr"/>
            <a:r>
              <a:rPr lang="en-US" dirty="0"/>
              <a:t>The Graphic Relationship</a:t>
            </a:r>
          </a:p>
          <a:p>
            <a:pPr algn="ctr"/>
            <a:r>
              <a:rPr lang="en-US" dirty="0"/>
              <a:t>Among Engineering Management,</a:t>
            </a:r>
          </a:p>
          <a:p>
            <a:pPr algn="ctr"/>
            <a:r>
              <a:rPr lang="en-US" dirty="0"/>
              <a:t>Systems Engineering and Technology</a:t>
            </a:r>
          </a:p>
          <a:p>
            <a:pPr algn="ctr"/>
            <a:r>
              <a:rPr lang="en-US" dirty="0"/>
              <a:t>Management</a:t>
            </a:r>
          </a:p>
        </p:txBody>
      </p:sp>
      <p:sp>
        <p:nvSpPr>
          <p:cNvPr id="7" name="TextBox 6">
            <a:extLst>
              <a:ext uri="{FF2B5EF4-FFF2-40B4-BE49-F238E27FC236}">
                <a16:creationId xmlns:a16="http://schemas.microsoft.com/office/drawing/2014/main" id="{325B6278-DCCC-4A4B-8203-B646909ECFF9}"/>
              </a:ext>
            </a:extLst>
          </p:cNvPr>
          <p:cNvSpPr txBox="1"/>
          <p:nvPr/>
        </p:nvSpPr>
        <p:spPr>
          <a:xfrm>
            <a:off x="4874579" y="5571003"/>
            <a:ext cx="5972341" cy="646331"/>
          </a:xfrm>
          <a:prstGeom prst="rect">
            <a:avLst/>
          </a:prstGeom>
          <a:noFill/>
        </p:spPr>
        <p:txBody>
          <a:bodyPr wrap="none" rtlCol="0">
            <a:spAutoFit/>
          </a:bodyPr>
          <a:lstStyle/>
          <a:p>
            <a:pPr algn="ctr"/>
            <a:r>
              <a:rPr lang="en-US" b="1" dirty="0"/>
              <a:t>All three of these disciplines are required in understanding</a:t>
            </a:r>
          </a:p>
          <a:p>
            <a:pPr algn="ctr"/>
            <a:r>
              <a:rPr lang="en-US" b="1" dirty="0"/>
              <a:t>the Technology Life Cycle</a:t>
            </a:r>
          </a:p>
        </p:txBody>
      </p:sp>
    </p:spTree>
    <p:extLst>
      <p:ext uri="{BB962C8B-B14F-4D97-AF65-F5344CB8AC3E}">
        <p14:creationId xmlns:p14="http://schemas.microsoft.com/office/powerpoint/2010/main" val="28696515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95AB9-786F-4EA9-A40C-2AC07A2AA5BA}"/>
              </a:ext>
            </a:extLst>
          </p:cNvPr>
          <p:cNvSpPr>
            <a:spLocks noGrp="1"/>
          </p:cNvSpPr>
          <p:nvPr>
            <p:ph type="title"/>
          </p:nvPr>
        </p:nvSpPr>
        <p:spPr/>
        <p:txBody>
          <a:bodyPr/>
          <a:lstStyle/>
          <a:p>
            <a:r>
              <a:rPr lang="en-US" dirty="0"/>
              <a:t>Where Does Technology Management Participate?</a:t>
            </a:r>
          </a:p>
        </p:txBody>
      </p:sp>
      <p:sp>
        <p:nvSpPr>
          <p:cNvPr id="4" name="Slide Number Placeholder 3">
            <a:extLst>
              <a:ext uri="{FF2B5EF4-FFF2-40B4-BE49-F238E27FC236}">
                <a16:creationId xmlns:a16="http://schemas.microsoft.com/office/drawing/2014/main" id="{45DA39F8-A748-4553-B1B6-CBC4FE15C891}"/>
              </a:ext>
            </a:extLst>
          </p:cNvPr>
          <p:cNvSpPr>
            <a:spLocks noGrp="1"/>
          </p:cNvSpPr>
          <p:nvPr>
            <p:ph type="sldNum" sz="quarter" idx="12"/>
          </p:nvPr>
        </p:nvSpPr>
        <p:spPr/>
        <p:txBody>
          <a:bodyPr/>
          <a:lstStyle/>
          <a:p>
            <a:fld id="{BA9D9B8C-0BB1-49DC-A390-B8BFFEE887FE}" type="slidenum">
              <a:rPr lang="en-US" smtClean="0"/>
              <a:pPr/>
              <a:t>26</a:t>
            </a:fld>
            <a:endParaRPr lang="en-US" dirty="0"/>
          </a:p>
        </p:txBody>
      </p:sp>
      <p:pic>
        <p:nvPicPr>
          <p:cNvPr id="5" name="Picture 4">
            <a:extLst>
              <a:ext uri="{FF2B5EF4-FFF2-40B4-BE49-F238E27FC236}">
                <a16:creationId xmlns:a16="http://schemas.microsoft.com/office/drawing/2014/main" id="{9878923D-4CEA-4362-A0F1-3D59B91065D7}"/>
              </a:ext>
            </a:extLst>
          </p:cNvPr>
          <p:cNvPicPr>
            <a:picLocks noChangeAspect="1"/>
          </p:cNvPicPr>
          <p:nvPr/>
        </p:nvPicPr>
        <p:blipFill>
          <a:blip r:embed="rId2"/>
          <a:stretch>
            <a:fillRect/>
          </a:stretch>
        </p:blipFill>
        <p:spPr>
          <a:xfrm>
            <a:off x="1250303" y="1821317"/>
            <a:ext cx="3481148" cy="3413157"/>
          </a:xfrm>
          <a:prstGeom prst="rect">
            <a:avLst/>
          </a:prstGeom>
        </p:spPr>
      </p:pic>
      <p:pic>
        <p:nvPicPr>
          <p:cNvPr id="6" name="Picture 5">
            <a:extLst>
              <a:ext uri="{FF2B5EF4-FFF2-40B4-BE49-F238E27FC236}">
                <a16:creationId xmlns:a16="http://schemas.microsoft.com/office/drawing/2014/main" id="{C33A22DF-2AE8-4689-8897-2AF617798864}"/>
              </a:ext>
            </a:extLst>
          </p:cNvPr>
          <p:cNvPicPr>
            <a:picLocks noChangeAspect="1"/>
          </p:cNvPicPr>
          <p:nvPr/>
        </p:nvPicPr>
        <p:blipFill>
          <a:blip r:embed="rId3"/>
          <a:stretch>
            <a:fillRect/>
          </a:stretch>
        </p:blipFill>
        <p:spPr>
          <a:xfrm>
            <a:off x="419876" y="5151988"/>
            <a:ext cx="4948059" cy="1340887"/>
          </a:xfrm>
          <a:prstGeom prst="rect">
            <a:avLst/>
          </a:prstGeom>
        </p:spPr>
      </p:pic>
      <p:sp>
        <p:nvSpPr>
          <p:cNvPr id="7" name="TextBox 6">
            <a:extLst>
              <a:ext uri="{FF2B5EF4-FFF2-40B4-BE49-F238E27FC236}">
                <a16:creationId xmlns:a16="http://schemas.microsoft.com/office/drawing/2014/main" id="{C8F2E8A1-03E8-4316-8C8B-771586405273}"/>
              </a:ext>
            </a:extLst>
          </p:cNvPr>
          <p:cNvSpPr txBox="1"/>
          <p:nvPr/>
        </p:nvSpPr>
        <p:spPr>
          <a:xfrm>
            <a:off x="5654351" y="2071396"/>
            <a:ext cx="5486400" cy="4431983"/>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US" dirty="0"/>
              <a:t>Picture Technology Management as part of a ‘Triumvirate’ or 3-lobed interlaced entity;</a:t>
            </a:r>
          </a:p>
          <a:p>
            <a:pPr marL="285750" indent="-285750">
              <a:spcBef>
                <a:spcPts val="600"/>
              </a:spcBef>
              <a:buFont typeface="Arial" panose="020B0604020202020204" pitchFamily="34" charset="0"/>
              <a:buChar char="•"/>
            </a:pPr>
            <a:r>
              <a:rPr lang="en-US" dirty="0"/>
              <a:t>Systems Engineering makes the products;</a:t>
            </a:r>
          </a:p>
          <a:p>
            <a:pPr marL="285750" indent="-285750">
              <a:spcBef>
                <a:spcPts val="600"/>
              </a:spcBef>
              <a:buFont typeface="Arial" panose="020B0604020202020204" pitchFamily="34" charset="0"/>
              <a:buChar char="•"/>
            </a:pPr>
            <a:r>
              <a:rPr lang="en-US" dirty="0"/>
              <a:t>Engineering Management oversees the markets;</a:t>
            </a:r>
          </a:p>
          <a:p>
            <a:pPr marL="285750" indent="-285750">
              <a:spcBef>
                <a:spcPts val="600"/>
              </a:spcBef>
              <a:buFont typeface="Arial" panose="020B0604020202020204" pitchFamily="34" charset="0"/>
              <a:buChar char="•"/>
            </a:pPr>
            <a:r>
              <a:rPr lang="en-US" dirty="0"/>
              <a:t>Technology Management consumes from the markets;</a:t>
            </a:r>
          </a:p>
          <a:p>
            <a:pPr marL="285750" indent="-285750">
              <a:spcBef>
                <a:spcPts val="600"/>
              </a:spcBef>
              <a:buFont typeface="Arial" panose="020B0604020202020204" pitchFamily="34" charset="0"/>
              <a:buChar char="•"/>
            </a:pPr>
            <a:r>
              <a:rPr lang="en-US" dirty="0"/>
              <a:t>Technology Management operates technology solutions to benefit its stakeholders;</a:t>
            </a:r>
          </a:p>
          <a:p>
            <a:pPr marL="285750" indent="-285750">
              <a:spcBef>
                <a:spcPts val="600"/>
              </a:spcBef>
              <a:buFont typeface="Arial" panose="020B0604020202020204" pitchFamily="34" charset="0"/>
              <a:buChar char="•"/>
            </a:pPr>
            <a:r>
              <a:rPr lang="en-US" dirty="0"/>
              <a:t>DOC is a Technology Management entity, purchasing technology from the market as one of its many ways of supporting the Business Community;</a:t>
            </a:r>
          </a:p>
          <a:p>
            <a:pPr marL="285750" indent="-285750">
              <a:spcBef>
                <a:spcPts val="600"/>
              </a:spcBef>
              <a:buFont typeface="Arial" panose="020B0604020202020204" pitchFamily="34" charset="0"/>
              <a:buChar char="•"/>
            </a:pPr>
            <a:r>
              <a:rPr lang="en-US" dirty="0"/>
              <a:t>It is important to know our place in the Technology Triumvirate to properly meet the mission of our Department.</a:t>
            </a:r>
          </a:p>
          <a:p>
            <a:pPr marL="285750" indent="-285750">
              <a:buFont typeface="Arial" panose="020B0604020202020204" pitchFamily="34" charset="0"/>
              <a:buChar char="•"/>
            </a:pPr>
            <a:endParaRPr lang="en-US" dirty="0"/>
          </a:p>
        </p:txBody>
      </p:sp>
      <p:sp>
        <p:nvSpPr>
          <p:cNvPr id="8" name="Oval 7">
            <a:extLst>
              <a:ext uri="{FF2B5EF4-FFF2-40B4-BE49-F238E27FC236}">
                <a16:creationId xmlns:a16="http://schemas.microsoft.com/office/drawing/2014/main" id="{366289DB-0D24-4C05-83DC-AF7AB3F21DA4}"/>
              </a:ext>
            </a:extLst>
          </p:cNvPr>
          <p:cNvSpPr/>
          <p:nvPr/>
        </p:nvSpPr>
        <p:spPr>
          <a:xfrm>
            <a:off x="3097763" y="5265576"/>
            <a:ext cx="2270172" cy="141041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a:extLst>
              <a:ext uri="{FF2B5EF4-FFF2-40B4-BE49-F238E27FC236}">
                <a16:creationId xmlns:a16="http://schemas.microsoft.com/office/drawing/2014/main" id="{FC04A42D-5019-49F1-9BEE-F39C1C764AD9}"/>
              </a:ext>
            </a:extLst>
          </p:cNvPr>
          <p:cNvCxnSpPr/>
          <p:nvPr/>
        </p:nvCxnSpPr>
        <p:spPr>
          <a:xfrm>
            <a:off x="2893905" y="3825551"/>
            <a:ext cx="203858" cy="6803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530435D0-01A2-4644-B53E-4BCF1C4949C2}"/>
              </a:ext>
            </a:extLst>
          </p:cNvPr>
          <p:cNvSpPr/>
          <p:nvPr/>
        </p:nvSpPr>
        <p:spPr>
          <a:xfrm>
            <a:off x="2990877" y="3610947"/>
            <a:ext cx="1408922" cy="141041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979482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5497EF-948C-456A-8113-CB4FD9282E52}"/>
              </a:ext>
            </a:extLst>
          </p:cNvPr>
          <p:cNvSpPr>
            <a:spLocks noGrp="1"/>
          </p:cNvSpPr>
          <p:nvPr>
            <p:ph type="title"/>
          </p:nvPr>
        </p:nvSpPr>
        <p:spPr/>
        <p:txBody>
          <a:bodyPr/>
          <a:lstStyle/>
          <a:p>
            <a:r>
              <a:rPr lang="en-US" dirty="0"/>
              <a:t>The Difference in Technology</a:t>
            </a:r>
          </a:p>
        </p:txBody>
      </p:sp>
      <p:sp>
        <p:nvSpPr>
          <p:cNvPr id="3" name="Content Placeholder 2">
            <a:extLst>
              <a:ext uri="{FF2B5EF4-FFF2-40B4-BE49-F238E27FC236}">
                <a16:creationId xmlns:a16="http://schemas.microsoft.com/office/drawing/2014/main" id="{F78C9B1E-D779-48C5-92A8-E4397D45B0B3}"/>
              </a:ext>
            </a:extLst>
          </p:cNvPr>
          <p:cNvSpPr>
            <a:spLocks noGrp="1"/>
          </p:cNvSpPr>
          <p:nvPr>
            <p:ph idx="1"/>
          </p:nvPr>
        </p:nvSpPr>
        <p:spPr/>
        <p:txBody>
          <a:bodyPr>
            <a:normAutofit lnSpcReduction="10000"/>
          </a:bodyPr>
          <a:lstStyle/>
          <a:p>
            <a:r>
              <a:rPr lang="en-US" dirty="0"/>
              <a:t>When ordering a commodity, the specification is already available and you pick your product/service;</a:t>
            </a:r>
          </a:p>
          <a:p>
            <a:r>
              <a:rPr lang="en-US" dirty="0"/>
              <a:t>With Technology, you are providing a specification to match or amend;</a:t>
            </a:r>
          </a:p>
          <a:p>
            <a:pPr lvl="1"/>
            <a:r>
              <a:rPr lang="en-US" dirty="0"/>
              <a:t>This requires an intimate knowledge of the science and the technology itself;</a:t>
            </a:r>
          </a:p>
          <a:p>
            <a:pPr lvl="1"/>
            <a:r>
              <a:rPr lang="en-US" dirty="0"/>
              <a:t>This requires a clear knowledge of the following parameters:</a:t>
            </a:r>
          </a:p>
          <a:p>
            <a:pPr lvl="2"/>
            <a:r>
              <a:rPr lang="en-US" dirty="0"/>
              <a:t>What</a:t>
            </a:r>
          </a:p>
          <a:p>
            <a:pPr lvl="2"/>
            <a:r>
              <a:rPr lang="en-US" dirty="0"/>
              <a:t>When</a:t>
            </a:r>
          </a:p>
          <a:p>
            <a:pPr lvl="2"/>
            <a:r>
              <a:rPr lang="en-US" dirty="0"/>
              <a:t>Where</a:t>
            </a:r>
          </a:p>
          <a:p>
            <a:pPr lvl="2"/>
            <a:r>
              <a:rPr lang="en-US" dirty="0"/>
              <a:t>Why</a:t>
            </a:r>
          </a:p>
          <a:p>
            <a:pPr lvl="2"/>
            <a:r>
              <a:rPr lang="en-US" dirty="0"/>
              <a:t>How</a:t>
            </a:r>
          </a:p>
          <a:p>
            <a:pPr lvl="1"/>
            <a:r>
              <a:rPr lang="en-US" dirty="0"/>
              <a:t>If these parameters are not clearly understood, any technology acquisition will be less than successful</a:t>
            </a:r>
          </a:p>
        </p:txBody>
      </p:sp>
      <p:sp>
        <p:nvSpPr>
          <p:cNvPr id="4" name="Slide Number Placeholder 3">
            <a:extLst>
              <a:ext uri="{FF2B5EF4-FFF2-40B4-BE49-F238E27FC236}">
                <a16:creationId xmlns:a16="http://schemas.microsoft.com/office/drawing/2014/main" id="{00C142AB-D709-4106-841D-61DD9C68DB30}"/>
              </a:ext>
            </a:extLst>
          </p:cNvPr>
          <p:cNvSpPr>
            <a:spLocks noGrp="1"/>
          </p:cNvSpPr>
          <p:nvPr>
            <p:ph type="sldNum" sz="quarter" idx="12"/>
          </p:nvPr>
        </p:nvSpPr>
        <p:spPr/>
        <p:txBody>
          <a:bodyPr/>
          <a:lstStyle/>
          <a:p>
            <a:fld id="{BA9D9B8C-0BB1-49DC-A390-B8BFFEE887FE}" type="slidenum">
              <a:rPr lang="en-US" smtClean="0"/>
              <a:pPr/>
              <a:t>27</a:t>
            </a:fld>
            <a:endParaRPr lang="en-US" dirty="0"/>
          </a:p>
        </p:txBody>
      </p:sp>
    </p:spTree>
    <p:extLst>
      <p:ext uri="{BB962C8B-B14F-4D97-AF65-F5344CB8AC3E}">
        <p14:creationId xmlns:p14="http://schemas.microsoft.com/office/powerpoint/2010/main" val="18217114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12764D-3FEE-4DCA-8780-6117BFA7DF05}"/>
              </a:ext>
            </a:extLst>
          </p:cNvPr>
          <p:cNvSpPr>
            <a:spLocks noGrp="1"/>
          </p:cNvSpPr>
          <p:nvPr>
            <p:ph type="title"/>
          </p:nvPr>
        </p:nvSpPr>
        <p:spPr/>
        <p:txBody>
          <a:bodyPr/>
          <a:lstStyle/>
          <a:p>
            <a:r>
              <a:rPr lang="en-US" dirty="0"/>
              <a:t>Technology Field is Highly Competitive</a:t>
            </a:r>
          </a:p>
        </p:txBody>
      </p:sp>
      <p:sp>
        <p:nvSpPr>
          <p:cNvPr id="3" name="Content Placeholder 2">
            <a:extLst>
              <a:ext uri="{FF2B5EF4-FFF2-40B4-BE49-F238E27FC236}">
                <a16:creationId xmlns:a16="http://schemas.microsoft.com/office/drawing/2014/main" id="{1BDB1C52-7859-4A72-8BD4-55DE746EDE3D}"/>
              </a:ext>
            </a:extLst>
          </p:cNvPr>
          <p:cNvSpPr>
            <a:spLocks noGrp="1"/>
          </p:cNvSpPr>
          <p:nvPr>
            <p:ph idx="1"/>
          </p:nvPr>
        </p:nvSpPr>
        <p:spPr/>
        <p:txBody>
          <a:bodyPr/>
          <a:lstStyle/>
          <a:p>
            <a:r>
              <a:rPr lang="en-US" dirty="0"/>
              <a:t>Product / Service Development Cycle is around 18 months even for complex offerings;</a:t>
            </a:r>
          </a:p>
          <a:p>
            <a:r>
              <a:rPr lang="en-US" dirty="0"/>
              <a:t>High amount of Mergers and Acquisitions (M&amp;A’s) that occur in technology-based products / services;</a:t>
            </a:r>
          </a:p>
          <a:p>
            <a:pPr lvl="1"/>
            <a:r>
              <a:rPr lang="en-US" dirty="0"/>
              <a:t>This makes tracking parts/service highly difficult</a:t>
            </a:r>
          </a:p>
          <a:p>
            <a:pPr lvl="1"/>
            <a:r>
              <a:rPr lang="en-US" dirty="0"/>
              <a:t>Also to hold responsible the necessary parties in the event of product/service failure</a:t>
            </a:r>
          </a:p>
          <a:p>
            <a:r>
              <a:rPr lang="en-US" dirty="0"/>
              <a:t>Upgrading or generational replacement of technology may be difficult because of high M&amp;A activity;</a:t>
            </a:r>
          </a:p>
          <a:p>
            <a:pPr lvl="1"/>
            <a:r>
              <a:rPr lang="en-US" dirty="0"/>
              <a:t>This includes the regional and/or national selling organizations</a:t>
            </a:r>
          </a:p>
        </p:txBody>
      </p:sp>
      <p:sp>
        <p:nvSpPr>
          <p:cNvPr id="4" name="Slide Number Placeholder 3">
            <a:extLst>
              <a:ext uri="{FF2B5EF4-FFF2-40B4-BE49-F238E27FC236}">
                <a16:creationId xmlns:a16="http://schemas.microsoft.com/office/drawing/2014/main" id="{99E39C1D-01CC-413D-9778-0607718182EA}"/>
              </a:ext>
            </a:extLst>
          </p:cNvPr>
          <p:cNvSpPr>
            <a:spLocks noGrp="1"/>
          </p:cNvSpPr>
          <p:nvPr>
            <p:ph type="sldNum" sz="quarter" idx="12"/>
          </p:nvPr>
        </p:nvSpPr>
        <p:spPr/>
        <p:txBody>
          <a:bodyPr/>
          <a:lstStyle/>
          <a:p>
            <a:fld id="{BA9D9B8C-0BB1-49DC-A390-B8BFFEE887FE}" type="slidenum">
              <a:rPr lang="en-US" smtClean="0"/>
              <a:pPr/>
              <a:t>28</a:t>
            </a:fld>
            <a:endParaRPr lang="en-US" dirty="0"/>
          </a:p>
        </p:txBody>
      </p:sp>
    </p:spTree>
    <p:extLst>
      <p:ext uri="{BB962C8B-B14F-4D97-AF65-F5344CB8AC3E}">
        <p14:creationId xmlns:p14="http://schemas.microsoft.com/office/powerpoint/2010/main" val="21199731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79CEBE-03AB-48C4-9CFC-9F3A01D1706D}"/>
              </a:ext>
            </a:extLst>
          </p:cNvPr>
          <p:cNvSpPr>
            <a:spLocks noGrp="1"/>
          </p:cNvSpPr>
          <p:nvPr>
            <p:ph type="title"/>
          </p:nvPr>
        </p:nvSpPr>
        <p:spPr/>
        <p:txBody>
          <a:bodyPr/>
          <a:lstStyle/>
          <a:p>
            <a:r>
              <a:rPr lang="en-US" dirty="0"/>
              <a:t>Become Familiar with Technology</a:t>
            </a:r>
          </a:p>
        </p:txBody>
      </p:sp>
      <p:sp>
        <p:nvSpPr>
          <p:cNvPr id="3" name="Content Placeholder 2">
            <a:extLst>
              <a:ext uri="{FF2B5EF4-FFF2-40B4-BE49-F238E27FC236}">
                <a16:creationId xmlns:a16="http://schemas.microsoft.com/office/drawing/2014/main" id="{BE2C42CA-DA6C-4797-B53C-75B9F5F267B8}"/>
              </a:ext>
            </a:extLst>
          </p:cNvPr>
          <p:cNvSpPr>
            <a:spLocks noGrp="1"/>
          </p:cNvSpPr>
          <p:nvPr>
            <p:ph idx="1"/>
          </p:nvPr>
        </p:nvSpPr>
        <p:spPr/>
        <p:txBody>
          <a:bodyPr>
            <a:normAutofit lnSpcReduction="10000"/>
          </a:bodyPr>
          <a:lstStyle/>
          <a:p>
            <a:r>
              <a:rPr lang="en-US" dirty="0"/>
              <a:t>It is imperative that you become familiar with the market and its offerings for your current and anticipated needs;</a:t>
            </a:r>
          </a:p>
          <a:p>
            <a:pPr lvl="1"/>
            <a:r>
              <a:rPr lang="en-US" dirty="0"/>
              <a:t>Go to a trade show, invite vendor demonstrations, and attend product/service information sessions.  Learn everything you can;</a:t>
            </a:r>
          </a:p>
          <a:p>
            <a:pPr lvl="1"/>
            <a:r>
              <a:rPr lang="en-US" dirty="0"/>
              <a:t>Learn how that marketplace works.  Do the vendors all use appointed distributors?  Can you purchase directly from the manufacturer?  How are the products/services positioned in the marketplace?  Important to know regardless of the acquisition vehicle;</a:t>
            </a:r>
          </a:p>
          <a:p>
            <a:r>
              <a:rPr lang="en-US" dirty="0"/>
              <a:t>It is also important you can express these things in the simplest terms.  AGO and management will not be as comfortable with technology as you are!  Be the expert in the market availability, not just a single technology product/service.</a:t>
            </a:r>
          </a:p>
        </p:txBody>
      </p:sp>
      <p:sp>
        <p:nvSpPr>
          <p:cNvPr id="4" name="Slide Number Placeholder 3">
            <a:extLst>
              <a:ext uri="{FF2B5EF4-FFF2-40B4-BE49-F238E27FC236}">
                <a16:creationId xmlns:a16="http://schemas.microsoft.com/office/drawing/2014/main" id="{ED6E0852-1DA1-49BA-8E5C-DB96A7D00F1C}"/>
              </a:ext>
            </a:extLst>
          </p:cNvPr>
          <p:cNvSpPr>
            <a:spLocks noGrp="1"/>
          </p:cNvSpPr>
          <p:nvPr>
            <p:ph type="sldNum" sz="quarter" idx="12"/>
          </p:nvPr>
        </p:nvSpPr>
        <p:spPr/>
        <p:txBody>
          <a:bodyPr/>
          <a:lstStyle/>
          <a:p>
            <a:fld id="{BA9D9B8C-0BB1-49DC-A390-B8BFFEE887FE}" type="slidenum">
              <a:rPr lang="en-US" smtClean="0"/>
              <a:pPr/>
              <a:t>29</a:t>
            </a:fld>
            <a:endParaRPr lang="en-US" dirty="0"/>
          </a:p>
        </p:txBody>
      </p:sp>
    </p:spTree>
    <p:extLst>
      <p:ext uri="{BB962C8B-B14F-4D97-AF65-F5344CB8AC3E}">
        <p14:creationId xmlns:p14="http://schemas.microsoft.com/office/powerpoint/2010/main" val="36993324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925FB-6CA7-471C-80F3-2723BA354FAD}"/>
              </a:ext>
            </a:extLst>
          </p:cNvPr>
          <p:cNvSpPr>
            <a:spLocks noGrp="1"/>
          </p:cNvSpPr>
          <p:nvPr>
            <p:ph type="title"/>
          </p:nvPr>
        </p:nvSpPr>
        <p:spPr/>
        <p:txBody>
          <a:bodyPr/>
          <a:lstStyle/>
          <a:p>
            <a:r>
              <a:rPr lang="en-US" dirty="0"/>
              <a:t>Modules to be Presented</a:t>
            </a:r>
          </a:p>
        </p:txBody>
      </p:sp>
      <p:sp>
        <p:nvSpPr>
          <p:cNvPr id="3" name="Content Placeholder 2">
            <a:extLst>
              <a:ext uri="{FF2B5EF4-FFF2-40B4-BE49-F238E27FC236}">
                <a16:creationId xmlns:a16="http://schemas.microsoft.com/office/drawing/2014/main" id="{8B703BC7-6520-4D63-97D6-53910A58E683}"/>
              </a:ext>
            </a:extLst>
          </p:cNvPr>
          <p:cNvSpPr>
            <a:spLocks noGrp="1"/>
          </p:cNvSpPr>
          <p:nvPr>
            <p:ph idx="1"/>
          </p:nvPr>
        </p:nvSpPr>
        <p:spPr>
          <a:xfrm>
            <a:off x="838199" y="1825625"/>
            <a:ext cx="10974355" cy="4351338"/>
          </a:xfrm>
        </p:spPr>
        <p:txBody>
          <a:bodyPr>
            <a:normAutofit lnSpcReduction="10000"/>
          </a:bodyPr>
          <a:lstStyle/>
          <a:p>
            <a:r>
              <a:rPr lang="en-US" dirty="0"/>
              <a:t>A History and Definition of Technology especially in Federal Environments</a:t>
            </a:r>
          </a:p>
          <a:p>
            <a:r>
              <a:rPr lang="en-US" dirty="0"/>
              <a:t>The Assessment and Pre-Planning Sequence</a:t>
            </a:r>
          </a:p>
          <a:p>
            <a:r>
              <a:rPr lang="en-US" dirty="0"/>
              <a:t>Modernizing Vital Government Enterprises –The Planning Process</a:t>
            </a:r>
          </a:p>
          <a:p>
            <a:r>
              <a:rPr lang="en-US" dirty="0"/>
              <a:t>Finalizing and Presenting Your Plan to Management</a:t>
            </a:r>
          </a:p>
          <a:p>
            <a:r>
              <a:rPr lang="en-US" dirty="0"/>
              <a:t>Lunch</a:t>
            </a:r>
          </a:p>
          <a:p>
            <a:r>
              <a:rPr lang="en-US" dirty="0"/>
              <a:t>Timing, Success (or Failure) and Technology Research </a:t>
            </a:r>
          </a:p>
          <a:p>
            <a:r>
              <a:rPr lang="en-US" dirty="0"/>
              <a:t>Cost-Scope-Schedule-Risk in Your Environments</a:t>
            </a:r>
          </a:p>
          <a:p>
            <a:r>
              <a:rPr lang="en-US" dirty="0"/>
              <a:t>Acquisition and Operations</a:t>
            </a:r>
          </a:p>
          <a:p>
            <a:r>
              <a:rPr lang="en-US" dirty="0"/>
              <a:t>Summary of What You Experienced Today</a:t>
            </a: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108C0EE8-8277-427E-B8F3-A4DB899CEA50}"/>
              </a:ext>
            </a:extLst>
          </p:cNvPr>
          <p:cNvSpPr>
            <a:spLocks noGrp="1"/>
          </p:cNvSpPr>
          <p:nvPr>
            <p:ph type="sldNum" sz="quarter" idx="12"/>
          </p:nvPr>
        </p:nvSpPr>
        <p:spPr/>
        <p:txBody>
          <a:bodyPr/>
          <a:lstStyle/>
          <a:p>
            <a:fld id="{BA9D9B8C-0BB1-49DC-A390-B8BFFEE887FE}" type="slidenum">
              <a:rPr lang="en-US" smtClean="0"/>
              <a:pPr/>
              <a:t>3</a:t>
            </a:fld>
            <a:endParaRPr lang="en-US" dirty="0"/>
          </a:p>
        </p:txBody>
      </p:sp>
    </p:spTree>
    <p:extLst>
      <p:ext uri="{BB962C8B-B14F-4D97-AF65-F5344CB8AC3E}">
        <p14:creationId xmlns:p14="http://schemas.microsoft.com/office/powerpoint/2010/main" val="16028368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A702D-7447-4E21-AF42-D92B30511EF5}"/>
              </a:ext>
            </a:extLst>
          </p:cNvPr>
          <p:cNvSpPr>
            <a:spLocks noGrp="1"/>
          </p:cNvSpPr>
          <p:nvPr>
            <p:ph type="title"/>
          </p:nvPr>
        </p:nvSpPr>
        <p:spPr/>
        <p:txBody>
          <a:bodyPr/>
          <a:lstStyle/>
          <a:p>
            <a:r>
              <a:rPr lang="en-US" dirty="0"/>
              <a:t>Closing the Hour</a:t>
            </a:r>
          </a:p>
        </p:txBody>
      </p:sp>
      <p:sp>
        <p:nvSpPr>
          <p:cNvPr id="3" name="Content Placeholder 2">
            <a:extLst>
              <a:ext uri="{FF2B5EF4-FFF2-40B4-BE49-F238E27FC236}">
                <a16:creationId xmlns:a16="http://schemas.microsoft.com/office/drawing/2014/main" id="{8714CCEC-E265-4648-B0EA-7FC38D638C25}"/>
              </a:ext>
            </a:extLst>
          </p:cNvPr>
          <p:cNvSpPr>
            <a:spLocks noGrp="1"/>
          </p:cNvSpPr>
          <p:nvPr>
            <p:ph idx="1"/>
          </p:nvPr>
        </p:nvSpPr>
        <p:spPr/>
        <p:txBody>
          <a:bodyPr>
            <a:normAutofit fontScale="92500" lnSpcReduction="10000"/>
          </a:bodyPr>
          <a:lstStyle/>
          <a:p>
            <a:r>
              <a:rPr lang="en-US" dirty="0"/>
              <a:t>The </a:t>
            </a:r>
            <a:r>
              <a:rPr lang="en-US" dirty="0" err="1"/>
              <a:t>DoC</a:t>
            </a:r>
            <a:r>
              <a:rPr lang="en-US" dirty="0"/>
              <a:t> supports business by supporting technology solutions;</a:t>
            </a:r>
          </a:p>
          <a:p>
            <a:r>
              <a:rPr lang="en-US" dirty="0"/>
              <a:t>The </a:t>
            </a:r>
            <a:r>
              <a:rPr lang="en-US" dirty="0" err="1"/>
              <a:t>DoC</a:t>
            </a:r>
            <a:r>
              <a:rPr lang="en-US" dirty="0"/>
              <a:t> supports technology solutions by being a technology consumer;</a:t>
            </a:r>
          </a:p>
          <a:p>
            <a:r>
              <a:rPr lang="en-US" dirty="0"/>
              <a:t>Technology is new to Society.  As we know it, it is only about 80 years old;</a:t>
            </a:r>
          </a:p>
          <a:p>
            <a:r>
              <a:rPr lang="en-US" dirty="0"/>
              <a:t>Technology grew uneven, and terms/definitions/labels are not always consistent;</a:t>
            </a:r>
          </a:p>
          <a:p>
            <a:r>
              <a:rPr lang="en-US" dirty="0"/>
              <a:t>Disciplines grew as ways of managing and focusing technology development that you can use to help you (coming up);</a:t>
            </a:r>
          </a:p>
          <a:p>
            <a:r>
              <a:rPr lang="en-US" dirty="0"/>
              <a:t>Product/Service development cycles are in the 18 month range;</a:t>
            </a:r>
          </a:p>
          <a:p>
            <a:r>
              <a:rPr lang="en-US" dirty="0"/>
              <a:t>Therefore, you must be an expert in a market segment of technology, not just a single brand or product/service as needed.</a:t>
            </a:r>
          </a:p>
        </p:txBody>
      </p:sp>
      <p:sp>
        <p:nvSpPr>
          <p:cNvPr id="4" name="Slide Number Placeholder 3">
            <a:extLst>
              <a:ext uri="{FF2B5EF4-FFF2-40B4-BE49-F238E27FC236}">
                <a16:creationId xmlns:a16="http://schemas.microsoft.com/office/drawing/2014/main" id="{9BA1514A-C700-4EEF-B0A8-8D2A0B7817DD}"/>
              </a:ext>
            </a:extLst>
          </p:cNvPr>
          <p:cNvSpPr>
            <a:spLocks noGrp="1"/>
          </p:cNvSpPr>
          <p:nvPr>
            <p:ph type="sldNum" sz="quarter" idx="12"/>
          </p:nvPr>
        </p:nvSpPr>
        <p:spPr/>
        <p:txBody>
          <a:bodyPr/>
          <a:lstStyle/>
          <a:p>
            <a:fld id="{BA9D9B8C-0BB1-49DC-A390-B8BFFEE887FE}" type="slidenum">
              <a:rPr lang="en-US" smtClean="0"/>
              <a:pPr/>
              <a:t>30</a:t>
            </a:fld>
            <a:endParaRPr lang="en-US" dirty="0"/>
          </a:p>
        </p:txBody>
      </p:sp>
    </p:spTree>
    <p:extLst>
      <p:ext uri="{BB962C8B-B14F-4D97-AF65-F5344CB8AC3E}">
        <p14:creationId xmlns:p14="http://schemas.microsoft.com/office/powerpoint/2010/main" val="20775533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A3315-5B16-4B51-B165-25A28BBE3550}"/>
              </a:ext>
            </a:extLst>
          </p:cNvPr>
          <p:cNvSpPr>
            <a:spLocks noGrp="1"/>
          </p:cNvSpPr>
          <p:nvPr>
            <p:ph type="title"/>
          </p:nvPr>
        </p:nvSpPr>
        <p:spPr/>
        <p:txBody>
          <a:bodyPr/>
          <a:lstStyle/>
          <a:p>
            <a:r>
              <a:rPr lang="en-US" dirty="0"/>
              <a:t>Close of Module 1</a:t>
            </a:r>
          </a:p>
        </p:txBody>
      </p:sp>
      <p:sp>
        <p:nvSpPr>
          <p:cNvPr id="3" name="Content Placeholder 2">
            <a:extLst>
              <a:ext uri="{FF2B5EF4-FFF2-40B4-BE49-F238E27FC236}">
                <a16:creationId xmlns:a16="http://schemas.microsoft.com/office/drawing/2014/main" id="{A3D1C206-A2C7-4A8E-886F-00D8F239BF45}"/>
              </a:ext>
            </a:extLst>
          </p:cNvPr>
          <p:cNvSpPr>
            <a:spLocks noGrp="1"/>
          </p:cNvSpPr>
          <p:nvPr>
            <p:ph idx="1"/>
          </p:nvPr>
        </p:nvSpPr>
        <p:spPr/>
        <p:txBody>
          <a:bodyPr/>
          <a:lstStyle/>
          <a:p>
            <a:pPr marL="0" indent="0" algn="ctr">
              <a:buNone/>
            </a:pPr>
            <a:endParaRPr lang="en-US" dirty="0"/>
          </a:p>
          <a:p>
            <a:pPr marL="0" indent="0" algn="ctr">
              <a:buNone/>
            </a:pPr>
            <a:endParaRPr lang="en-US" dirty="0"/>
          </a:p>
          <a:p>
            <a:pPr marL="0" indent="0" algn="ctr">
              <a:buNone/>
            </a:pPr>
            <a:endParaRPr lang="en-US" dirty="0"/>
          </a:p>
          <a:p>
            <a:pPr marL="0" indent="0" algn="ctr">
              <a:buNone/>
            </a:pPr>
            <a:r>
              <a:rPr lang="en-US" sz="4000" dirty="0"/>
              <a:t>10 Minute Break</a:t>
            </a:r>
          </a:p>
        </p:txBody>
      </p:sp>
      <p:sp>
        <p:nvSpPr>
          <p:cNvPr id="4" name="Slide Number Placeholder 3">
            <a:extLst>
              <a:ext uri="{FF2B5EF4-FFF2-40B4-BE49-F238E27FC236}">
                <a16:creationId xmlns:a16="http://schemas.microsoft.com/office/drawing/2014/main" id="{6AE43A3B-E356-46A1-9AC8-04795A8AB8FB}"/>
              </a:ext>
            </a:extLst>
          </p:cNvPr>
          <p:cNvSpPr>
            <a:spLocks noGrp="1"/>
          </p:cNvSpPr>
          <p:nvPr>
            <p:ph type="sldNum" sz="quarter" idx="12"/>
          </p:nvPr>
        </p:nvSpPr>
        <p:spPr/>
        <p:txBody>
          <a:bodyPr/>
          <a:lstStyle/>
          <a:p>
            <a:fld id="{BA9D9B8C-0BB1-49DC-A390-B8BFFEE887FE}" type="slidenum">
              <a:rPr lang="en-US" smtClean="0"/>
              <a:pPr/>
              <a:t>31</a:t>
            </a:fld>
            <a:endParaRPr lang="en-US" dirty="0"/>
          </a:p>
        </p:txBody>
      </p:sp>
    </p:spTree>
    <p:extLst>
      <p:ext uri="{BB962C8B-B14F-4D97-AF65-F5344CB8AC3E}">
        <p14:creationId xmlns:p14="http://schemas.microsoft.com/office/powerpoint/2010/main" val="6616892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AD5487E-7A6D-406D-8C24-8CC7DE975663}"/>
              </a:ext>
            </a:extLst>
          </p:cNvPr>
          <p:cNvSpPr>
            <a:spLocks noGrp="1"/>
          </p:cNvSpPr>
          <p:nvPr>
            <p:ph type="sldNum" sz="quarter" idx="12"/>
          </p:nvPr>
        </p:nvSpPr>
        <p:spPr/>
        <p:txBody>
          <a:bodyPr/>
          <a:lstStyle/>
          <a:p>
            <a:fld id="{BA9D9B8C-0BB1-49DC-A390-B8BFFEE887FE}" type="slidenum">
              <a:rPr lang="en-US" smtClean="0"/>
              <a:pPr/>
              <a:t>32</a:t>
            </a:fld>
            <a:endParaRPr lang="en-US" dirty="0"/>
          </a:p>
        </p:txBody>
      </p:sp>
      <p:sp>
        <p:nvSpPr>
          <p:cNvPr id="5" name="TextBox 4">
            <a:extLst>
              <a:ext uri="{FF2B5EF4-FFF2-40B4-BE49-F238E27FC236}">
                <a16:creationId xmlns:a16="http://schemas.microsoft.com/office/drawing/2014/main" id="{C2AFDFB3-C4EC-4D60-97D4-3D92666E3F32}"/>
              </a:ext>
            </a:extLst>
          </p:cNvPr>
          <p:cNvSpPr txBox="1"/>
          <p:nvPr/>
        </p:nvSpPr>
        <p:spPr>
          <a:xfrm>
            <a:off x="1458163" y="1258148"/>
            <a:ext cx="9438418" cy="3693319"/>
          </a:xfrm>
          <a:prstGeom prst="rect">
            <a:avLst/>
          </a:prstGeom>
          <a:noFill/>
        </p:spPr>
        <p:txBody>
          <a:bodyPr wrap="none" rtlCol="0">
            <a:spAutoFit/>
          </a:bodyPr>
          <a:lstStyle/>
          <a:p>
            <a:pPr algn="ctr"/>
            <a:r>
              <a:rPr lang="en-US" sz="5400" dirty="0"/>
              <a:t>Module 2</a:t>
            </a:r>
          </a:p>
          <a:p>
            <a:pPr algn="ctr"/>
            <a:endParaRPr lang="en-US" sz="5400" dirty="0"/>
          </a:p>
          <a:p>
            <a:pPr algn="ctr"/>
            <a:r>
              <a:rPr lang="en-US" sz="5400" dirty="0"/>
              <a:t>The Assessment and Pre-Planning</a:t>
            </a:r>
          </a:p>
          <a:p>
            <a:pPr algn="ctr"/>
            <a:r>
              <a:rPr lang="en-US" sz="5400" dirty="0"/>
              <a:t>Process</a:t>
            </a:r>
          </a:p>
          <a:p>
            <a:endParaRPr lang="en-US" dirty="0"/>
          </a:p>
        </p:txBody>
      </p:sp>
      <p:sp>
        <p:nvSpPr>
          <p:cNvPr id="6" name="Rectangle 5">
            <a:extLst>
              <a:ext uri="{FF2B5EF4-FFF2-40B4-BE49-F238E27FC236}">
                <a16:creationId xmlns:a16="http://schemas.microsoft.com/office/drawing/2014/main" id="{534DB1C3-5FA3-4886-B342-4EEF0CD47BC7}"/>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070495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798E5-4F05-4AC3-A858-BAAFE4ECFC75}"/>
              </a:ext>
            </a:extLst>
          </p:cNvPr>
          <p:cNvSpPr>
            <a:spLocks noGrp="1"/>
          </p:cNvSpPr>
          <p:nvPr>
            <p:ph type="title"/>
          </p:nvPr>
        </p:nvSpPr>
        <p:spPr/>
        <p:txBody>
          <a:bodyPr/>
          <a:lstStyle/>
          <a:p>
            <a:r>
              <a:rPr lang="en-US" dirty="0"/>
              <a:t>The Assessment and Pre-Planning Sequence</a:t>
            </a:r>
          </a:p>
        </p:txBody>
      </p:sp>
      <p:sp>
        <p:nvSpPr>
          <p:cNvPr id="3" name="Content Placeholder 2">
            <a:extLst>
              <a:ext uri="{FF2B5EF4-FFF2-40B4-BE49-F238E27FC236}">
                <a16:creationId xmlns:a16="http://schemas.microsoft.com/office/drawing/2014/main" id="{83C0EC7F-0CC1-4187-967A-527D09BCBC11}"/>
              </a:ext>
            </a:extLst>
          </p:cNvPr>
          <p:cNvSpPr>
            <a:spLocks noGrp="1"/>
          </p:cNvSpPr>
          <p:nvPr>
            <p:ph idx="1"/>
          </p:nvPr>
        </p:nvSpPr>
        <p:spPr/>
        <p:txBody>
          <a:bodyPr/>
          <a:lstStyle/>
          <a:p>
            <a:r>
              <a:rPr lang="en-US" dirty="0"/>
              <a:t>This section is better labeled ‘Mission Assessment’;</a:t>
            </a:r>
          </a:p>
          <a:p>
            <a:pPr lvl="1"/>
            <a:r>
              <a:rPr lang="en-US" dirty="0"/>
              <a:t>You have to understand what you do first, before you improve it;</a:t>
            </a:r>
          </a:p>
          <a:p>
            <a:pPr lvl="2"/>
            <a:r>
              <a:rPr lang="en-US" b="0" i="0" dirty="0">
                <a:solidFill>
                  <a:srgbClr val="4D5156"/>
                </a:solidFill>
                <a:effectLst/>
                <a:latin typeface="+mj-lt"/>
              </a:rPr>
              <a:t>If </a:t>
            </a:r>
            <a:r>
              <a:rPr lang="en-US" b="1" i="0" dirty="0">
                <a:solidFill>
                  <a:srgbClr val="5F6368"/>
                </a:solidFill>
                <a:effectLst/>
                <a:latin typeface="+mj-lt"/>
              </a:rPr>
              <a:t>you</a:t>
            </a:r>
            <a:r>
              <a:rPr lang="en-US" b="0" i="0" dirty="0">
                <a:solidFill>
                  <a:srgbClr val="4D5156"/>
                </a:solidFill>
                <a:effectLst/>
                <a:latin typeface="+mj-lt"/>
              </a:rPr>
              <a:t> wish to converse with me, </a:t>
            </a:r>
            <a:r>
              <a:rPr lang="en-US" b="1" i="0" dirty="0">
                <a:solidFill>
                  <a:srgbClr val="5F6368"/>
                </a:solidFill>
                <a:effectLst/>
                <a:latin typeface="+mj-lt"/>
              </a:rPr>
              <a:t>define</a:t>
            </a:r>
            <a:r>
              <a:rPr lang="en-US" b="0" i="0" dirty="0">
                <a:solidFill>
                  <a:srgbClr val="4D5156"/>
                </a:solidFill>
                <a:effectLst/>
                <a:latin typeface="+mj-lt"/>
              </a:rPr>
              <a:t> your terms” </a:t>
            </a:r>
            <a:r>
              <a:rPr lang="en-US" b="1" i="0" dirty="0">
                <a:solidFill>
                  <a:srgbClr val="4D5156"/>
                </a:solidFill>
                <a:effectLst/>
                <a:latin typeface="+mj-lt"/>
              </a:rPr>
              <a:t>Voltaire</a:t>
            </a:r>
            <a:endParaRPr lang="en-US" b="1" dirty="0">
              <a:latin typeface="+mj-lt"/>
            </a:endParaRPr>
          </a:p>
          <a:p>
            <a:pPr lvl="2"/>
            <a:r>
              <a:rPr lang="en-US" b="0" i="0" dirty="0">
                <a:solidFill>
                  <a:srgbClr val="202124"/>
                </a:solidFill>
                <a:effectLst/>
                <a:latin typeface="+mj-lt"/>
              </a:rPr>
              <a:t>“You can't manage what you can't measure” Peter Drucker</a:t>
            </a:r>
          </a:p>
          <a:p>
            <a:pPr lvl="2"/>
            <a:r>
              <a:rPr lang="en-US" b="0" i="0" dirty="0">
                <a:solidFill>
                  <a:srgbClr val="4D5156"/>
                </a:solidFill>
                <a:effectLst/>
                <a:latin typeface="+mj-lt"/>
              </a:rPr>
              <a:t>"</a:t>
            </a:r>
            <a:r>
              <a:rPr lang="en-US" b="1" i="0" dirty="0">
                <a:solidFill>
                  <a:srgbClr val="5F6368"/>
                </a:solidFill>
                <a:effectLst/>
                <a:latin typeface="+mj-lt"/>
              </a:rPr>
              <a:t>You</a:t>
            </a:r>
            <a:r>
              <a:rPr lang="en-US" b="0" i="0" dirty="0">
                <a:solidFill>
                  <a:srgbClr val="4D5156"/>
                </a:solidFill>
                <a:effectLst/>
                <a:latin typeface="+mj-lt"/>
              </a:rPr>
              <a:t> don't choose your passions, your passions choose </a:t>
            </a:r>
            <a:r>
              <a:rPr lang="en-US" b="1" i="0" dirty="0">
                <a:solidFill>
                  <a:srgbClr val="5F6368"/>
                </a:solidFill>
                <a:effectLst/>
                <a:latin typeface="+mj-lt"/>
              </a:rPr>
              <a:t>you</a:t>
            </a:r>
            <a:r>
              <a:rPr lang="en-US" b="0" i="0" dirty="0">
                <a:solidFill>
                  <a:srgbClr val="4D5156"/>
                </a:solidFill>
                <a:effectLst/>
                <a:latin typeface="+mj-lt"/>
              </a:rPr>
              <a:t>,“</a:t>
            </a:r>
            <a:r>
              <a:rPr lang="en-US" dirty="0">
                <a:solidFill>
                  <a:srgbClr val="202124"/>
                </a:solidFill>
                <a:latin typeface="+mj-lt"/>
              </a:rPr>
              <a:t> Jeff Bezos</a:t>
            </a:r>
            <a:endParaRPr lang="en-US" dirty="0">
              <a:latin typeface="+mj-lt"/>
            </a:endParaRPr>
          </a:p>
          <a:p>
            <a:r>
              <a:rPr lang="en-US" dirty="0"/>
              <a:t>In order to be successful in Technology, you have to define it, be able to measure it, and be passionate about it;</a:t>
            </a:r>
          </a:p>
          <a:p>
            <a:r>
              <a:rPr lang="en-US" dirty="0"/>
              <a:t>However, you have to be smart about it;</a:t>
            </a:r>
          </a:p>
          <a:p>
            <a:r>
              <a:rPr lang="en-US" dirty="0"/>
              <a:t>This effort requires significant pre-planning we will call ‘The Assessment Sequence’</a:t>
            </a:r>
          </a:p>
        </p:txBody>
      </p:sp>
      <p:sp>
        <p:nvSpPr>
          <p:cNvPr id="4" name="Slide Number Placeholder 3">
            <a:extLst>
              <a:ext uri="{FF2B5EF4-FFF2-40B4-BE49-F238E27FC236}">
                <a16:creationId xmlns:a16="http://schemas.microsoft.com/office/drawing/2014/main" id="{CD12A2D0-45B9-4B54-AC49-F974F7F633CF}"/>
              </a:ext>
            </a:extLst>
          </p:cNvPr>
          <p:cNvSpPr>
            <a:spLocks noGrp="1"/>
          </p:cNvSpPr>
          <p:nvPr>
            <p:ph type="sldNum" sz="quarter" idx="12"/>
          </p:nvPr>
        </p:nvSpPr>
        <p:spPr/>
        <p:txBody>
          <a:bodyPr/>
          <a:lstStyle/>
          <a:p>
            <a:fld id="{BA9D9B8C-0BB1-49DC-A390-B8BFFEE887FE}" type="slidenum">
              <a:rPr lang="en-US" smtClean="0"/>
              <a:pPr/>
              <a:t>33</a:t>
            </a:fld>
            <a:endParaRPr lang="en-US" dirty="0"/>
          </a:p>
        </p:txBody>
      </p:sp>
    </p:spTree>
    <p:extLst>
      <p:ext uri="{BB962C8B-B14F-4D97-AF65-F5344CB8AC3E}">
        <p14:creationId xmlns:p14="http://schemas.microsoft.com/office/powerpoint/2010/main" val="18906711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010DB-D2DD-4910-B1C5-7D5AFABDCE3D}"/>
              </a:ext>
            </a:extLst>
          </p:cNvPr>
          <p:cNvSpPr>
            <a:spLocks noGrp="1"/>
          </p:cNvSpPr>
          <p:nvPr>
            <p:ph type="title"/>
          </p:nvPr>
        </p:nvSpPr>
        <p:spPr/>
        <p:txBody>
          <a:bodyPr/>
          <a:lstStyle/>
          <a:p>
            <a:r>
              <a:rPr lang="en-US" dirty="0"/>
              <a:t>Assessment and Pre-Planning</a:t>
            </a:r>
          </a:p>
        </p:txBody>
      </p:sp>
      <p:sp>
        <p:nvSpPr>
          <p:cNvPr id="3" name="Content Placeholder 2">
            <a:extLst>
              <a:ext uri="{FF2B5EF4-FFF2-40B4-BE49-F238E27FC236}">
                <a16:creationId xmlns:a16="http://schemas.microsoft.com/office/drawing/2014/main" id="{D80563F1-94E4-4D44-B260-1410109FFD9D}"/>
              </a:ext>
            </a:extLst>
          </p:cNvPr>
          <p:cNvSpPr>
            <a:spLocks noGrp="1"/>
          </p:cNvSpPr>
          <p:nvPr>
            <p:ph idx="1"/>
          </p:nvPr>
        </p:nvSpPr>
        <p:spPr>
          <a:xfrm>
            <a:off x="838200" y="1825624"/>
            <a:ext cx="10515600" cy="4530725"/>
          </a:xfrm>
        </p:spPr>
        <p:txBody>
          <a:bodyPr>
            <a:normAutofit fontScale="92500" lnSpcReduction="20000"/>
          </a:bodyPr>
          <a:lstStyle/>
          <a:p>
            <a:r>
              <a:rPr lang="en-US" dirty="0"/>
              <a:t>If you are going to add technology to modernize anything, it is imperative to know what is there is today, and what is it doing;</a:t>
            </a:r>
          </a:p>
          <a:p>
            <a:r>
              <a:rPr lang="en-US" dirty="0"/>
              <a:t>‘Enterprise’ refers to the infrastructure in any given organization, big or small, where the totality of the work is performed;</a:t>
            </a:r>
          </a:p>
          <a:p>
            <a:r>
              <a:rPr lang="en-US" dirty="0"/>
              <a:t>Therefore, you cannot modernize your enterprise unless you understand the following:</a:t>
            </a:r>
          </a:p>
          <a:p>
            <a:pPr lvl="1"/>
            <a:r>
              <a:rPr lang="en-US" dirty="0"/>
              <a:t>What is it doing today</a:t>
            </a:r>
          </a:p>
          <a:p>
            <a:pPr lvl="1"/>
            <a:r>
              <a:rPr lang="en-US" dirty="0"/>
              <a:t>Why is it doing it</a:t>
            </a:r>
          </a:p>
          <a:p>
            <a:r>
              <a:rPr lang="en-US" dirty="0"/>
              <a:t>Assessment and Pre-Planning offers these responses when done correctly.</a:t>
            </a:r>
          </a:p>
          <a:p>
            <a:pPr marL="0" indent="0">
              <a:buNone/>
            </a:pPr>
            <a:endParaRPr lang="en-US" dirty="0"/>
          </a:p>
          <a:p>
            <a:pPr marL="0" indent="0" algn="ctr">
              <a:buNone/>
            </a:pPr>
            <a:r>
              <a:rPr lang="en-US" b="1" dirty="0"/>
              <a:t>No Enterprise was ever properly modernized unless there was a complete understanding of what existed prior to the act of modernization!</a:t>
            </a:r>
          </a:p>
        </p:txBody>
      </p:sp>
      <p:sp>
        <p:nvSpPr>
          <p:cNvPr id="4" name="Slide Number Placeholder 3">
            <a:extLst>
              <a:ext uri="{FF2B5EF4-FFF2-40B4-BE49-F238E27FC236}">
                <a16:creationId xmlns:a16="http://schemas.microsoft.com/office/drawing/2014/main" id="{3537DFE5-0A62-4778-B03C-9DB67C1A2340}"/>
              </a:ext>
            </a:extLst>
          </p:cNvPr>
          <p:cNvSpPr>
            <a:spLocks noGrp="1"/>
          </p:cNvSpPr>
          <p:nvPr>
            <p:ph type="sldNum" sz="quarter" idx="12"/>
          </p:nvPr>
        </p:nvSpPr>
        <p:spPr/>
        <p:txBody>
          <a:bodyPr/>
          <a:lstStyle/>
          <a:p>
            <a:fld id="{BA9D9B8C-0BB1-49DC-A390-B8BFFEE887FE}" type="slidenum">
              <a:rPr lang="en-US" smtClean="0"/>
              <a:pPr/>
              <a:t>34</a:t>
            </a:fld>
            <a:endParaRPr lang="en-US" dirty="0"/>
          </a:p>
        </p:txBody>
      </p:sp>
    </p:spTree>
    <p:extLst>
      <p:ext uri="{BB962C8B-B14F-4D97-AF65-F5344CB8AC3E}">
        <p14:creationId xmlns:p14="http://schemas.microsoft.com/office/powerpoint/2010/main" val="5500724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B0F10-5511-46DF-9D3B-F5C4D165A77A}"/>
              </a:ext>
            </a:extLst>
          </p:cNvPr>
          <p:cNvSpPr>
            <a:spLocks noGrp="1"/>
          </p:cNvSpPr>
          <p:nvPr>
            <p:ph type="title"/>
          </p:nvPr>
        </p:nvSpPr>
        <p:spPr/>
        <p:txBody>
          <a:bodyPr/>
          <a:lstStyle/>
          <a:p>
            <a:r>
              <a:rPr lang="en-US" dirty="0"/>
              <a:t>Why Pre-Planning?</a:t>
            </a:r>
          </a:p>
        </p:txBody>
      </p:sp>
      <p:sp>
        <p:nvSpPr>
          <p:cNvPr id="3" name="Content Placeholder 2">
            <a:extLst>
              <a:ext uri="{FF2B5EF4-FFF2-40B4-BE49-F238E27FC236}">
                <a16:creationId xmlns:a16="http://schemas.microsoft.com/office/drawing/2014/main" id="{C6F39066-AC12-4519-BC1C-22A74CF05583}"/>
              </a:ext>
            </a:extLst>
          </p:cNvPr>
          <p:cNvSpPr>
            <a:spLocks noGrp="1"/>
          </p:cNvSpPr>
          <p:nvPr>
            <p:ph idx="1"/>
          </p:nvPr>
        </p:nvSpPr>
        <p:spPr>
          <a:xfrm>
            <a:off x="838200" y="1825624"/>
            <a:ext cx="10515600" cy="4530725"/>
          </a:xfrm>
        </p:spPr>
        <p:txBody>
          <a:bodyPr>
            <a:normAutofit/>
          </a:bodyPr>
          <a:lstStyle/>
          <a:p>
            <a:r>
              <a:rPr lang="en-US" dirty="0"/>
              <a:t>Pre-Planning provides a written guide to follow;</a:t>
            </a:r>
          </a:p>
          <a:p>
            <a:pPr lvl="1"/>
            <a:r>
              <a:rPr lang="en-US" dirty="0"/>
              <a:t>Fosters accountability;</a:t>
            </a:r>
          </a:p>
          <a:p>
            <a:pPr lvl="1"/>
            <a:r>
              <a:rPr lang="en-US" dirty="0"/>
              <a:t>Informs tasks and orchestration of duties;</a:t>
            </a:r>
          </a:p>
          <a:p>
            <a:pPr lvl="1"/>
            <a:r>
              <a:rPr lang="en-US" dirty="0"/>
              <a:t>Links duties to outcomes;</a:t>
            </a:r>
          </a:p>
          <a:p>
            <a:pPr lvl="1"/>
            <a:r>
              <a:rPr lang="en-US" dirty="0"/>
              <a:t>Times duties to outcome and their occurrences;</a:t>
            </a:r>
          </a:p>
          <a:p>
            <a:pPr lvl="1"/>
            <a:r>
              <a:rPr lang="en-US" dirty="0"/>
              <a:t>Provides trackability and traceability to the team and management;</a:t>
            </a:r>
          </a:p>
          <a:p>
            <a:pPr lvl="1"/>
            <a:r>
              <a:rPr lang="en-US" dirty="0"/>
              <a:t>Offers a ‘thought piece’ to review and improvement;</a:t>
            </a:r>
          </a:p>
          <a:p>
            <a:pPr lvl="1"/>
            <a:r>
              <a:rPr lang="en-US" dirty="0"/>
              <a:t>Permits the proper staging of resources at strategic points to increase possibilities of success and mitigate chances of failure;</a:t>
            </a:r>
          </a:p>
          <a:p>
            <a:r>
              <a:rPr lang="en-US" dirty="0"/>
              <a:t>Therefore, the time it takes to pre-plan is an excellent investment to increase the probabilities of success in any endeavor once it is planned</a:t>
            </a:r>
          </a:p>
        </p:txBody>
      </p:sp>
      <p:sp>
        <p:nvSpPr>
          <p:cNvPr id="4" name="Slide Number Placeholder 3">
            <a:extLst>
              <a:ext uri="{FF2B5EF4-FFF2-40B4-BE49-F238E27FC236}">
                <a16:creationId xmlns:a16="http://schemas.microsoft.com/office/drawing/2014/main" id="{A62DA20A-0D3C-4165-BE16-8841E3C17EB4}"/>
              </a:ext>
            </a:extLst>
          </p:cNvPr>
          <p:cNvSpPr>
            <a:spLocks noGrp="1"/>
          </p:cNvSpPr>
          <p:nvPr>
            <p:ph type="sldNum" sz="quarter" idx="12"/>
          </p:nvPr>
        </p:nvSpPr>
        <p:spPr/>
        <p:txBody>
          <a:bodyPr/>
          <a:lstStyle/>
          <a:p>
            <a:fld id="{BA9D9B8C-0BB1-49DC-A390-B8BFFEE887FE}" type="slidenum">
              <a:rPr lang="en-US" smtClean="0"/>
              <a:pPr/>
              <a:t>35</a:t>
            </a:fld>
            <a:endParaRPr lang="en-US" dirty="0"/>
          </a:p>
        </p:txBody>
      </p:sp>
    </p:spTree>
    <p:extLst>
      <p:ext uri="{BB962C8B-B14F-4D97-AF65-F5344CB8AC3E}">
        <p14:creationId xmlns:p14="http://schemas.microsoft.com/office/powerpoint/2010/main" val="24090239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40F5D-CB08-4A62-9869-6E31F0131210}"/>
              </a:ext>
            </a:extLst>
          </p:cNvPr>
          <p:cNvSpPr>
            <a:spLocks noGrp="1"/>
          </p:cNvSpPr>
          <p:nvPr>
            <p:ph type="title"/>
          </p:nvPr>
        </p:nvSpPr>
        <p:spPr/>
        <p:txBody>
          <a:bodyPr/>
          <a:lstStyle/>
          <a:p>
            <a:r>
              <a:rPr lang="en-US" dirty="0"/>
              <a:t>But You Have to Assess Before You Pre-Plan</a:t>
            </a:r>
          </a:p>
        </p:txBody>
      </p:sp>
      <p:sp>
        <p:nvSpPr>
          <p:cNvPr id="3" name="Content Placeholder 2">
            <a:extLst>
              <a:ext uri="{FF2B5EF4-FFF2-40B4-BE49-F238E27FC236}">
                <a16:creationId xmlns:a16="http://schemas.microsoft.com/office/drawing/2014/main" id="{89BE0C69-7D2A-4C0B-B92C-BA3CD1641936}"/>
              </a:ext>
            </a:extLst>
          </p:cNvPr>
          <p:cNvSpPr>
            <a:spLocks noGrp="1"/>
          </p:cNvSpPr>
          <p:nvPr>
            <p:ph idx="1"/>
          </p:nvPr>
        </p:nvSpPr>
        <p:spPr/>
        <p:txBody>
          <a:bodyPr/>
          <a:lstStyle/>
          <a:p>
            <a:r>
              <a:rPr lang="en-US" dirty="0"/>
              <a:t>Assessment is a stage that even good planners miss regularly;</a:t>
            </a:r>
          </a:p>
          <a:p>
            <a:r>
              <a:rPr lang="en-US" dirty="0"/>
              <a:t>Planning without Assessment leaves you with an empty Plan;</a:t>
            </a:r>
          </a:p>
          <a:p>
            <a:r>
              <a:rPr lang="en-US" dirty="0"/>
              <a:t>Assessment gives you context and texture to the Plan;</a:t>
            </a:r>
          </a:p>
          <a:p>
            <a:r>
              <a:rPr lang="en-US" dirty="0"/>
              <a:t>Without Assessment, many details in a Plan are missed or overlooked;</a:t>
            </a:r>
          </a:p>
          <a:p>
            <a:pPr lvl="1"/>
            <a:r>
              <a:rPr lang="en-US" dirty="0"/>
              <a:t>‘The Devil is in the Details’  Aby Warburg</a:t>
            </a:r>
          </a:p>
          <a:p>
            <a:r>
              <a:rPr lang="en-US" dirty="0"/>
              <a:t>You have to fully understand what you have before you change it</a:t>
            </a:r>
          </a:p>
          <a:p>
            <a:pPr lvl="1"/>
            <a:r>
              <a:rPr lang="en-US" dirty="0"/>
              <a:t>‘If you automate a poorly operating system, you will have a automated poorly operating system’</a:t>
            </a:r>
          </a:p>
          <a:p>
            <a:r>
              <a:rPr lang="en-US" dirty="0"/>
              <a:t>In order to understand it, you have to Assess it!</a:t>
            </a:r>
          </a:p>
        </p:txBody>
      </p:sp>
      <p:sp>
        <p:nvSpPr>
          <p:cNvPr id="4" name="Slide Number Placeholder 3">
            <a:extLst>
              <a:ext uri="{FF2B5EF4-FFF2-40B4-BE49-F238E27FC236}">
                <a16:creationId xmlns:a16="http://schemas.microsoft.com/office/drawing/2014/main" id="{28AC4871-51B3-4434-80B9-A18DE4FDB47D}"/>
              </a:ext>
            </a:extLst>
          </p:cNvPr>
          <p:cNvSpPr>
            <a:spLocks noGrp="1"/>
          </p:cNvSpPr>
          <p:nvPr>
            <p:ph type="sldNum" sz="quarter" idx="12"/>
          </p:nvPr>
        </p:nvSpPr>
        <p:spPr/>
        <p:txBody>
          <a:bodyPr/>
          <a:lstStyle/>
          <a:p>
            <a:fld id="{BA9D9B8C-0BB1-49DC-A390-B8BFFEE887FE}" type="slidenum">
              <a:rPr lang="en-US" smtClean="0"/>
              <a:pPr/>
              <a:t>36</a:t>
            </a:fld>
            <a:endParaRPr lang="en-US" dirty="0"/>
          </a:p>
        </p:txBody>
      </p:sp>
    </p:spTree>
    <p:extLst>
      <p:ext uri="{BB962C8B-B14F-4D97-AF65-F5344CB8AC3E}">
        <p14:creationId xmlns:p14="http://schemas.microsoft.com/office/powerpoint/2010/main" val="6515513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ADB7BF-35F0-4B1D-AC43-7E931435E352}"/>
              </a:ext>
            </a:extLst>
          </p:cNvPr>
          <p:cNvSpPr>
            <a:spLocks noGrp="1"/>
          </p:cNvSpPr>
          <p:nvPr>
            <p:ph type="title"/>
          </p:nvPr>
        </p:nvSpPr>
        <p:spPr/>
        <p:txBody>
          <a:bodyPr/>
          <a:lstStyle/>
          <a:p>
            <a:r>
              <a:rPr lang="en-US" dirty="0"/>
              <a:t>Why Assessment?</a:t>
            </a:r>
          </a:p>
        </p:txBody>
      </p:sp>
      <p:sp>
        <p:nvSpPr>
          <p:cNvPr id="3" name="Content Placeholder 2">
            <a:extLst>
              <a:ext uri="{FF2B5EF4-FFF2-40B4-BE49-F238E27FC236}">
                <a16:creationId xmlns:a16="http://schemas.microsoft.com/office/drawing/2014/main" id="{8F738528-E97C-4DAE-A010-84773DAFB178}"/>
              </a:ext>
            </a:extLst>
          </p:cNvPr>
          <p:cNvSpPr>
            <a:spLocks noGrp="1"/>
          </p:cNvSpPr>
          <p:nvPr>
            <p:ph idx="1"/>
          </p:nvPr>
        </p:nvSpPr>
        <p:spPr/>
        <p:txBody>
          <a:bodyPr>
            <a:normAutofit lnSpcReduction="10000"/>
          </a:bodyPr>
          <a:lstStyle/>
          <a:p>
            <a:r>
              <a:rPr lang="en-US" dirty="0"/>
              <a:t>Few people realize all the tasks that they do on a day-in and day-out basis, including:</a:t>
            </a:r>
          </a:p>
          <a:p>
            <a:pPr lvl="1"/>
            <a:r>
              <a:rPr lang="en-US" dirty="0"/>
              <a:t>Daily tasks;</a:t>
            </a:r>
          </a:p>
          <a:p>
            <a:pPr lvl="1"/>
            <a:r>
              <a:rPr lang="en-US" dirty="0"/>
              <a:t>Weekly tasks;</a:t>
            </a:r>
          </a:p>
          <a:p>
            <a:pPr lvl="1"/>
            <a:r>
              <a:rPr lang="en-US" dirty="0"/>
              <a:t>Periodic tasks;</a:t>
            </a:r>
          </a:p>
          <a:p>
            <a:pPr lvl="1"/>
            <a:r>
              <a:rPr lang="en-US" dirty="0"/>
              <a:t>Episodic tasks;</a:t>
            </a:r>
          </a:p>
          <a:p>
            <a:pPr lvl="1"/>
            <a:r>
              <a:rPr lang="en-US" dirty="0"/>
              <a:t>Special tasks.</a:t>
            </a:r>
          </a:p>
          <a:p>
            <a:r>
              <a:rPr lang="en-US" dirty="0"/>
              <a:t>Few people realize all the mission requirements they serve;</a:t>
            </a:r>
          </a:p>
          <a:p>
            <a:pPr lvl="1"/>
            <a:r>
              <a:rPr lang="en-US" dirty="0"/>
              <a:t>Most tasks done out of habit and repetition</a:t>
            </a:r>
          </a:p>
          <a:p>
            <a:pPr lvl="1"/>
            <a:r>
              <a:rPr lang="en-US" dirty="0"/>
              <a:t>SOP’s and Flow Charts seldom tell you why something is done, or for what reason</a:t>
            </a:r>
          </a:p>
        </p:txBody>
      </p:sp>
      <p:sp>
        <p:nvSpPr>
          <p:cNvPr id="4" name="Slide Number Placeholder 3">
            <a:extLst>
              <a:ext uri="{FF2B5EF4-FFF2-40B4-BE49-F238E27FC236}">
                <a16:creationId xmlns:a16="http://schemas.microsoft.com/office/drawing/2014/main" id="{D9C08A2E-B310-4FF7-B114-655DD8AAD167}"/>
              </a:ext>
            </a:extLst>
          </p:cNvPr>
          <p:cNvSpPr>
            <a:spLocks noGrp="1"/>
          </p:cNvSpPr>
          <p:nvPr>
            <p:ph type="sldNum" sz="quarter" idx="12"/>
          </p:nvPr>
        </p:nvSpPr>
        <p:spPr/>
        <p:txBody>
          <a:bodyPr/>
          <a:lstStyle/>
          <a:p>
            <a:fld id="{BA9D9B8C-0BB1-49DC-A390-B8BFFEE887FE}" type="slidenum">
              <a:rPr lang="en-US" smtClean="0"/>
              <a:pPr/>
              <a:t>37</a:t>
            </a:fld>
            <a:endParaRPr lang="en-US" dirty="0"/>
          </a:p>
        </p:txBody>
      </p:sp>
    </p:spTree>
    <p:extLst>
      <p:ext uri="{BB962C8B-B14F-4D97-AF65-F5344CB8AC3E}">
        <p14:creationId xmlns:p14="http://schemas.microsoft.com/office/powerpoint/2010/main" val="240609848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604B29-5829-4659-8797-01A76DB4C9B0}"/>
              </a:ext>
            </a:extLst>
          </p:cNvPr>
          <p:cNvSpPr>
            <a:spLocks noGrp="1"/>
          </p:cNvSpPr>
          <p:nvPr>
            <p:ph type="title"/>
          </p:nvPr>
        </p:nvSpPr>
        <p:spPr/>
        <p:txBody>
          <a:bodyPr/>
          <a:lstStyle/>
          <a:p>
            <a:r>
              <a:rPr lang="en-US" dirty="0"/>
              <a:t>Why Assessments?</a:t>
            </a:r>
          </a:p>
        </p:txBody>
      </p:sp>
      <p:sp>
        <p:nvSpPr>
          <p:cNvPr id="3" name="Content Placeholder 2">
            <a:extLst>
              <a:ext uri="{FF2B5EF4-FFF2-40B4-BE49-F238E27FC236}">
                <a16:creationId xmlns:a16="http://schemas.microsoft.com/office/drawing/2014/main" id="{EC27663E-EB6A-4DEA-950E-8275FE541D56}"/>
              </a:ext>
            </a:extLst>
          </p:cNvPr>
          <p:cNvSpPr>
            <a:spLocks noGrp="1"/>
          </p:cNvSpPr>
          <p:nvPr>
            <p:ph idx="1"/>
          </p:nvPr>
        </p:nvSpPr>
        <p:spPr/>
        <p:txBody>
          <a:bodyPr>
            <a:normAutofit fontScale="92500" lnSpcReduction="10000"/>
          </a:bodyPr>
          <a:lstStyle/>
          <a:p>
            <a:r>
              <a:rPr lang="en-US" dirty="0"/>
              <a:t>In many technical texts, the result of an Assessment is called ‘The As-Is’;</a:t>
            </a:r>
          </a:p>
          <a:p>
            <a:pPr lvl="1"/>
            <a:r>
              <a:rPr lang="en-US" dirty="0"/>
              <a:t>You cannot properly improve something unless you know what you have;</a:t>
            </a:r>
          </a:p>
          <a:p>
            <a:r>
              <a:rPr lang="en-US" dirty="0"/>
              <a:t>The ‘As-Is’ only developed as technology was introduced</a:t>
            </a:r>
          </a:p>
          <a:p>
            <a:r>
              <a:rPr lang="en-US" dirty="0"/>
              <a:t>With Technology developing faster than the ability to purchase it, many cases showed it was </a:t>
            </a:r>
          </a:p>
          <a:p>
            <a:pPr lvl="1"/>
            <a:r>
              <a:rPr lang="en-US" dirty="0"/>
              <a:t>Difficult to figure out where to introduce new technology against old technology, </a:t>
            </a:r>
          </a:p>
          <a:p>
            <a:pPr lvl="1"/>
            <a:r>
              <a:rPr lang="en-US" dirty="0"/>
              <a:t>Difficult where to add enhancements effectively,</a:t>
            </a:r>
          </a:p>
          <a:p>
            <a:pPr lvl="1"/>
            <a:r>
              <a:rPr lang="en-US" dirty="0"/>
              <a:t>Difficult to track changes and modifications as they occurred when technology was introduced.</a:t>
            </a:r>
          </a:p>
          <a:p>
            <a:r>
              <a:rPr lang="en-US" dirty="0"/>
              <a:t>‘As-Is’ assessments should be performed regularly to ensure that all aspects of an enterprise are covered and understood for the improvements, replacements and modifications.</a:t>
            </a:r>
          </a:p>
        </p:txBody>
      </p:sp>
      <p:sp>
        <p:nvSpPr>
          <p:cNvPr id="4" name="Slide Number Placeholder 3">
            <a:extLst>
              <a:ext uri="{FF2B5EF4-FFF2-40B4-BE49-F238E27FC236}">
                <a16:creationId xmlns:a16="http://schemas.microsoft.com/office/drawing/2014/main" id="{4A36DB86-49CA-4D6F-9A13-3C756F5C7ABD}"/>
              </a:ext>
            </a:extLst>
          </p:cNvPr>
          <p:cNvSpPr>
            <a:spLocks noGrp="1"/>
          </p:cNvSpPr>
          <p:nvPr>
            <p:ph type="sldNum" sz="quarter" idx="12"/>
          </p:nvPr>
        </p:nvSpPr>
        <p:spPr/>
        <p:txBody>
          <a:bodyPr/>
          <a:lstStyle/>
          <a:p>
            <a:fld id="{BA9D9B8C-0BB1-49DC-A390-B8BFFEE887FE}" type="slidenum">
              <a:rPr lang="en-US" smtClean="0"/>
              <a:pPr/>
              <a:t>38</a:t>
            </a:fld>
            <a:endParaRPr lang="en-US" dirty="0"/>
          </a:p>
        </p:txBody>
      </p:sp>
    </p:spTree>
    <p:extLst>
      <p:ext uri="{BB962C8B-B14F-4D97-AF65-F5344CB8AC3E}">
        <p14:creationId xmlns:p14="http://schemas.microsoft.com/office/powerpoint/2010/main" val="91740367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111609-0C8D-4A42-A803-9347B351E63C}"/>
              </a:ext>
            </a:extLst>
          </p:cNvPr>
          <p:cNvSpPr>
            <a:spLocks noGrp="1"/>
          </p:cNvSpPr>
          <p:nvPr>
            <p:ph type="title"/>
          </p:nvPr>
        </p:nvSpPr>
        <p:spPr/>
        <p:txBody>
          <a:bodyPr/>
          <a:lstStyle/>
          <a:p>
            <a:r>
              <a:rPr lang="en-US" dirty="0"/>
              <a:t>Why Assessment</a:t>
            </a:r>
          </a:p>
        </p:txBody>
      </p:sp>
      <p:sp>
        <p:nvSpPr>
          <p:cNvPr id="3" name="Content Placeholder 2">
            <a:extLst>
              <a:ext uri="{FF2B5EF4-FFF2-40B4-BE49-F238E27FC236}">
                <a16:creationId xmlns:a16="http://schemas.microsoft.com/office/drawing/2014/main" id="{B01306E9-3ABD-4F56-9FCD-456105BED759}"/>
              </a:ext>
            </a:extLst>
          </p:cNvPr>
          <p:cNvSpPr>
            <a:spLocks noGrp="1"/>
          </p:cNvSpPr>
          <p:nvPr>
            <p:ph idx="1"/>
          </p:nvPr>
        </p:nvSpPr>
        <p:spPr>
          <a:xfrm>
            <a:off x="838200" y="1825625"/>
            <a:ext cx="5521036" cy="4351338"/>
          </a:xfrm>
        </p:spPr>
        <p:txBody>
          <a:bodyPr/>
          <a:lstStyle/>
          <a:p>
            <a:r>
              <a:rPr lang="en-US" dirty="0"/>
              <a:t>Permits assessors to determine all the inputs, outputs and processes;</a:t>
            </a:r>
          </a:p>
          <a:p>
            <a:r>
              <a:rPr lang="en-US" dirty="0"/>
              <a:t>Allows for periodic and episodic task recording that ordinarily would be missed;</a:t>
            </a:r>
          </a:p>
          <a:p>
            <a:r>
              <a:rPr lang="en-US" dirty="0"/>
              <a:t>Accounts for all parts of a given process or system to be recorded</a:t>
            </a:r>
          </a:p>
          <a:p>
            <a:r>
              <a:rPr lang="en-US" dirty="0"/>
              <a:t>Allows for ‘what if’ scenarios to streamline and improve work input/output and performance.</a:t>
            </a:r>
          </a:p>
        </p:txBody>
      </p:sp>
      <p:sp>
        <p:nvSpPr>
          <p:cNvPr id="4" name="Slide Number Placeholder 3">
            <a:extLst>
              <a:ext uri="{FF2B5EF4-FFF2-40B4-BE49-F238E27FC236}">
                <a16:creationId xmlns:a16="http://schemas.microsoft.com/office/drawing/2014/main" id="{4ED3D267-93C6-40DA-AD3D-735193113CCB}"/>
              </a:ext>
            </a:extLst>
          </p:cNvPr>
          <p:cNvSpPr>
            <a:spLocks noGrp="1"/>
          </p:cNvSpPr>
          <p:nvPr>
            <p:ph type="sldNum" sz="quarter" idx="12"/>
          </p:nvPr>
        </p:nvSpPr>
        <p:spPr/>
        <p:txBody>
          <a:bodyPr/>
          <a:lstStyle/>
          <a:p>
            <a:fld id="{BA9D9B8C-0BB1-49DC-A390-B8BFFEE887FE}" type="slidenum">
              <a:rPr lang="en-US" smtClean="0"/>
              <a:pPr/>
              <a:t>39</a:t>
            </a:fld>
            <a:endParaRPr lang="en-US" dirty="0"/>
          </a:p>
        </p:txBody>
      </p:sp>
      <p:pic>
        <p:nvPicPr>
          <p:cNvPr id="5" name="Picture 4">
            <a:extLst>
              <a:ext uri="{FF2B5EF4-FFF2-40B4-BE49-F238E27FC236}">
                <a16:creationId xmlns:a16="http://schemas.microsoft.com/office/drawing/2014/main" id="{E889565A-BBED-4B8D-935F-298992664F37}"/>
              </a:ext>
            </a:extLst>
          </p:cNvPr>
          <p:cNvPicPr>
            <a:picLocks noChangeAspect="1"/>
          </p:cNvPicPr>
          <p:nvPr/>
        </p:nvPicPr>
        <p:blipFill>
          <a:blip r:embed="rId2"/>
          <a:stretch>
            <a:fillRect/>
          </a:stretch>
        </p:blipFill>
        <p:spPr>
          <a:xfrm>
            <a:off x="6466031" y="1825625"/>
            <a:ext cx="4518139" cy="3481869"/>
          </a:xfrm>
          <a:prstGeom prst="rect">
            <a:avLst/>
          </a:prstGeom>
        </p:spPr>
      </p:pic>
      <p:sp>
        <p:nvSpPr>
          <p:cNvPr id="6" name="TextBox 5">
            <a:extLst>
              <a:ext uri="{FF2B5EF4-FFF2-40B4-BE49-F238E27FC236}">
                <a16:creationId xmlns:a16="http://schemas.microsoft.com/office/drawing/2014/main" id="{7F8830FE-BD3D-40B4-9916-0023E9B1CFC3}"/>
              </a:ext>
            </a:extLst>
          </p:cNvPr>
          <p:cNvSpPr txBox="1"/>
          <p:nvPr/>
        </p:nvSpPr>
        <p:spPr>
          <a:xfrm>
            <a:off x="6677891" y="5462590"/>
            <a:ext cx="4478470" cy="369332"/>
          </a:xfrm>
          <a:prstGeom prst="rect">
            <a:avLst/>
          </a:prstGeom>
          <a:noFill/>
        </p:spPr>
        <p:txBody>
          <a:bodyPr wrap="none" rtlCol="0">
            <a:spAutoFit/>
          </a:bodyPr>
          <a:lstStyle/>
          <a:p>
            <a:r>
              <a:rPr lang="en-US" dirty="0"/>
              <a:t>Standard Systems Engineering Process Diagram</a:t>
            </a:r>
          </a:p>
        </p:txBody>
      </p:sp>
    </p:spTree>
    <p:extLst>
      <p:ext uri="{BB962C8B-B14F-4D97-AF65-F5344CB8AC3E}">
        <p14:creationId xmlns:p14="http://schemas.microsoft.com/office/powerpoint/2010/main" val="11067300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18E3699-A63D-446B-BFDF-07D081E38B1E}"/>
              </a:ext>
            </a:extLst>
          </p:cNvPr>
          <p:cNvSpPr>
            <a:spLocks noGrp="1"/>
          </p:cNvSpPr>
          <p:nvPr>
            <p:ph type="title"/>
          </p:nvPr>
        </p:nvSpPr>
        <p:spPr/>
        <p:txBody>
          <a:bodyPr/>
          <a:lstStyle/>
          <a:p>
            <a:r>
              <a:rPr lang="en-US" dirty="0"/>
              <a:t>About This Class</a:t>
            </a:r>
          </a:p>
        </p:txBody>
      </p:sp>
      <p:sp>
        <p:nvSpPr>
          <p:cNvPr id="8" name="Text Placeholder 7">
            <a:extLst>
              <a:ext uri="{FF2B5EF4-FFF2-40B4-BE49-F238E27FC236}">
                <a16:creationId xmlns:a16="http://schemas.microsoft.com/office/drawing/2014/main" id="{8F68E48A-EED2-46C6-87D2-B61D854065F4}"/>
              </a:ext>
            </a:extLst>
          </p:cNvPr>
          <p:cNvSpPr>
            <a:spLocks noGrp="1"/>
          </p:cNvSpPr>
          <p:nvPr>
            <p:ph type="body" idx="1"/>
          </p:nvPr>
        </p:nvSpPr>
        <p:spPr/>
        <p:txBody>
          <a:bodyPr/>
          <a:lstStyle/>
          <a:p>
            <a:r>
              <a:rPr lang="en-US" dirty="0"/>
              <a:t>What This Class Is</a:t>
            </a:r>
          </a:p>
        </p:txBody>
      </p:sp>
      <p:sp>
        <p:nvSpPr>
          <p:cNvPr id="9" name="Content Placeholder 8">
            <a:extLst>
              <a:ext uri="{FF2B5EF4-FFF2-40B4-BE49-F238E27FC236}">
                <a16:creationId xmlns:a16="http://schemas.microsoft.com/office/drawing/2014/main" id="{E86288F7-CBFB-4E4F-A1B3-14A34889590B}"/>
              </a:ext>
            </a:extLst>
          </p:cNvPr>
          <p:cNvSpPr>
            <a:spLocks noGrp="1"/>
          </p:cNvSpPr>
          <p:nvPr>
            <p:ph sz="half" idx="2"/>
          </p:nvPr>
        </p:nvSpPr>
        <p:spPr>
          <a:xfrm>
            <a:off x="839788" y="2505075"/>
            <a:ext cx="5157787" cy="3513170"/>
          </a:xfrm>
        </p:spPr>
        <p:txBody>
          <a:bodyPr>
            <a:normAutofit fontScale="92500" lnSpcReduction="10000"/>
          </a:bodyPr>
          <a:lstStyle/>
          <a:p>
            <a:r>
              <a:rPr lang="en-US" dirty="0"/>
              <a:t>A Collection of tips and considerations when purchasing technology</a:t>
            </a:r>
          </a:p>
          <a:p>
            <a:r>
              <a:rPr lang="en-US" dirty="0"/>
              <a:t>Bringing awareness to the most mis-understood area of Government </a:t>
            </a:r>
          </a:p>
          <a:p>
            <a:r>
              <a:rPr lang="en-US" dirty="0"/>
              <a:t>Give you a viewpoint you may not have when you came</a:t>
            </a:r>
          </a:p>
          <a:p>
            <a:r>
              <a:rPr lang="en-US" dirty="0"/>
              <a:t>Take Away Considerations you may not have thought of or seen</a:t>
            </a:r>
          </a:p>
        </p:txBody>
      </p:sp>
      <p:sp>
        <p:nvSpPr>
          <p:cNvPr id="10" name="Text Placeholder 9">
            <a:extLst>
              <a:ext uri="{FF2B5EF4-FFF2-40B4-BE49-F238E27FC236}">
                <a16:creationId xmlns:a16="http://schemas.microsoft.com/office/drawing/2014/main" id="{90192629-F9C3-432C-AB60-41EE7F8009FD}"/>
              </a:ext>
            </a:extLst>
          </p:cNvPr>
          <p:cNvSpPr>
            <a:spLocks noGrp="1"/>
          </p:cNvSpPr>
          <p:nvPr>
            <p:ph type="body" sz="quarter" idx="3"/>
          </p:nvPr>
        </p:nvSpPr>
        <p:spPr/>
        <p:txBody>
          <a:bodyPr/>
          <a:lstStyle/>
          <a:p>
            <a:r>
              <a:rPr lang="en-US" dirty="0"/>
              <a:t>What This Class Is Not</a:t>
            </a:r>
          </a:p>
        </p:txBody>
      </p:sp>
      <p:sp>
        <p:nvSpPr>
          <p:cNvPr id="11" name="Content Placeholder 10">
            <a:extLst>
              <a:ext uri="{FF2B5EF4-FFF2-40B4-BE49-F238E27FC236}">
                <a16:creationId xmlns:a16="http://schemas.microsoft.com/office/drawing/2014/main" id="{0C2D7EC4-365C-4656-BFA7-4C03F3EC31DA}"/>
              </a:ext>
            </a:extLst>
          </p:cNvPr>
          <p:cNvSpPr>
            <a:spLocks noGrp="1"/>
          </p:cNvSpPr>
          <p:nvPr>
            <p:ph sz="quarter" idx="4"/>
          </p:nvPr>
        </p:nvSpPr>
        <p:spPr>
          <a:xfrm>
            <a:off x="6172200" y="2505075"/>
            <a:ext cx="5183188" cy="2671762"/>
          </a:xfrm>
        </p:spPr>
        <p:txBody>
          <a:bodyPr>
            <a:normAutofit fontScale="92500" lnSpcReduction="10000"/>
          </a:bodyPr>
          <a:lstStyle/>
          <a:p>
            <a:r>
              <a:rPr lang="en-US" dirty="0"/>
              <a:t>Project Management Class (Consider taking one)</a:t>
            </a:r>
          </a:p>
          <a:p>
            <a:r>
              <a:rPr lang="en-US" dirty="0"/>
              <a:t>COR or Acquisition Class (again, consider taking one)</a:t>
            </a:r>
          </a:p>
          <a:p>
            <a:r>
              <a:rPr lang="en-US" dirty="0"/>
              <a:t>Certification Class of any kind (Certifications of any kind are good)</a:t>
            </a:r>
          </a:p>
          <a:p>
            <a:endParaRPr lang="en-US" dirty="0"/>
          </a:p>
          <a:p>
            <a:endParaRPr lang="en-US" dirty="0"/>
          </a:p>
          <a:p>
            <a:pPr marL="0" indent="0">
              <a:buNone/>
            </a:pPr>
            <a:endParaRPr lang="en-US" dirty="0"/>
          </a:p>
        </p:txBody>
      </p:sp>
      <p:sp>
        <p:nvSpPr>
          <p:cNvPr id="12" name="TextBox 11">
            <a:extLst>
              <a:ext uri="{FF2B5EF4-FFF2-40B4-BE49-F238E27FC236}">
                <a16:creationId xmlns:a16="http://schemas.microsoft.com/office/drawing/2014/main" id="{76E11002-F5F5-4C76-B9E5-D8C17D98F4DC}"/>
              </a:ext>
            </a:extLst>
          </p:cNvPr>
          <p:cNvSpPr txBox="1"/>
          <p:nvPr/>
        </p:nvSpPr>
        <p:spPr>
          <a:xfrm>
            <a:off x="1134929" y="5991224"/>
            <a:ext cx="9725291" cy="646331"/>
          </a:xfrm>
          <a:prstGeom prst="rect">
            <a:avLst/>
          </a:prstGeom>
          <a:noFill/>
        </p:spPr>
        <p:txBody>
          <a:bodyPr wrap="none" rtlCol="0">
            <a:spAutoFit/>
          </a:bodyPr>
          <a:lstStyle/>
          <a:p>
            <a:pPr algn="ctr"/>
            <a:r>
              <a:rPr lang="en-US" dirty="0"/>
              <a:t>The purpose of this class is to provide a foundation for future training, while arming you with information</a:t>
            </a:r>
          </a:p>
          <a:p>
            <a:pPr algn="ctr"/>
            <a:r>
              <a:rPr lang="en-US" dirty="0"/>
              <a:t>that you should be considering when making Technology Purchases!</a:t>
            </a:r>
          </a:p>
        </p:txBody>
      </p:sp>
      <p:sp>
        <p:nvSpPr>
          <p:cNvPr id="13" name="Slide Number Placeholder 12">
            <a:extLst>
              <a:ext uri="{FF2B5EF4-FFF2-40B4-BE49-F238E27FC236}">
                <a16:creationId xmlns:a16="http://schemas.microsoft.com/office/drawing/2014/main" id="{712711AD-05A7-46FE-AD35-3E59E83B6368}"/>
              </a:ext>
            </a:extLst>
          </p:cNvPr>
          <p:cNvSpPr>
            <a:spLocks noGrp="1"/>
          </p:cNvSpPr>
          <p:nvPr>
            <p:ph type="sldNum" sz="quarter" idx="12"/>
          </p:nvPr>
        </p:nvSpPr>
        <p:spPr/>
        <p:txBody>
          <a:bodyPr/>
          <a:lstStyle/>
          <a:p>
            <a:fld id="{B082A64C-7ED8-4303-8179-869A1496BD6A}" type="slidenum">
              <a:rPr lang="en-US" smtClean="0"/>
              <a:t>4</a:t>
            </a:fld>
            <a:endParaRPr lang="en-US"/>
          </a:p>
        </p:txBody>
      </p:sp>
    </p:spTree>
    <p:extLst>
      <p:ext uri="{BB962C8B-B14F-4D97-AF65-F5344CB8AC3E}">
        <p14:creationId xmlns:p14="http://schemas.microsoft.com/office/powerpoint/2010/main" val="417429417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7ABE13-908F-482F-987D-E3243ED7D7D0}"/>
              </a:ext>
            </a:extLst>
          </p:cNvPr>
          <p:cNvSpPr>
            <a:spLocks noGrp="1"/>
          </p:cNvSpPr>
          <p:nvPr>
            <p:ph type="title"/>
          </p:nvPr>
        </p:nvSpPr>
        <p:spPr/>
        <p:txBody>
          <a:bodyPr/>
          <a:lstStyle/>
          <a:p>
            <a:r>
              <a:rPr lang="en-US" dirty="0"/>
              <a:t>What Happens During an Assessment</a:t>
            </a:r>
          </a:p>
        </p:txBody>
      </p:sp>
      <p:sp>
        <p:nvSpPr>
          <p:cNvPr id="3" name="Content Placeholder 2">
            <a:extLst>
              <a:ext uri="{FF2B5EF4-FFF2-40B4-BE49-F238E27FC236}">
                <a16:creationId xmlns:a16="http://schemas.microsoft.com/office/drawing/2014/main" id="{270F522B-05EE-4C38-A147-E0B09BF3605F}"/>
              </a:ext>
            </a:extLst>
          </p:cNvPr>
          <p:cNvSpPr>
            <a:spLocks noGrp="1"/>
          </p:cNvSpPr>
          <p:nvPr>
            <p:ph idx="1"/>
          </p:nvPr>
        </p:nvSpPr>
        <p:spPr/>
        <p:txBody>
          <a:bodyPr>
            <a:normAutofit lnSpcReduction="10000"/>
          </a:bodyPr>
          <a:lstStyle/>
          <a:p>
            <a:r>
              <a:rPr lang="en-US" dirty="0"/>
              <a:t>Make no mistake, an Assessment is a very painful process;</a:t>
            </a:r>
          </a:p>
          <a:p>
            <a:r>
              <a:rPr lang="en-US" dirty="0"/>
              <a:t>It is fraught with arguments, disagreements and differences of opinions to what the Enterprise is, and what it is intended to do;</a:t>
            </a:r>
          </a:p>
          <a:p>
            <a:r>
              <a:rPr lang="en-US" dirty="0"/>
              <a:t>Keep in mind, the more arguments and disagreements, the more the Assessment was required;</a:t>
            </a:r>
          </a:p>
          <a:p>
            <a:pPr lvl="1"/>
            <a:r>
              <a:rPr lang="en-US" dirty="0"/>
              <a:t>The more diverse opinions, the more agreement is required;</a:t>
            </a:r>
          </a:p>
          <a:p>
            <a:pPr lvl="2"/>
            <a:r>
              <a:rPr lang="en-US" dirty="0"/>
              <a:t>Intelligent and free-thinking people have their ideas.  The concept of Assessment is to get them all speaking the same terms, and understanding he Enterprise the same way.</a:t>
            </a:r>
          </a:p>
          <a:p>
            <a:pPr lvl="1"/>
            <a:r>
              <a:rPr lang="en-US" dirty="0"/>
              <a:t>As stated, the more painful an Assessment is, the more it was required.</a:t>
            </a:r>
          </a:p>
          <a:p>
            <a:r>
              <a:rPr lang="en-US" dirty="0"/>
              <a:t>Once agreed, it makes the Technology Process far easier to track and manage</a:t>
            </a:r>
          </a:p>
        </p:txBody>
      </p:sp>
      <p:sp>
        <p:nvSpPr>
          <p:cNvPr id="4" name="Slide Number Placeholder 3">
            <a:extLst>
              <a:ext uri="{FF2B5EF4-FFF2-40B4-BE49-F238E27FC236}">
                <a16:creationId xmlns:a16="http://schemas.microsoft.com/office/drawing/2014/main" id="{0F10219D-F39B-40BB-B466-04E39C948B33}"/>
              </a:ext>
            </a:extLst>
          </p:cNvPr>
          <p:cNvSpPr>
            <a:spLocks noGrp="1"/>
          </p:cNvSpPr>
          <p:nvPr>
            <p:ph type="sldNum" sz="quarter" idx="12"/>
          </p:nvPr>
        </p:nvSpPr>
        <p:spPr/>
        <p:txBody>
          <a:bodyPr/>
          <a:lstStyle/>
          <a:p>
            <a:fld id="{BA9D9B8C-0BB1-49DC-A390-B8BFFEE887FE}" type="slidenum">
              <a:rPr lang="en-US" smtClean="0"/>
              <a:pPr/>
              <a:t>40</a:t>
            </a:fld>
            <a:endParaRPr lang="en-US" dirty="0"/>
          </a:p>
        </p:txBody>
      </p:sp>
    </p:spTree>
    <p:extLst>
      <p:ext uri="{BB962C8B-B14F-4D97-AF65-F5344CB8AC3E}">
        <p14:creationId xmlns:p14="http://schemas.microsoft.com/office/powerpoint/2010/main" val="232944450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447C3-072F-4480-B8E0-28AB34870253}"/>
              </a:ext>
            </a:extLst>
          </p:cNvPr>
          <p:cNvSpPr>
            <a:spLocks noGrp="1"/>
          </p:cNvSpPr>
          <p:nvPr>
            <p:ph type="title"/>
          </p:nvPr>
        </p:nvSpPr>
        <p:spPr/>
        <p:txBody>
          <a:bodyPr/>
          <a:lstStyle/>
          <a:p>
            <a:r>
              <a:rPr lang="en-US" dirty="0"/>
              <a:t>Why the Federal Government has so Few Assessments</a:t>
            </a:r>
          </a:p>
        </p:txBody>
      </p:sp>
      <p:sp>
        <p:nvSpPr>
          <p:cNvPr id="3" name="Content Placeholder 2">
            <a:extLst>
              <a:ext uri="{FF2B5EF4-FFF2-40B4-BE49-F238E27FC236}">
                <a16:creationId xmlns:a16="http://schemas.microsoft.com/office/drawing/2014/main" id="{062B2D22-681D-491E-A64E-F8296D720242}"/>
              </a:ext>
            </a:extLst>
          </p:cNvPr>
          <p:cNvSpPr>
            <a:spLocks noGrp="1"/>
          </p:cNvSpPr>
          <p:nvPr>
            <p:ph idx="1"/>
          </p:nvPr>
        </p:nvSpPr>
        <p:spPr/>
        <p:txBody>
          <a:bodyPr>
            <a:normAutofit lnSpcReduction="10000"/>
          </a:bodyPr>
          <a:lstStyle/>
          <a:p>
            <a:r>
              <a:rPr lang="en-US" dirty="0"/>
              <a:t>Federal responsivities tend to grow from; </a:t>
            </a:r>
          </a:p>
          <a:p>
            <a:pPr lvl="1"/>
            <a:r>
              <a:rPr lang="en-US" dirty="0"/>
              <a:t>Assumption of Duties, </a:t>
            </a:r>
          </a:p>
          <a:p>
            <a:pPr lvl="1"/>
            <a:r>
              <a:rPr lang="en-US" dirty="0"/>
              <a:t>Mandates from Congress,</a:t>
            </a:r>
          </a:p>
          <a:p>
            <a:pPr lvl="1"/>
            <a:r>
              <a:rPr lang="en-US" dirty="0"/>
              <a:t>Public Demand or Need,</a:t>
            </a:r>
          </a:p>
          <a:p>
            <a:pPr lvl="1"/>
            <a:r>
              <a:rPr lang="en-US" dirty="0"/>
              <a:t>Legal Mandate and/or,</a:t>
            </a:r>
          </a:p>
          <a:p>
            <a:pPr lvl="1"/>
            <a:r>
              <a:rPr lang="en-US" dirty="0"/>
              <a:t>Evolution of Technology in the Public.</a:t>
            </a:r>
          </a:p>
          <a:p>
            <a:r>
              <a:rPr lang="en-US" dirty="0"/>
              <a:t>Time and Duty tend to distract from any time to perform Assessments;</a:t>
            </a:r>
          </a:p>
          <a:p>
            <a:r>
              <a:rPr lang="en-US" dirty="0"/>
              <a:t>These sort of changes do not generally occur in Private Industry.</a:t>
            </a:r>
          </a:p>
          <a:p>
            <a:r>
              <a:rPr lang="en-US" dirty="0"/>
              <a:t>Remember, the Federal Government serves all the people and all the markets.  Private Industry serves select people in specific markets.</a:t>
            </a:r>
          </a:p>
          <a:p>
            <a:endParaRPr lang="en-US" dirty="0"/>
          </a:p>
        </p:txBody>
      </p:sp>
      <p:sp>
        <p:nvSpPr>
          <p:cNvPr id="4" name="Slide Number Placeholder 3">
            <a:extLst>
              <a:ext uri="{FF2B5EF4-FFF2-40B4-BE49-F238E27FC236}">
                <a16:creationId xmlns:a16="http://schemas.microsoft.com/office/drawing/2014/main" id="{E2BD53CB-45A4-4AEA-9205-5366BA4EACE3}"/>
              </a:ext>
            </a:extLst>
          </p:cNvPr>
          <p:cNvSpPr>
            <a:spLocks noGrp="1"/>
          </p:cNvSpPr>
          <p:nvPr>
            <p:ph type="sldNum" sz="quarter" idx="12"/>
          </p:nvPr>
        </p:nvSpPr>
        <p:spPr/>
        <p:txBody>
          <a:bodyPr/>
          <a:lstStyle/>
          <a:p>
            <a:fld id="{BA9D9B8C-0BB1-49DC-A390-B8BFFEE887FE}" type="slidenum">
              <a:rPr lang="en-US" smtClean="0"/>
              <a:pPr/>
              <a:t>41</a:t>
            </a:fld>
            <a:endParaRPr lang="en-US" dirty="0"/>
          </a:p>
        </p:txBody>
      </p:sp>
    </p:spTree>
    <p:extLst>
      <p:ext uri="{BB962C8B-B14F-4D97-AF65-F5344CB8AC3E}">
        <p14:creationId xmlns:p14="http://schemas.microsoft.com/office/powerpoint/2010/main" val="27287201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FBD6D-61F4-43FC-A06B-7AFB4F5197F0}"/>
              </a:ext>
            </a:extLst>
          </p:cNvPr>
          <p:cNvSpPr>
            <a:spLocks noGrp="1"/>
          </p:cNvSpPr>
          <p:nvPr>
            <p:ph type="title"/>
          </p:nvPr>
        </p:nvSpPr>
        <p:spPr/>
        <p:txBody>
          <a:bodyPr/>
          <a:lstStyle/>
          <a:p>
            <a:r>
              <a:rPr lang="en-US" dirty="0"/>
              <a:t>Assessments Basics</a:t>
            </a:r>
          </a:p>
        </p:txBody>
      </p:sp>
      <p:sp>
        <p:nvSpPr>
          <p:cNvPr id="3" name="Content Placeholder 2">
            <a:extLst>
              <a:ext uri="{FF2B5EF4-FFF2-40B4-BE49-F238E27FC236}">
                <a16:creationId xmlns:a16="http://schemas.microsoft.com/office/drawing/2014/main" id="{76DCE931-CDF4-4A69-8350-8EDA6DA7F7A7}"/>
              </a:ext>
            </a:extLst>
          </p:cNvPr>
          <p:cNvSpPr>
            <a:spLocks noGrp="1"/>
          </p:cNvSpPr>
          <p:nvPr>
            <p:ph idx="1"/>
          </p:nvPr>
        </p:nvSpPr>
        <p:spPr/>
        <p:txBody>
          <a:bodyPr/>
          <a:lstStyle/>
          <a:p>
            <a:r>
              <a:rPr lang="en-US" dirty="0"/>
              <a:t>Mission Statement</a:t>
            </a:r>
          </a:p>
          <a:p>
            <a:r>
              <a:rPr lang="en-US" dirty="0"/>
              <a:t>Operational Description (</a:t>
            </a:r>
            <a:r>
              <a:rPr lang="en-US" dirty="0" err="1"/>
              <a:t>ConOps</a:t>
            </a:r>
            <a:r>
              <a:rPr lang="en-US" dirty="0"/>
              <a:t> if none exists)</a:t>
            </a:r>
          </a:p>
          <a:p>
            <a:r>
              <a:rPr lang="en-US" dirty="0"/>
              <a:t>List Stakeholders</a:t>
            </a:r>
          </a:p>
          <a:p>
            <a:r>
              <a:rPr lang="en-US" dirty="0"/>
              <a:t>Describe where data/inputs comes from</a:t>
            </a:r>
          </a:p>
          <a:p>
            <a:r>
              <a:rPr lang="en-US" dirty="0"/>
              <a:t>Describe what products/services are generated</a:t>
            </a:r>
          </a:p>
          <a:p>
            <a:r>
              <a:rPr lang="en-US" dirty="0"/>
              <a:t>Produce a System Map to describe flow of work (Usually found in the SOP’s)</a:t>
            </a:r>
          </a:p>
          <a:p>
            <a:r>
              <a:rPr lang="en-US" dirty="0"/>
              <a:t>Develop a Value Chain Structure (left to right) showing how the process shows value at each step</a:t>
            </a:r>
          </a:p>
        </p:txBody>
      </p:sp>
      <p:sp>
        <p:nvSpPr>
          <p:cNvPr id="4" name="Slide Number Placeholder 3">
            <a:extLst>
              <a:ext uri="{FF2B5EF4-FFF2-40B4-BE49-F238E27FC236}">
                <a16:creationId xmlns:a16="http://schemas.microsoft.com/office/drawing/2014/main" id="{8968ACE8-5B8B-4D95-85B0-7B2A27B9C840}"/>
              </a:ext>
            </a:extLst>
          </p:cNvPr>
          <p:cNvSpPr>
            <a:spLocks noGrp="1"/>
          </p:cNvSpPr>
          <p:nvPr>
            <p:ph type="sldNum" sz="quarter" idx="12"/>
          </p:nvPr>
        </p:nvSpPr>
        <p:spPr/>
        <p:txBody>
          <a:bodyPr/>
          <a:lstStyle/>
          <a:p>
            <a:fld id="{BA9D9B8C-0BB1-49DC-A390-B8BFFEE887FE}" type="slidenum">
              <a:rPr lang="en-US" smtClean="0"/>
              <a:pPr/>
              <a:t>42</a:t>
            </a:fld>
            <a:endParaRPr lang="en-US" dirty="0"/>
          </a:p>
        </p:txBody>
      </p:sp>
    </p:spTree>
    <p:extLst>
      <p:ext uri="{BB962C8B-B14F-4D97-AF65-F5344CB8AC3E}">
        <p14:creationId xmlns:p14="http://schemas.microsoft.com/office/powerpoint/2010/main" val="243527503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D84C21-24F4-40AE-8529-1F11D97023BE}"/>
              </a:ext>
            </a:extLst>
          </p:cNvPr>
          <p:cNvSpPr>
            <a:spLocks noGrp="1"/>
          </p:cNvSpPr>
          <p:nvPr>
            <p:ph type="title"/>
          </p:nvPr>
        </p:nvSpPr>
        <p:spPr/>
        <p:txBody>
          <a:bodyPr/>
          <a:lstStyle/>
          <a:p>
            <a:r>
              <a:rPr lang="en-US" dirty="0"/>
              <a:t>Mission Statement</a:t>
            </a:r>
          </a:p>
        </p:txBody>
      </p:sp>
      <p:sp>
        <p:nvSpPr>
          <p:cNvPr id="3" name="Content Placeholder 2">
            <a:extLst>
              <a:ext uri="{FF2B5EF4-FFF2-40B4-BE49-F238E27FC236}">
                <a16:creationId xmlns:a16="http://schemas.microsoft.com/office/drawing/2014/main" id="{247295D9-D63A-4AC3-9DA8-60A1C106292F}"/>
              </a:ext>
            </a:extLst>
          </p:cNvPr>
          <p:cNvSpPr>
            <a:spLocks noGrp="1"/>
          </p:cNvSpPr>
          <p:nvPr>
            <p:ph idx="1"/>
          </p:nvPr>
        </p:nvSpPr>
        <p:spPr>
          <a:xfrm>
            <a:off x="838200" y="1825625"/>
            <a:ext cx="10515600" cy="1970520"/>
          </a:xfrm>
        </p:spPr>
        <p:txBody>
          <a:bodyPr>
            <a:normAutofit lnSpcReduction="10000"/>
          </a:bodyPr>
          <a:lstStyle/>
          <a:p>
            <a:r>
              <a:rPr lang="en-US" dirty="0"/>
              <a:t>Frames who you are, and what you do;</a:t>
            </a:r>
          </a:p>
          <a:p>
            <a:r>
              <a:rPr lang="en-US" dirty="0"/>
              <a:t>No more than two (2) sentences (one preferred);</a:t>
            </a:r>
          </a:p>
          <a:p>
            <a:r>
              <a:rPr lang="en-US" dirty="0"/>
              <a:t>Provides boundaries and context to what you do;</a:t>
            </a:r>
          </a:p>
          <a:p>
            <a:r>
              <a:rPr lang="en-US" dirty="0"/>
              <a:t>All encompassing with no details.</a:t>
            </a:r>
          </a:p>
        </p:txBody>
      </p:sp>
      <p:sp>
        <p:nvSpPr>
          <p:cNvPr id="4" name="Slide Number Placeholder 3">
            <a:extLst>
              <a:ext uri="{FF2B5EF4-FFF2-40B4-BE49-F238E27FC236}">
                <a16:creationId xmlns:a16="http://schemas.microsoft.com/office/drawing/2014/main" id="{259E666A-2E93-4001-9BC5-EDD2EC3DCD8A}"/>
              </a:ext>
            </a:extLst>
          </p:cNvPr>
          <p:cNvSpPr>
            <a:spLocks noGrp="1"/>
          </p:cNvSpPr>
          <p:nvPr>
            <p:ph type="sldNum" sz="quarter" idx="12"/>
          </p:nvPr>
        </p:nvSpPr>
        <p:spPr/>
        <p:txBody>
          <a:bodyPr/>
          <a:lstStyle/>
          <a:p>
            <a:fld id="{BA9D9B8C-0BB1-49DC-A390-B8BFFEE887FE}" type="slidenum">
              <a:rPr lang="en-US" smtClean="0"/>
              <a:pPr/>
              <a:t>43</a:t>
            </a:fld>
            <a:endParaRPr lang="en-US" dirty="0"/>
          </a:p>
        </p:txBody>
      </p:sp>
      <p:sp>
        <p:nvSpPr>
          <p:cNvPr id="13" name="TextBox 12">
            <a:extLst>
              <a:ext uri="{FF2B5EF4-FFF2-40B4-BE49-F238E27FC236}">
                <a16:creationId xmlns:a16="http://schemas.microsoft.com/office/drawing/2014/main" id="{2F44FBA8-B3EA-4EED-8770-8D934B194A21}"/>
              </a:ext>
            </a:extLst>
          </p:cNvPr>
          <p:cNvSpPr txBox="1"/>
          <p:nvPr/>
        </p:nvSpPr>
        <p:spPr>
          <a:xfrm>
            <a:off x="1032163" y="3931082"/>
            <a:ext cx="6137564" cy="923330"/>
          </a:xfrm>
          <a:prstGeom prst="rect">
            <a:avLst/>
          </a:prstGeom>
          <a:noFill/>
        </p:spPr>
        <p:txBody>
          <a:bodyPr wrap="square">
            <a:spAutoFit/>
          </a:bodyPr>
          <a:lstStyle/>
          <a:p>
            <a:r>
              <a:rPr lang="en-US" b="0" i="0" dirty="0">
                <a:solidFill>
                  <a:srgbClr val="1B1B1B"/>
                </a:solidFill>
                <a:effectLst/>
                <a:latin typeface="Garamond" panose="02020404030301010803" pitchFamily="18" charset="0"/>
              </a:rPr>
              <a:t>The Department of Commerce’s mission is to create the conditions for economic growth and opportunity for all communities.</a:t>
            </a:r>
            <a:endParaRPr lang="en-US" dirty="0">
              <a:latin typeface="Garamond" panose="02020404030301010803" pitchFamily="18" charset="0"/>
            </a:endParaRPr>
          </a:p>
        </p:txBody>
      </p:sp>
      <p:pic>
        <p:nvPicPr>
          <p:cNvPr id="15" name="Picture 14">
            <a:extLst>
              <a:ext uri="{FF2B5EF4-FFF2-40B4-BE49-F238E27FC236}">
                <a16:creationId xmlns:a16="http://schemas.microsoft.com/office/drawing/2014/main" id="{AF84FBBF-45DC-4127-B7C7-483CF11CF636}"/>
              </a:ext>
            </a:extLst>
          </p:cNvPr>
          <p:cNvPicPr>
            <a:picLocks noChangeAspect="1"/>
          </p:cNvPicPr>
          <p:nvPr/>
        </p:nvPicPr>
        <p:blipFill>
          <a:blip r:embed="rId2"/>
          <a:stretch>
            <a:fillRect/>
          </a:stretch>
        </p:blipFill>
        <p:spPr>
          <a:xfrm>
            <a:off x="1164332" y="5170280"/>
            <a:ext cx="5181050" cy="1064265"/>
          </a:xfrm>
          <a:prstGeom prst="rect">
            <a:avLst/>
          </a:prstGeom>
        </p:spPr>
      </p:pic>
      <p:sp>
        <p:nvSpPr>
          <p:cNvPr id="17" name="TextBox 16">
            <a:extLst>
              <a:ext uri="{FF2B5EF4-FFF2-40B4-BE49-F238E27FC236}">
                <a16:creationId xmlns:a16="http://schemas.microsoft.com/office/drawing/2014/main" id="{555AF5FC-FCB5-4F0C-82BA-CB09EF166DED}"/>
              </a:ext>
            </a:extLst>
          </p:cNvPr>
          <p:cNvSpPr txBox="1"/>
          <p:nvPr/>
        </p:nvSpPr>
        <p:spPr>
          <a:xfrm>
            <a:off x="6619009" y="3899762"/>
            <a:ext cx="5340928" cy="923330"/>
          </a:xfrm>
          <a:prstGeom prst="rect">
            <a:avLst/>
          </a:prstGeom>
          <a:noFill/>
        </p:spPr>
        <p:txBody>
          <a:bodyPr wrap="square">
            <a:spAutoFit/>
          </a:bodyPr>
          <a:lstStyle/>
          <a:p>
            <a:r>
              <a:rPr lang="en-US" b="0" i="0" dirty="0">
                <a:solidFill>
                  <a:srgbClr val="1B1B1B"/>
                </a:solidFill>
                <a:effectLst/>
                <a:latin typeface="Garamond" panose="02020404030301010803" pitchFamily="18" charset="0"/>
              </a:rPr>
              <a:t>The mission of the Bureau of the Census is to serve as the leading source of quality data about the nation’s people and economy. </a:t>
            </a:r>
            <a:endParaRPr lang="en-US" dirty="0">
              <a:latin typeface="Garamond" panose="02020404030301010803" pitchFamily="18" charset="0"/>
            </a:endParaRPr>
          </a:p>
        </p:txBody>
      </p:sp>
      <p:sp>
        <p:nvSpPr>
          <p:cNvPr id="19" name="TextBox 18">
            <a:extLst>
              <a:ext uri="{FF2B5EF4-FFF2-40B4-BE49-F238E27FC236}">
                <a16:creationId xmlns:a16="http://schemas.microsoft.com/office/drawing/2014/main" id="{1935A3DD-DA4E-4DF8-8283-84347740CA3A}"/>
              </a:ext>
            </a:extLst>
          </p:cNvPr>
          <p:cNvSpPr txBox="1"/>
          <p:nvPr/>
        </p:nvSpPr>
        <p:spPr>
          <a:xfrm>
            <a:off x="6619007" y="4879022"/>
            <a:ext cx="5340929" cy="1477328"/>
          </a:xfrm>
          <a:prstGeom prst="rect">
            <a:avLst/>
          </a:prstGeom>
          <a:noFill/>
        </p:spPr>
        <p:txBody>
          <a:bodyPr wrap="square">
            <a:spAutoFit/>
          </a:bodyPr>
          <a:lstStyle/>
          <a:p>
            <a:pPr algn="l"/>
            <a:r>
              <a:rPr lang="en-US" b="0" i="0" dirty="0">
                <a:solidFill>
                  <a:srgbClr val="202124"/>
                </a:solidFill>
                <a:effectLst/>
                <a:latin typeface="Garamond" panose="02020404030301010803" pitchFamily="18" charset="0"/>
              </a:rPr>
              <a:t>NWS Mission</a:t>
            </a:r>
          </a:p>
          <a:p>
            <a:r>
              <a:rPr lang="en-US" b="1" i="0" dirty="0">
                <a:solidFill>
                  <a:srgbClr val="202124"/>
                </a:solidFill>
                <a:effectLst/>
                <a:latin typeface="Garamond" panose="02020404030301010803" pitchFamily="18" charset="0"/>
              </a:rPr>
              <a:t>Provide weather, water and climate data, forecasts, warnings, and impact-based decision support services for the protection of life and property and enhancement of the national economy</a:t>
            </a:r>
            <a:endParaRPr lang="en-US" dirty="0">
              <a:latin typeface="Garamond" panose="02020404030301010803" pitchFamily="18" charset="0"/>
            </a:endParaRPr>
          </a:p>
        </p:txBody>
      </p:sp>
    </p:spTree>
    <p:extLst>
      <p:ext uri="{BB962C8B-B14F-4D97-AF65-F5344CB8AC3E}">
        <p14:creationId xmlns:p14="http://schemas.microsoft.com/office/powerpoint/2010/main" val="28616738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35EC27-B3CA-4C5E-BFE2-7E3E202F9130}"/>
              </a:ext>
            </a:extLst>
          </p:cNvPr>
          <p:cNvSpPr>
            <a:spLocks noGrp="1"/>
          </p:cNvSpPr>
          <p:nvPr>
            <p:ph type="title"/>
          </p:nvPr>
        </p:nvSpPr>
        <p:spPr/>
        <p:txBody>
          <a:bodyPr/>
          <a:lstStyle/>
          <a:p>
            <a:r>
              <a:rPr lang="en-US" dirty="0"/>
              <a:t>Operational  Description</a:t>
            </a:r>
          </a:p>
        </p:txBody>
      </p:sp>
      <p:sp>
        <p:nvSpPr>
          <p:cNvPr id="3" name="Content Placeholder 2">
            <a:extLst>
              <a:ext uri="{FF2B5EF4-FFF2-40B4-BE49-F238E27FC236}">
                <a16:creationId xmlns:a16="http://schemas.microsoft.com/office/drawing/2014/main" id="{BF1A5A14-48C4-4B17-856C-04370EB9A360}"/>
              </a:ext>
            </a:extLst>
          </p:cNvPr>
          <p:cNvSpPr>
            <a:spLocks noGrp="1"/>
          </p:cNvSpPr>
          <p:nvPr>
            <p:ph idx="1"/>
          </p:nvPr>
        </p:nvSpPr>
        <p:spPr/>
        <p:txBody>
          <a:bodyPr/>
          <a:lstStyle/>
          <a:p>
            <a:r>
              <a:rPr lang="en-US" dirty="0"/>
              <a:t>Usually takes the form of the written word;</a:t>
            </a:r>
          </a:p>
          <a:p>
            <a:r>
              <a:rPr lang="en-US" dirty="0"/>
              <a:t>Systems Engineering refers to this as the ‘Concept of Operations’, or ‘</a:t>
            </a:r>
            <a:r>
              <a:rPr lang="en-US" dirty="0" err="1"/>
              <a:t>ConOps</a:t>
            </a:r>
            <a:r>
              <a:rPr lang="en-US" dirty="0"/>
              <a:t>’;</a:t>
            </a:r>
          </a:p>
          <a:p>
            <a:pPr lvl="1"/>
            <a:r>
              <a:rPr lang="en-US" dirty="0" err="1"/>
              <a:t>COnOps</a:t>
            </a:r>
            <a:r>
              <a:rPr lang="en-US" dirty="0"/>
              <a:t> are generally written for new products/services;</a:t>
            </a:r>
          </a:p>
          <a:p>
            <a:pPr lvl="1"/>
            <a:r>
              <a:rPr lang="en-US" dirty="0" err="1"/>
              <a:t>Howeveer</a:t>
            </a:r>
            <a:r>
              <a:rPr lang="en-US" dirty="0"/>
              <a:t>, there should be some document describing what the enterprise does, and how it meets mission requirements.</a:t>
            </a:r>
          </a:p>
          <a:p>
            <a:r>
              <a:rPr lang="en-US" dirty="0"/>
              <a:t>Operational Descriptions need to be clear enough for anyone to follow;</a:t>
            </a:r>
          </a:p>
          <a:p>
            <a:r>
              <a:rPr lang="en-US" dirty="0"/>
              <a:t>ISO 9001 certifications require these descriptions at every station and over the entire enterprise</a:t>
            </a:r>
          </a:p>
          <a:p>
            <a:endParaRPr lang="en-US" dirty="0"/>
          </a:p>
        </p:txBody>
      </p:sp>
      <p:sp>
        <p:nvSpPr>
          <p:cNvPr id="4" name="Slide Number Placeholder 3">
            <a:extLst>
              <a:ext uri="{FF2B5EF4-FFF2-40B4-BE49-F238E27FC236}">
                <a16:creationId xmlns:a16="http://schemas.microsoft.com/office/drawing/2014/main" id="{F1618ED1-4DC2-4A3F-AAF6-B40885EF1B43}"/>
              </a:ext>
            </a:extLst>
          </p:cNvPr>
          <p:cNvSpPr>
            <a:spLocks noGrp="1"/>
          </p:cNvSpPr>
          <p:nvPr>
            <p:ph type="sldNum" sz="quarter" idx="12"/>
          </p:nvPr>
        </p:nvSpPr>
        <p:spPr/>
        <p:txBody>
          <a:bodyPr/>
          <a:lstStyle/>
          <a:p>
            <a:fld id="{BA9D9B8C-0BB1-49DC-A390-B8BFFEE887FE}" type="slidenum">
              <a:rPr lang="en-US" smtClean="0"/>
              <a:pPr/>
              <a:t>44</a:t>
            </a:fld>
            <a:endParaRPr lang="en-US" dirty="0"/>
          </a:p>
        </p:txBody>
      </p:sp>
    </p:spTree>
    <p:extLst>
      <p:ext uri="{BB962C8B-B14F-4D97-AF65-F5344CB8AC3E}">
        <p14:creationId xmlns:p14="http://schemas.microsoft.com/office/powerpoint/2010/main" val="286259019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8C6C0D-9F19-406B-8B67-E0EC1C148848}"/>
              </a:ext>
            </a:extLst>
          </p:cNvPr>
          <p:cNvSpPr>
            <a:spLocks noGrp="1"/>
          </p:cNvSpPr>
          <p:nvPr>
            <p:ph type="title"/>
          </p:nvPr>
        </p:nvSpPr>
        <p:spPr/>
        <p:txBody>
          <a:bodyPr/>
          <a:lstStyle/>
          <a:p>
            <a:r>
              <a:rPr lang="en-US" dirty="0"/>
              <a:t>Established Enterprises in Government</a:t>
            </a:r>
          </a:p>
        </p:txBody>
      </p:sp>
      <p:sp>
        <p:nvSpPr>
          <p:cNvPr id="3" name="Content Placeholder 2">
            <a:extLst>
              <a:ext uri="{FF2B5EF4-FFF2-40B4-BE49-F238E27FC236}">
                <a16:creationId xmlns:a16="http://schemas.microsoft.com/office/drawing/2014/main" id="{25F45568-2520-45F5-9AE6-1DF6EE14ADB1}"/>
              </a:ext>
            </a:extLst>
          </p:cNvPr>
          <p:cNvSpPr>
            <a:spLocks noGrp="1"/>
          </p:cNvSpPr>
          <p:nvPr>
            <p:ph idx="1"/>
          </p:nvPr>
        </p:nvSpPr>
        <p:spPr>
          <a:xfrm>
            <a:off x="838199" y="1825625"/>
            <a:ext cx="6241473" cy="4351338"/>
          </a:xfrm>
        </p:spPr>
        <p:txBody>
          <a:bodyPr>
            <a:normAutofit lnSpcReduction="10000"/>
          </a:bodyPr>
          <a:lstStyle/>
          <a:p>
            <a:r>
              <a:rPr lang="en-US" dirty="0"/>
              <a:t>Established Enterprises in Government are not well documented;</a:t>
            </a:r>
          </a:p>
          <a:p>
            <a:r>
              <a:rPr lang="en-US" dirty="0"/>
              <a:t>It would take an inordinate amount of resources to fully document them prior to modernization;</a:t>
            </a:r>
          </a:p>
          <a:p>
            <a:r>
              <a:rPr lang="en-US" dirty="0"/>
              <a:t>However, there has to be a minimal understanding of the Enterprise Actions in order to properly add technology;</a:t>
            </a:r>
          </a:p>
          <a:p>
            <a:r>
              <a:rPr lang="en-US" dirty="0"/>
              <a:t>Simple charts such as these serve well as guides to ensure all functions are captured.</a:t>
            </a:r>
          </a:p>
        </p:txBody>
      </p:sp>
      <p:sp>
        <p:nvSpPr>
          <p:cNvPr id="4" name="Slide Number Placeholder 3">
            <a:extLst>
              <a:ext uri="{FF2B5EF4-FFF2-40B4-BE49-F238E27FC236}">
                <a16:creationId xmlns:a16="http://schemas.microsoft.com/office/drawing/2014/main" id="{4368F35C-22A4-46D2-BC69-EE3988350AFB}"/>
              </a:ext>
            </a:extLst>
          </p:cNvPr>
          <p:cNvSpPr>
            <a:spLocks noGrp="1"/>
          </p:cNvSpPr>
          <p:nvPr>
            <p:ph type="sldNum" sz="quarter" idx="12"/>
          </p:nvPr>
        </p:nvSpPr>
        <p:spPr/>
        <p:txBody>
          <a:bodyPr/>
          <a:lstStyle/>
          <a:p>
            <a:fld id="{BA9D9B8C-0BB1-49DC-A390-B8BFFEE887FE}" type="slidenum">
              <a:rPr lang="en-US" smtClean="0"/>
              <a:pPr/>
              <a:t>45</a:t>
            </a:fld>
            <a:endParaRPr lang="en-US" dirty="0"/>
          </a:p>
        </p:txBody>
      </p:sp>
      <p:pic>
        <p:nvPicPr>
          <p:cNvPr id="6" name="Picture 5">
            <a:extLst>
              <a:ext uri="{FF2B5EF4-FFF2-40B4-BE49-F238E27FC236}">
                <a16:creationId xmlns:a16="http://schemas.microsoft.com/office/drawing/2014/main" id="{6DFBE99E-4282-4A83-BC19-DE21D3DB50D9}"/>
              </a:ext>
            </a:extLst>
          </p:cNvPr>
          <p:cNvPicPr>
            <a:picLocks noChangeAspect="1"/>
          </p:cNvPicPr>
          <p:nvPr/>
        </p:nvPicPr>
        <p:blipFill>
          <a:blip r:embed="rId2"/>
          <a:stretch>
            <a:fillRect/>
          </a:stretch>
        </p:blipFill>
        <p:spPr>
          <a:xfrm>
            <a:off x="7124699" y="1731351"/>
            <a:ext cx="4291446" cy="2286467"/>
          </a:xfrm>
          <a:prstGeom prst="rect">
            <a:avLst/>
          </a:prstGeom>
        </p:spPr>
      </p:pic>
      <p:pic>
        <p:nvPicPr>
          <p:cNvPr id="8" name="Picture 7">
            <a:extLst>
              <a:ext uri="{FF2B5EF4-FFF2-40B4-BE49-F238E27FC236}">
                <a16:creationId xmlns:a16="http://schemas.microsoft.com/office/drawing/2014/main" id="{081B8738-2820-4CE1-A0F8-C03E6D4D8818}"/>
              </a:ext>
            </a:extLst>
          </p:cNvPr>
          <p:cNvPicPr>
            <a:picLocks noChangeAspect="1"/>
          </p:cNvPicPr>
          <p:nvPr/>
        </p:nvPicPr>
        <p:blipFill>
          <a:blip r:embed="rId3"/>
          <a:stretch>
            <a:fillRect/>
          </a:stretch>
        </p:blipFill>
        <p:spPr>
          <a:xfrm>
            <a:off x="7124699" y="4001294"/>
            <a:ext cx="4298373" cy="2435745"/>
          </a:xfrm>
          <a:prstGeom prst="rect">
            <a:avLst/>
          </a:prstGeom>
        </p:spPr>
      </p:pic>
    </p:spTree>
    <p:extLst>
      <p:ext uri="{BB962C8B-B14F-4D97-AF65-F5344CB8AC3E}">
        <p14:creationId xmlns:p14="http://schemas.microsoft.com/office/powerpoint/2010/main" val="290214205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AB421F-2336-45C5-B5A1-9E8987D939D0}"/>
              </a:ext>
            </a:extLst>
          </p:cNvPr>
          <p:cNvSpPr>
            <a:spLocks noGrp="1"/>
          </p:cNvSpPr>
          <p:nvPr>
            <p:ph type="title"/>
          </p:nvPr>
        </p:nvSpPr>
        <p:spPr/>
        <p:txBody>
          <a:bodyPr/>
          <a:lstStyle/>
          <a:p>
            <a:r>
              <a:rPr lang="en-US" dirty="0"/>
              <a:t>Data Dictionary</a:t>
            </a:r>
          </a:p>
        </p:txBody>
      </p:sp>
      <p:sp>
        <p:nvSpPr>
          <p:cNvPr id="3" name="Content Placeholder 2">
            <a:extLst>
              <a:ext uri="{FF2B5EF4-FFF2-40B4-BE49-F238E27FC236}">
                <a16:creationId xmlns:a16="http://schemas.microsoft.com/office/drawing/2014/main" id="{5C9B55B5-0ED7-44BA-B013-1EC5630836E5}"/>
              </a:ext>
            </a:extLst>
          </p:cNvPr>
          <p:cNvSpPr>
            <a:spLocks noGrp="1"/>
          </p:cNvSpPr>
          <p:nvPr>
            <p:ph idx="1"/>
          </p:nvPr>
        </p:nvSpPr>
        <p:spPr/>
        <p:txBody>
          <a:bodyPr/>
          <a:lstStyle/>
          <a:p>
            <a:r>
              <a:rPr lang="en-US" dirty="0"/>
              <a:t>One of the most necessary documents in Assessment is the Data Dictionary;</a:t>
            </a:r>
          </a:p>
          <a:p>
            <a:r>
              <a:rPr lang="en-US" dirty="0"/>
              <a:t>It is as necessary as an acronym list;</a:t>
            </a:r>
          </a:p>
          <a:p>
            <a:r>
              <a:rPr lang="en-US" dirty="0"/>
              <a:t>It frames the terms and definitions unique to your workplace and enterprise;</a:t>
            </a:r>
          </a:p>
          <a:p>
            <a:r>
              <a:rPr lang="en-US" dirty="0"/>
              <a:t>It should be in an available place for review by any interested party;</a:t>
            </a:r>
          </a:p>
          <a:p>
            <a:r>
              <a:rPr lang="en-US" dirty="0"/>
              <a:t>It is a must to be included in any acquisition document</a:t>
            </a:r>
          </a:p>
          <a:p>
            <a:r>
              <a:rPr lang="en-US" dirty="0"/>
              <a:t>Any intern or any assistant can generate a very good Data Dictionary</a:t>
            </a:r>
          </a:p>
          <a:p>
            <a:pPr marL="0" indent="0">
              <a:buNone/>
            </a:pPr>
            <a:r>
              <a:rPr lang="en-US" dirty="0"/>
              <a:t>    A Data Dictionary is a ‘Must Have’ document in an Technical Library</a:t>
            </a:r>
          </a:p>
        </p:txBody>
      </p:sp>
      <p:sp>
        <p:nvSpPr>
          <p:cNvPr id="4" name="Slide Number Placeholder 3">
            <a:extLst>
              <a:ext uri="{FF2B5EF4-FFF2-40B4-BE49-F238E27FC236}">
                <a16:creationId xmlns:a16="http://schemas.microsoft.com/office/drawing/2014/main" id="{7FEFC711-A552-49F5-B863-DB700DE5B48C}"/>
              </a:ext>
            </a:extLst>
          </p:cNvPr>
          <p:cNvSpPr>
            <a:spLocks noGrp="1"/>
          </p:cNvSpPr>
          <p:nvPr>
            <p:ph type="sldNum" sz="quarter" idx="12"/>
          </p:nvPr>
        </p:nvSpPr>
        <p:spPr/>
        <p:txBody>
          <a:bodyPr/>
          <a:lstStyle/>
          <a:p>
            <a:fld id="{BA9D9B8C-0BB1-49DC-A390-B8BFFEE887FE}" type="slidenum">
              <a:rPr lang="en-US" smtClean="0"/>
              <a:pPr/>
              <a:t>46</a:t>
            </a:fld>
            <a:endParaRPr lang="en-US" dirty="0"/>
          </a:p>
        </p:txBody>
      </p:sp>
    </p:spTree>
    <p:extLst>
      <p:ext uri="{BB962C8B-B14F-4D97-AF65-F5344CB8AC3E}">
        <p14:creationId xmlns:p14="http://schemas.microsoft.com/office/powerpoint/2010/main" val="10090657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4AE7EA-C58B-45BB-BB1C-CE6ECF27818F}"/>
              </a:ext>
            </a:extLst>
          </p:cNvPr>
          <p:cNvSpPr>
            <a:spLocks noGrp="1"/>
          </p:cNvSpPr>
          <p:nvPr>
            <p:ph type="title"/>
          </p:nvPr>
        </p:nvSpPr>
        <p:spPr/>
        <p:txBody>
          <a:bodyPr/>
          <a:lstStyle/>
          <a:p>
            <a:r>
              <a:rPr lang="en-US" dirty="0"/>
              <a:t>Process Flows</a:t>
            </a:r>
          </a:p>
        </p:txBody>
      </p:sp>
      <p:sp>
        <p:nvSpPr>
          <p:cNvPr id="3" name="Content Placeholder 2">
            <a:extLst>
              <a:ext uri="{FF2B5EF4-FFF2-40B4-BE49-F238E27FC236}">
                <a16:creationId xmlns:a16="http://schemas.microsoft.com/office/drawing/2014/main" id="{588B2B63-208C-45BE-A098-466F6DA51EE3}"/>
              </a:ext>
            </a:extLst>
          </p:cNvPr>
          <p:cNvSpPr>
            <a:spLocks noGrp="1"/>
          </p:cNvSpPr>
          <p:nvPr>
            <p:ph idx="1"/>
          </p:nvPr>
        </p:nvSpPr>
        <p:spPr>
          <a:xfrm>
            <a:off x="838200" y="1825625"/>
            <a:ext cx="10515600" cy="4667250"/>
          </a:xfrm>
        </p:spPr>
        <p:txBody>
          <a:bodyPr>
            <a:normAutofit fontScale="92500" lnSpcReduction="10000"/>
          </a:bodyPr>
          <a:lstStyle/>
          <a:p>
            <a:r>
              <a:rPr lang="en-US" dirty="0"/>
              <a:t>Pictures are seen and remembered 1,000 times faster than words;</a:t>
            </a:r>
          </a:p>
          <a:p>
            <a:r>
              <a:rPr lang="en-US" dirty="0"/>
              <a:t>Process Flows are more easily remembered than words;</a:t>
            </a:r>
          </a:p>
          <a:p>
            <a:r>
              <a:rPr lang="en-US" dirty="0"/>
              <a:t>They are easier to make on established systems when the paths can be readily traced;</a:t>
            </a:r>
          </a:p>
          <a:p>
            <a:r>
              <a:rPr lang="en-US" dirty="0"/>
              <a:t>Should be made without pictures or images.  Simply blocks with text and brief descriptions;</a:t>
            </a:r>
          </a:p>
          <a:p>
            <a:r>
              <a:rPr lang="en-US" dirty="0"/>
              <a:t>Simpler the better.  </a:t>
            </a:r>
          </a:p>
          <a:p>
            <a:r>
              <a:rPr lang="en-US" dirty="0"/>
              <a:t>Use color coded lines to keep processes separated</a:t>
            </a:r>
          </a:p>
          <a:p>
            <a:endParaRPr lang="en-US" dirty="0"/>
          </a:p>
          <a:p>
            <a:pPr marL="0" indent="0" algn="ctr">
              <a:buNone/>
            </a:pPr>
            <a:r>
              <a:rPr lang="en-US" b="1" dirty="0"/>
              <a:t>Process Flow Diagrams are an excellent and easy way of describing the Enterprise</a:t>
            </a:r>
          </a:p>
          <a:p>
            <a:endParaRPr lang="en-US" dirty="0"/>
          </a:p>
        </p:txBody>
      </p:sp>
      <p:sp>
        <p:nvSpPr>
          <p:cNvPr id="4" name="Slide Number Placeholder 3">
            <a:extLst>
              <a:ext uri="{FF2B5EF4-FFF2-40B4-BE49-F238E27FC236}">
                <a16:creationId xmlns:a16="http://schemas.microsoft.com/office/drawing/2014/main" id="{AA4A0EDA-84B4-4033-95FA-20BD0B15A35C}"/>
              </a:ext>
            </a:extLst>
          </p:cNvPr>
          <p:cNvSpPr>
            <a:spLocks noGrp="1"/>
          </p:cNvSpPr>
          <p:nvPr>
            <p:ph type="sldNum" sz="quarter" idx="12"/>
          </p:nvPr>
        </p:nvSpPr>
        <p:spPr/>
        <p:txBody>
          <a:bodyPr/>
          <a:lstStyle/>
          <a:p>
            <a:fld id="{BA9D9B8C-0BB1-49DC-A390-B8BFFEE887FE}" type="slidenum">
              <a:rPr lang="en-US" smtClean="0"/>
              <a:pPr/>
              <a:t>47</a:t>
            </a:fld>
            <a:endParaRPr lang="en-US" dirty="0"/>
          </a:p>
        </p:txBody>
      </p:sp>
    </p:spTree>
    <p:extLst>
      <p:ext uri="{BB962C8B-B14F-4D97-AF65-F5344CB8AC3E}">
        <p14:creationId xmlns:p14="http://schemas.microsoft.com/office/powerpoint/2010/main" val="149784721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AF48DB-0149-404B-B895-CFBA7EFECA6B}"/>
              </a:ext>
            </a:extLst>
          </p:cNvPr>
          <p:cNvSpPr>
            <a:spLocks noGrp="1"/>
          </p:cNvSpPr>
          <p:nvPr>
            <p:ph type="title"/>
          </p:nvPr>
        </p:nvSpPr>
        <p:spPr/>
        <p:txBody>
          <a:bodyPr/>
          <a:lstStyle/>
          <a:p>
            <a:r>
              <a:rPr lang="en-US" dirty="0"/>
              <a:t>Process Flows</a:t>
            </a:r>
          </a:p>
        </p:txBody>
      </p:sp>
      <p:sp>
        <p:nvSpPr>
          <p:cNvPr id="4" name="Slide Number Placeholder 3">
            <a:extLst>
              <a:ext uri="{FF2B5EF4-FFF2-40B4-BE49-F238E27FC236}">
                <a16:creationId xmlns:a16="http://schemas.microsoft.com/office/drawing/2014/main" id="{62E335FB-F651-48B3-BCE4-33F3E3A14FF3}"/>
              </a:ext>
            </a:extLst>
          </p:cNvPr>
          <p:cNvSpPr>
            <a:spLocks noGrp="1"/>
          </p:cNvSpPr>
          <p:nvPr>
            <p:ph type="sldNum" sz="quarter" idx="12"/>
          </p:nvPr>
        </p:nvSpPr>
        <p:spPr/>
        <p:txBody>
          <a:bodyPr/>
          <a:lstStyle/>
          <a:p>
            <a:fld id="{BA9D9B8C-0BB1-49DC-A390-B8BFFEE887FE}" type="slidenum">
              <a:rPr lang="en-US" smtClean="0"/>
              <a:pPr/>
              <a:t>48</a:t>
            </a:fld>
            <a:endParaRPr lang="en-US" dirty="0"/>
          </a:p>
        </p:txBody>
      </p:sp>
      <p:pic>
        <p:nvPicPr>
          <p:cNvPr id="6" name="Picture 5">
            <a:extLst>
              <a:ext uri="{FF2B5EF4-FFF2-40B4-BE49-F238E27FC236}">
                <a16:creationId xmlns:a16="http://schemas.microsoft.com/office/drawing/2014/main" id="{B8C537C6-FCA5-4F25-A8FA-CC1B2CF463E1}"/>
              </a:ext>
            </a:extLst>
          </p:cNvPr>
          <p:cNvPicPr>
            <a:picLocks noChangeAspect="1"/>
          </p:cNvPicPr>
          <p:nvPr/>
        </p:nvPicPr>
        <p:blipFill>
          <a:blip r:embed="rId2"/>
          <a:stretch>
            <a:fillRect/>
          </a:stretch>
        </p:blipFill>
        <p:spPr>
          <a:xfrm>
            <a:off x="466726" y="1889919"/>
            <a:ext cx="5199784" cy="3941630"/>
          </a:xfrm>
          <a:prstGeom prst="rect">
            <a:avLst/>
          </a:prstGeom>
        </p:spPr>
      </p:pic>
      <p:pic>
        <p:nvPicPr>
          <p:cNvPr id="8" name="Picture 7">
            <a:extLst>
              <a:ext uri="{FF2B5EF4-FFF2-40B4-BE49-F238E27FC236}">
                <a16:creationId xmlns:a16="http://schemas.microsoft.com/office/drawing/2014/main" id="{E2CC62FB-81E7-48FD-97A9-B73B7C335FE4}"/>
              </a:ext>
            </a:extLst>
          </p:cNvPr>
          <p:cNvPicPr>
            <a:picLocks noChangeAspect="1"/>
          </p:cNvPicPr>
          <p:nvPr/>
        </p:nvPicPr>
        <p:blipFill>
          <a:blip r:embed="rId2"/>
          <a:stretch>
            <a:fillRect/>
          </a:stretch>
        </p:blipFill>
        <p:spPr>
          <a:xfrm>
            <a:off x="6525490" y="1889919"/>
            <a:ext cx="5199784" cy="3941630"/>
          </a:xfrm>
          <a:prstGeom prst="rect">
            <a:avLst/>
          </a:prstGeom>
        </p:spPr>
      </p:pic>
      <p:cxnSp>
        <p:nvCxnSpPr>
          <p:cNvPr id="10" name="Straight Connector 9">
            <a:extLst>
              <a:ext uri="{FF2B5EF4-FFF2-40B4-BE49-F238E27FC236}">
                <a16:creationId xmlns:a16="http://schemas.microsoft.com/office/drawing/2014/main" id="{61CA127D-EAAB-4366-9141-B3DDE5091C1C}"/>
              </a:ext>
            </a:extLst>
          </p:cNvPr>
          <p:cNvCxnSpPr>
            <a:cxnSpLocks/>
          </p:cNvCxnSpPr>
          <p:nvPr/>
        </p:nvCxnSpPr>
        <p:spPr>
          <a:xfrm>
            <a:off x="7827818" y="2244437"/>
            <a:ext cx="0" cy="4111913"/>
          </a:xfrm>
          <a:prstGeom prst="line">
            <a:avLst/>
          </a:prstGeom>
          <a:ln w="57150"/>
        </p:spPr>
        <p:style>
          <a:lnRef idx="1">
            <a:schemeClr val="accent2"/>
          </a:lnRef>
          <a:fillRef idx="0">
            <a:schemeClr val="accent2"/>
          </a:fillRef>
          <a:effectRef idx="0">
            <a:schemeClr val="accent2"/>
          </a:effectRef>
          <a:fontRef idx="minor">
            <a:schemeClr val="tx1"/>
          </a:fontRef>
        </p:style>
      </p:cxnSp>
      <p:cxnSp>
        <p:nvCxnSpPr>
          <p:cNvPr id="12" name="Straight Connector 11">
            <a:extLst>
              <a:ext uri="{FF2B5EF4-FFF2-40B4-BE49-F238E27FC236}">
                <a16:creationId xmlns:a16="http://schemas.microsoft.com/office/drawing/2014/main" id="{8F21D356-DB60-41FC-BFA3-5728CB57A129}"/>
              </a:ext>
            </a:extLst>
          </p:cNvPr>
          <p:cNvCxnSpPr>
            <a:cxnSpLocks/>
          </p:cNvCxnSpPr>
          <p:nvPr/>
        </p:nvCxnSpPr>
        <p:spPr>
          <a:xfrm>
            <a:off x="10183090" y="2244437"/>
            <a:ext cx="0" cy="4111913"/>
          </a:xfrm>
          <a:prstGeom prst="line">
            <a:avLst/>
          </a:prstGeom>
          <a:ln w="57150"/>
        </p:spPr>
        <p:style>
          <a:lnRef idx="1">
            <a:schemeClr val="accent2"/>
          </a:lnRef>
          <a:fillRef idx="0">
            <a:schemeClr val="accent2"/>
          </a:fillRef>
          <a:effectRef idx="0">
            <a:schemeClr val="accent2"/>
          </a:effectRef>
          <a:fontRef idx="minor">
            <a:schemeClr val="tx1"/>
          </a:fontRef>
        </p:style>
      </p:cxnSp>
      <p:sp>
        <p:nvSpPr>
          <p:cNvPr id="15" name="TextBox 14">
            <a:extLst>
              <a:ext uri="{FF2B5EF4-FFF2-40B4-BE49-F238E27FC236}">
                <a16:creationId xmlns:a16="http://schemas.microsoft.com/office/drawing/2014/main" id="{7E91DFE7-D279-4585-A320-74509FCDADBB}"/>
              </a:ext>
            </a:extLst>
          </p:cNvPr>
          <p:cNvSpPr txBox="1"/>
          <p:nvPr/>
        </p:nvSpPr>
        <p:spPr>
          <a:xfrm>
            <a:off x="6835856" y="5909283"/>
            <a:ext cx="681597" cy="369332"/>
          </a:xfrm>
          <a:prstGeom prst="rect">
            <a:avLst/>
          </a:prstGeom>
          <a:noFill/>
        </p:spPr>
        <p:txBody>
          <a:bodyPr wrap="none" rtlCol="0">
            <a:spAutoFit/>
          </a:bodyPr>
          <a:lstStyle/>
          <a:p>
            <a:r>
              <a:rPr lang="en-US" dirty="0"/>
              <a:t>Input</a:t>
            </a:r>
          </a:p>
        </p:txBody>
      </p:sp>
      <p:sp>
        <p:nvSpPr>
          <p:cNvPr id="16" name="TextBox 15">
            <a:extLst>
              <a:ext uri="{FF2B5EF4-FFF2-40B4-BE49-F238E27FC236}">
                <a16:creationId xmlns:a16="http://schemas.microsoft.com/office/drawing/2014/main" id="{7CA70E69-32D8-4990-8F7F-6DCD43DEF03A}"/>
              </a:ext>
            </a:extLst>
          </p:cNvPr>
          <p:cNvSpPr txBox="1"/>
          <p:nvPr/>
        </p:nvSpPr>
        <p:spPr>
          <a:xfrm>
            <a:off x="8654567" y="5971112"/>
            <a:ext cx="870751" cy="369332"/>
          </a:xfrm>
          <a:prstGeom prst="rect">
            <a:avLst/>
          </a:prstGeom>
          <a:noFill/>
        </p:spPr>
        <p:txBody>
          <a:bodyPr wrap="none" rtlCol="0">
            <a:spAutoFit/>
          </a:bodyPr>
          <a:lstStyle/>
          <a:p>
            <a:r>
              <a:rPr lang="en-US" dirty="0"/>
              <a:t>Process</a:t>
            </a:r>
          </a:p>
        </p:txBody>
      </p:sp>
      <p:sp>
        <p:nvSpPr>
          <p:cNvPr id="17" name="TextBox 16">
            <a:extLst>
              <a:ext uri="{FF2B5EF4-FFF2-40B4-BE49-F238E27FC236}">
                <a16:creationId xmlns:a16="http://schemas.microsoft.com/office/drawing/2014/main" id="{A1E3037A-20AA-4B64-BD33-89BE4CF79522}"/>
              </a:ext>
            </a:extLst>
          </p:cNvPr>
          <p:cNvSpPr txBox="1"/>
          <p:nvPr/>
        </p:nvSpPr>
        <p:spPr>
          <a:xfrm>
            <a:off x="10607512" y="5969061"/>
            <a:ext cx="845103" cy="369332"/>
          </a:xfrm>
          <a:prstGeom prst="rect">
            <a:avLst/>
          </a:prstGeom>
          <a:noFill/>
        </p:spPr>
        <p:txBody>
          <a:bodyPr wrap="none" rtlCol="0">
            <a:spAutoFit/>
          </a:bodyPr>
          <a:lstStyle/>
          <a:p>
            <a:r>
              <a:rPr lang="en-US" dirty="0"/>
              <a:t>Output</a:t>
            </a:r>
          </a:p>
        </p:txBody>
      </p:sp>
      <p:sp>
        <p:nvSpPr>
          <p:cNvPr id="18" name="TextBox 17">
            <a:extLst>
              <a:ext uri="{FF2B5EF4-FFF2-40B4-BE49-F238E27FC236}">
                <a16:creationId xmlns:a16="http://schemas.microsoft.com/office/drawing/2014/main" id="{8086DBCC-F1DB-4C02-B5E0-C1B898DAF308}"/>
              </a:ext>
            </a:extLst>
          </p:cNvPr>
          <p:cNvSpPr txBox="1"/>
          <p:nvPr/>
        </p:nvSpPr>
        <p:spPr>
          <a:xfrm>
            <a:off x="1900781" y="5925643"/>
            <a:ext cx="2859116" cy="646331"/>
          </a:xfrm>
          <a:prstGeom prst="rect">
            <a:avLst/>
          </a:prstGeom>
          <a:noFill/>
        </p:spPr>
        <p:txBody>
          <a:bodyPr wrap="none" rtlCol="0">
            <a:spAutoFit/>
          </a:bodyPr>
          <a:lstStyle/>
          <a:p>
            <a:pPr algn="ctr"/>
            <a:r>
              <a:rPr lang="en-US" dirty="0"/>
              <a:t>Generalized Process Flow</a:t>
            </a:r>
          </a:p>
          <a:p>
            <a:pPr algn="ctr"/>
            <a:r>
              <a:rPr lang="en-US" dirty="0"/>
              <a:t>For Ocean Ship Observations</a:t>
            </a:r>
          </a:p>
        </p:txBody>
      </p:sp>
    </p:spTree>
    <p:extLst>
      <p:ext uri="{BB962C8B-B14F-4D97-AF65-F5344CB8AC3E}">
        <p14:creationId xmlns:p14="http://schemas.microsoft.com/office/powerpoint/2010/main" val="152860476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9DB20-7F36-43DD-9415-48CC8A5ABC92}"/>
              </a:ext>
            </a:extLst>
          </p:cNvPr>
          <p:cNvSpPr>
            <a:spLocks noGrp="1"/>
          </p:cNvSpPr>
          <p:nvPr>
            <p:ph type="title"/>
          </p:nvPr>
        </p:nvSpPr>
        <p:spPr/>
        <p:txBody>
          <a:bodyPr/>
          <a:lstStyle/>
          <a:p>
            <a:r>
              <a:rPr lang="en-US" dirty="0"/>
              <a:t>List Key Stakeholders</a:t>
            </a:r>
          </a:p>
        </p:txBody>
      </p:sp>
      <p:sp>
        <p:nvSpPr>
          <p:cNvPr id="3" name="Content Placeholder 2">
            <a:extLst>
              <a:ext uri="{FF2B5EF4-FFF2-40B4-BE49-F238E27FC236}">
                <a16:creationId xmlns:a16="http://schemas.microsoft.com/office/drawing/2014/main" id="{C82604D4-B2D0-4C46-8358-391C9C492D74}"/>
              </a:ext>
            </a:extLst>
          </p:cNvPr>
          <p:cNvSpPr>
            <a:spLocks noGrp="1"/>
          </p:cNvSpPr>
          <p:nvPr>
            <p:ph idx="1"/>
          </p:nvPr>
        </p:nvSpPr>
        <p:spPr/>
        <p:txBody>
          <a:bodyPr/>
          <a:lstStyle/>
          <a:p>
            <a:r>
              <a:rPr lang="en-US" dirty="0"/>
              <a:t>Always know who your Key Stakeholders are;</a:t>
            </a:r>
          </a:p>
          <a:p>
            <a:r>
              <a:rPr lang="en-US" dirty="0"/>
              <a:t>If you have mission requirements, match those stakeholders to those specific requirements;</a:t>
            </a:r>
          </a:p>
          <a:p>
            <a:r>
              <a:rPr lang="en-US" dirty="0"/>
              <a:t>Key Stakeholders have specific requirements.  Keep them clear and documented;</a:t>
            </a:r>
          </a:p>
          <a:p>
            <a:r>
              <a:rPr lang="en-US" dirty="0"/>
              <a:t>Never discount your key stakeholders.  Their references and recommendations can determine if your funding requests are accepted or rejected;</a:t>
            </a:r>
          </a:p>
          <a:p>
            <a:r>
              <a:rPr lang="en-US" dirty="0"/>
              <a:t>Enjoin stakeholders to ensure accurate product/service delivery.</a:t>
            </a:r>
          </a:p>
          <a:p>
            <a:endParaRPr lang="en-US" dirty="0"/>
          </a:p>
        </p:txBody>
      </p:sp>
      <p:sp>
        <p:nvSpPr>
          <p:cNvPr id="4" name="Slide Number Placeholder 3">
            <a:extLst>
              <a:ext uri="{FF2B5EF4-FFF2-40B4-BE49-F238E27FC236}">
                <a16:creationId xmlns:a16="http://schemas.microsoft.com/office/drawing/2014/main" id="{10767600-545E-4610-8556-D1360F45CF75}"/>
              </a:ext>
            </a:extLst>
          </p:cNvPr>
          <p:cNvSpPr>
            <a:spLocks noGrp="1"/>
          </p:cNvSpPr>
          <p:nvPr>
            <p:ph type="sldNum" sz="quarter" idx="12"/>
          </p:nvPr>
        </p:nvSpPr>
        <p:spPr/>
        <p:txBody>
          <a:bodyPr/>
          <a:lstStyle/>
          <a:p>
            <a:fld id="{BA9D9B8C-0BB1-49DC-A390-B8BFFEE887FE}" type="slidenum">
              <a:rPr lang="en-US" smtClean="0"/>
              <a:pPr/>
              <a:t>49</a:t>
            </a:fld>
            <a:endParaRPr lang="en-US" dirty="0"/>
          </a:p>
        </p:txBody>
      </p:sp>
    </p:spTree>
    <p:extLst>
      <p:ext uri="{BB962C8B-B14F-4D97-AF65-F5344CB8AC3E}">
        <p14:creationId xmlns:p14="http://schemas.microsoft.com/office/powerpoint/2010/main" val="41848349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BD0CAE06-58B4-41D0-B8D0-57DCB991A4A4}"/>
              </a:ext>
            </a:extLst>
          </p:cNvPr>
          <p:cNvSpPr>
            <a:spLocks noGrp="1"/>
          </p:cNvSpPr>
          <p:nvPr>
            <p:ph type="sldNum" sz="quarter" idx="12"/>
          </p:nvPr>
        </p:nvSpPr>
        <p:spPr/>
        <p:txBody>
          <a:bodyPr/>
          <a:lstStyle/>
          <a:p>
            <a:fld id="{B082A64C-7ED8-4303-8179-869A1496BD6A}" type="slidenum">
              <a:rPr lang="en-US" smtClean="0"/>
              <a:t>5</a:t>
            </a:fld>
            <a:endParaRPr lang="en-US"/>
          </a:p>
        </p:txBody>
      </p:sp>
      <p:sp>
        <p:nvSpPr>
          <p:cNvPr id="8" name="TextBox 7">
            <a:extLst>
              <a:ext uri="{FF2B5EF4-FFF2-40B4-BE49-F238E27FC236}">
                <a16:creationId xmlns:a16="http://schemas.microsoft.com/office/drawing/2014/main" id="{62D12D6A-DB0E-42C4-B88D-F8602D662D73}"/>
              </a:ext>
            </a:extLst>
          </p:cNvPr>
          <p:cNvSpPr txBox="1"/>
          <p:nvPr/>
        </p:nvSpPr>
        <p:spPr>
          <a:xfrm>
            <a:off x="499340" y="1258148"/>
            <a:ext cx="11356057" cy="3693319"/>
          </a:xfrm>
          <a:prstGeom prst="rect">
            <a:avLst/>
          </a:prstGeom>
          <a:noFill/>
        </p:spPr>
        <p:txBody>
          <a:bodyPr wrap="none" rtlCol="0">
            <a:spAutoFit/>
          </a:bodyPr>
          <a:lstStyle/>
          <a:p>
            <a:pPr algn="ctr"/>
            <a:r>
              <a:rPr lang="en-US" sz="5400" dirty="0"/>
              <a:t>Module 1</a:t>
            </a:r>
          </a:p>
          <a:p>
            <a:pPr algn="ctr"/>
            <a:endParaRPr lang="en-US" sz="5400" dirty="0"/>
          </a:p>
          <a:p>
            <a:pPr algn="ctr"/>
            <a:r>
              <a:rPr lang="en-US" sz="5400" dirty="0"/>
              <a:t>A History and Definition of Technology </a:t>
            </a:r>
          </a:p>
          <a:p>
            <a:pPr algn="ctr"/>
            <a:r>
              <a:rPr lang="en-US" sz="5400" dirty="0"/>
              <a:t>Especially in Federal Environments</a:t>
            </a:r>
          </a:p>
          <a:p>
            <a:endParaRPr lang="en-US" dirty="0"/>
          </a:p>
        </p:txBody>
      </p:sp>
      <p:sp>
        <p:nvSpPr>
          <p:cNvPr id="9" name="Rectangle 8">
            <a:extLst>
              <a:ext uri="{FF2B5EF4-FFF2-40B4-BE49-F238E27FC236}">
                <a16:creationId xmlns:a16="http://schemas.microsoft.com/office/drawing/2014/main" id="{08B1EC84-369E-46A8-8295-E3D341749917}"/>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8409944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CBA295-5CC9-465C-85FB-35E5CAE07FC7}"/>
              </a:ext>
            </a:extLst>
          </p:cNvPr>
          <p:cNvSpPr>
            <a:spLocks noGrp="1"/>
          </p:cNvSpPr>
          <p:nvPr>
            <p:ph type="title"/>
          </p:nvPr>
        </p:nvSpPr>
        <p:spPr/>
        <p:txBody>
          <a:bodyPr/>
          <a:lstStyle/>
          <a:p>
            <a:r>
              <a:rPr lang="en-US" dirty="0"/>
              <a:t>Describe Product/Service Generators using Inputs/Outputs</a:t>
            </a:r>
          </a:p>
        </p:txBody>
      </p:sp>
      <p:sp>
        <p:nvSpPr>
          <p:cNvPr id="3" name="Content Placeholder 2">
            <a:extLst>
              <a:ext uri="{FF2B5EF4-FFF2-40B4-BE49-F238E27FC236}">
                <a16:creationId xmlns:a16="http://schemas.microsoft.com/office/drawing/2014/main" id="{41C0892A-3562-4F92-904B-285B20056ABD}"/>
              </a:ext>
            </a:extLst>
          </p:cNvPr>
          <p:cNvSpPr>
            <a:spLocks noGrp="1"/>
          </p:cNvSpPr>
          <p:nvPr>
            <p:ph idx="1"/>
          </p:nvPr>
        </p:nvSpPr>
        <p:spPr>
          <a:xfrm>
            <a:off x="838200" y="1825625"/>
            <a:ext cx="10515600" cy="4667250"/>
          </a:xfrm>
        </p:spPr>
        <p:txBody>
          <a:bodyPr>
            <a:normAutofit lnSpcReduction="10000"/>
          </a:bodyPr>
          <a:lstStyle/>
          <a:p>
            <a:r>
              <a:rPr lang="en-US" dirty="0"/>
              <a:t>Each module or part of any given system should be described to show what that particular part does;</a:t>
            </a:r>
          </a:p>
          <a:p>
            <a:r>
              <a:rPr lang="en-US" dirty="0"/>
              <a:t>This activity isolates all computer or processing systems for future analysis;</a:t>
            </a:r>
          </a:p>
          <a:p>
            <a:r>
              <a:rPr lang="en-US" dirty="0"/>
              <a:t>Although the System Map has these components, this particular section is a ‘zoom in’ of each processing center;</a:t>
            </a:r>
          </a:p>
          <a:p>
            <a:r>
              <a:rPr lang="en-US" dirty="0"/>
              <a:t>The System Map shows the Process.  The Generators are the actual equipment clusters that perform the work.</a:t>
            </a:r>
          </a:p>
          <a:p>
            <a:pPr marL="0" indent="0">
              <a:buNone/>
            </a:pPr>
            <a:endParaRPr lang="en-US" dirty="0"/>
          </a:p>
          <a:p>
            <a:pPr marL="0" indent="0" algn="ctr">
              <a:buNone/>
            </a:pPr>
            <a:r>
              <a:rPr lang="en-US" b="1" dirty="0"/>
              <a:t>A</a:t>
            </a:r>
            <a:r>
              <a:rPr lang="en-US" dirty="0"/>
              <a:t> </a:t>
            </a:r>
            <a:r>
              <a:rPr lang="en-US" b="1" dirty="0"/>
              <a:t>Description of the Technical Equipment rounds out the Process Diagram</a:t>
            </a:r>
          </a:p>
        </p:txBody>
      </p:sp>
      <p:sp>
        <p:nvSpPr>
          <p:cNvPr id="4" name="Slide Number Placeholder 3">
            <a:extLst>
              <a:ext uri="{FF2B5EF4-FFF2-40B4-BE49-F238E27FC236}">
                <a16:creationId xmlns:a16="http://schemas.microsoft.com/office/drawing/2014/main" id="{AC39A4AC-F42F-4E58-A1FA-46B7593387DC}"/>
              </a:ext>
            </a:extLst>
          </p:cNvPr>
          <p:cNvSpPr>
            <a:spLocks noGrp="1"/>
          </p:cNvSpPr>
          <p:nvPr>
            <p:ph type="sldNum" sz="quarter" idx="12"/>
          </p:nvPr>
        </p:nvSpPr>
        <p:spPr/>
        <p:txBody>
          <a:bodyPr/>
          <a:lstStyle/>
          <a:p>
            <a:fld id="{BA9D9B8C-0BB1-49DC-A390-B8BFFEE887FE}" type="slidenum">
              <a:rPr lang="en-US" smtClean="0"/>
              <a:pPr/>
              <a:t>50</a:t>
            </a:fld>
            <a:endParaRPr lang="en-US" dirty="0"/>
          </a:p>
        </p:txBody>
      </p:sp>
    </p:spTree>
    <p:extLst>
      <p:ext uri="{BB962C8B-B14F-4D97-AF65-F5344CB8AC3E}">
        <p14:creationId xmlns:p14="http://schemas.microsoft.com/office/powerpoint/2010/main" val="420427628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4691D-782C-43D4-A839-EAA1647D3EE7}"/>
              </a:ext>
            </a:extLst>
          </p:cNvPr>
          <p:cNvSpPr>
            <a:spLocks noGrp="1"/>
          </p:cNvSpPr>
          <p:nvPr>
            <p:ph type="title"/>
          </p:nvPr>
        </p:nvSpPr>
        <p:spPr/>
        <p:txBody>
          <a:bodyPr/>
          <a:lstStyle/>
          <a:p>
            <a:r>
              <a:rPr lang="en-US" dirty="0"/>
              <a:t>Example of I/O and Process</a:t>
            </a:r>
          </a:p>
        </p:txBody>
      </p:sp>
      <p:sp>
        <p:nvSpPr>
          <p:cNvPr id="3" name="Content Placeholder 2">
            <a:extLst>
              <a:ext uri="{FF2B5EF4-FFF2-40B4-BE49-F238E27FC236}">
                <a16:creationId xmlns:a16="http://schemas.microsoft.com/office/drawing/2014/main" id="{83323D60-6299-4B94-81FE-7938EB334383}"/>
              </a:ext>
            </a:extLst>
          </p:cNvPr>
          <p:cNvSpPr>
            <a:spLocks noGrp="1"/>
          </p:cNvSpPr>
          <p:nvPr>
            <p:ph idx="1"/>
          </p:nvPr>
        </p:nvSpPr>
        <p:spPr>
          <a:xfrm>
            <a:off x="838200" y="1825625"/>
            <a:ext cx="2763982" cy="4351338"/>
          </a:xfrm>
        </p:spPr>
        <p:txBody>
          <a:bodyPr/>
          <a:lstStyle/>
          <a:p>
            <a:r>
              <a:rPr lang="en-US" dirty="0"/>
              <a:t>Divided by Input, Process, and Output, the actual technology being utilized is now available on a diagram to be seen and interpreted when needed.</a:t>
            </a:r>
          </a:p>
        </p:txBody>
      </p:sp>
      <p:sp>
        <p:nvSpPr>
          <p:cNvPr id="4" name="Slide Number Placeholder 3">
            <a:extLst>
              <a:ext uri="{FF2B5EF4-FFF2-40B4-BE49-F238E27FC236}">
                <a16:creationId xmlns:a16="http://schemas.microsoft.com/office/drawing/2014/main" id="{194764F4-3860-4F02-BCCF-5B833FAC2D8A}"/>
              </a:ext>
            </a:extLst>
          </p:cNvPr>
          <p:cNvSpPr>
            <a:spLocks noGrp="1"/>
          </p:cNvSpPr>
          <p:nvPr>
            <p:ph type="sldNum" sz="quarter" idx="12"/>
          </p:nvPr>
        </p:nvSpPr>
        <p:spPr/>
        <p:txBody>
          <a:bodyPr/>
          <a:lstStyle/>
          <a:p>
            <a:fld id="{BA9D9B8C-0BB1-49DC-A390-B8BFFEE887FE}" type="slidenum">
              <a:rPr lang="en-US" smtClean="0"/>
              <a:pPr/>
              <a:t>51</a:t>
            </a:fld>
            <a:endParaRPr lang="en-US" dirty="0"/>
          </a:p>
        </p:txBody>
      </p:sp>
      <p:sp>
        <p:nvSpPr>
          <p:cNvPr id="5" name="Rectangle 4">
            <a:extLst>
              <a:ext uri="{FF2B5EF4-FFF2-40B4-BE49-F238E27FC236}">
                <a16:creationId xmlns:a16="http://schemas.microsoft.com/office/drawing/2014/main" id="{DF4324C8-85C5-46B3-A17D-8CE916EA697D}"/>
              </a:ext>
            </a:extLst>
          </p:cNvPr>
          <p:cNvSpPr/>
          <p:nvPr/>
        </p:nvSpPr>
        <p:spPr>
          <a:xfrm>
            <a:off x="6798664" y="3151188"/>
            <a:ext cx="3061855" cy="1434667"/>
          </a:xfrm>
          <a:prstGeom prst="rect">
            <a:avLst/>
          </a:prstGeom>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Dell 930 Cluster</a:t>
            </a:r>
          </a:p>
          <a:p>
            <a:pPr algn="ctr"/>
            <a:r>
              <a:rPr lang="en-US" dirty="0"/>
              <a:t>4 Servers</a:t>
            </a:r>
          </a:p>
          <a:p>
            <a:pPr algn="ctr"/>
            <a:r>
              <a:rPr lang="en-US" dirty="0"/>
              <a:t>96Gb Ram Each</a:t>
            </a:r>
          </a:p>
          <a:p>
            <a:pPr algn="ctr"/>
            <a:r>
              <a:rPr lang="en-US" dirty="0"/>
              <a:t>16T Hard Drives</a:t>
            </a:r>
          </a:p>
        </p:txBody>
      </p:sp>
      <p:cxnSp>
        <p:nvCxnSpPr>
          <p:cNvPr id="7" name="Straight Arrow Connector 6">
            <a:extLst>
              <a:ext uri="{FF2B5EF4-FFF2-40B4-BE49-F238E27FC236}">
                <a16:creationId xmlns:a16="http://schemas.microsoft.com/office/drawing/2014/main" id="{F01C454B-1F09-46DE-BEF3-DE9D2524AD5B}"/>
              </a:ext>
            </a:extLst>
          </p:cNvPr>
          <p:cNvCxnSpPr>
            <a:endCxn id="5" idx="1"/>
          </p:cNvCxnSpPr>
          <p:nvPr/>
        </p:nvCxnSpPr>
        <p:spPr>
          <a:xfrm>
            <a:off x="5330082" y="2757055"/>
            <a:ext cx="1468582" cy="111146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FAF476CD-015A-4F19-9803-74EFAE886F68}"/>
              </a:ext>
            </a:extLst>
          </p:cNvPr>
          <p:cNvSpPr txBox="1"/>
          <p:nvPr/>
        </p:nvSpPr>
        <p:spPr>
          <a:xfrm>
            <a:off x="3962400" y="2572389"/>
            <a:ext cx="1367682" cy="369332"/>
          </a:xfrm>
          <a:prstGeom prst="rect">
            <a:avLst/>
          </a:prstGeom>
          <a:noFill/>
        </p:spPr>
        <p:txBody>
          <a:bodyPr wrap="none" rtlCol="0">
            <a:spAutoFit/>
          </a:bodyPr>
          <a:lstStyle/>
          <a:p>
            <a:r>
              <a:rPr lang="en-US" dirty="0"/>
              <a:t>Satellite Data</a:t>
            </a:r>
          </a:p>
        </p:txBody>
      </p:sp>
      <p:sp>
        <p:nvSpPr>
          <p:cNvPr id="9" name="TextBox 8">
            <a:extLst>
              <a:ext uri="{FF2B5EF4-FFF2-40B4-BE49-F238E27FC236}">
                <a16:creationId xmlns:a16="http://schemas.microsoft.com/office/drawing/2014/main" id="{4F1E27F8-D1B0-4C62-9EB1-D424F9D0CFB2}"/>
              </a:ext>
            </a:extLst>
          </p:cNvPr>
          <p:cNvSpPr txBox="1"/>
          <p:nvPr/>
        </p:nvSpPr>
        <p:spPr>
          <a:xfrm>
            <a:off x="3962400" y="3683855"/>
            <a:ext cx="1202573" cy="369332"/>
          </a:xfrm>
          <a:prstGeom prst="rect">
            <a:avLst/>
          </a:prstGeom>
          <a:noFill/>
        </p:spPr>
        <p:txBody>
          <a:bodyPr wrap="none" rtlCol="0">
            <a:spAutoFit/>
          </a:bodyPr>
          <a:lstStyle/>
          <a:p>
            <a:r>
              <a:rPr lang="en-US" dirty="0"/>
              <a:t>Radar Data</a:t>
            </a:r>
          </a:p>
        </p:txBody>
      </p:sp>
      <p:cxnSp>
        <p:nvCxnSpPr>
          <p:cNvPr id="11" name="Straight Arrow Connector 10">
            <a:extLst>
              <a:ext uri="{FF2B5EF4-FFF2-40B4-BE49-F238E27FC236}">
                <a16:creationId xmlns:a16="http://schemas.microsoft.com/office/drawing/2014/main" id="{42EBE023-DC22-499C-8832-0B989A045C1E}"/>
              </a:ext>
            </a:extLst>
          </p:cNvPr>
          <p:cNvCxnSpPr>
            <a:endCxn id="5" idx="1"/>
          </p:cNvCxnSpPr>
          <p:nvPr/>
        </p:nvCxnSpPr>
        <p:spPr>
          <a:xfrm>
            <a:off x="5330082" y="3868521"/>
            <a:ext cx="1468582" cy="1"/>
          </a:xfrm>
          <a:prstGeom prst="straightConnector1">
            <a:avLst/>
          </a:prstGeom>
          <a:ln>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12" name="TextBox 11">
            <a:extLst>
              <a:ext uri="{FF2B5EF4-FFF2-40B4-BE49-F238E27FC236}">
                <a16:creationId xmlns:a16="http://schemas.microsoft.com/office/drawing/2014/main" id="{C6108746-9476-459B-AFA6-DF520C67D085}"/>
              </a:ext>
            </a:extLst>
          </p:cNvPr>
          <p:cNvSpPr txBox="1"/>
          <p:nvPr/>
        </p:nvSpPr>
        <p:spPr>
          <a:xfrm>
            <a:off x="4044954" y="4795321"/>
            <a:ext cx="1370888" cy="369332"/>
          </a:xfrm>
          <a:prstGeom prst="rect">
            <a:avLst/>
          </a:prstGeom>
          <a:noFill/>
        </p:spPr>
        <p:txBody>
          <a:bodyPr wrap="none" rtlCol="0">
            <a:spAutoFit/>
          </a:bodyPr>
          <a:lstStyle/>
          <a:p>
            <a:r>
              <a:rPr lang="en-US" dirty="0"/>
              <a:t>Balloon Data</a:t>
            </a:r>
          </a:p>
        </p:txBody>
      </p:sp>
      <p:cxnSp>
        <p:nvCxnSpPr>
          <p:cNvPr id="14" name="Straight Arrow Connector 13">
            <a:extLst>
              <a:ext uri="{FF2B5EF4-FFF2-40B4-BE49-F238E27FC236}">
                <a16:creationId xmlns:a16="http://schemas.microsoft.com/office/drawing/2014/main" id="{79DB2A66-3F82-4C6F-B258-132267370239}"/>
              </a:ext>
            </a:extLst>
          </p:cNvPr>
          <p:cNvCxnSpPr>
            <a:stCxn id="12" idx="3"/>
            <a:endCxn id="5" idx="1"/>
          </p:cNvCxnSpPr>
          <p:nvPr/>
        </p:nvCxnSpPr>
        <p:spPr>
          <a:xfrm flipV="1">
            <a:off x="5415842" y="3868522"/>
            <a:ext cx="1382822" cy="111146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7DBD84FB-81AA-45A4-9ED5-BC8612A4269A}"/>
              </a:ext>
            </a:extLst>
          </p:cNvPr>
          <p:cNvCxnSpPr>
            <a:cxnSpLocks/>
            <a:endCxn id="5" idx="0"/>
          </p:cNvCxnSpPr>
          <p:nvPr/>
        </p:nvCxnSpPr>
        <p:spPr>
          <a:xfrm>
            <a:off x="8329592" y="2572389"/>
            <a:ext cx="0" cy="57879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00D79EBD-7F71-4F0A-ABD0-2BFCC0894F08}"/>
              </a:ext>
            </a:extLst>
          </p:cNvPr>
          <p:cNvSpPr txBox="1"/>
          <p:nvPr/>
        </p:nvSpPr>
        <p:spPr>
          <a:xfrm>
            <a:off x="7382857" y="2223355"/>
            <a:ext cx="1893467" cy="369332"/>
          </a:xfrm>
          <a:prstGeom prst="rect">
            <a:avLst/>
          </a:prstGeom>
          <a:noFill/>
        </p:spPr>
        <p:txBody>
          <a:bodyPr wrap="none" rtlCol="0">
            <a:spAutoFit/>
          </a:bodyPr>
          <a:lstStyle/>
          <a:p>
            <a:r>
              <a:rPr lang="en-US" dirty="0"/>
              <a:t>NIST Timing Data</a:t>
            </a:r>
          </a:p>
        </p:txBody>
      </p:sp>
      <p:cxnSp>
        <p:nvCxnSpPr>
          <p:cNvPr id="23" name="Straight Arrow Connector 22">
            <a:extLst>
              <a:ext uri="{FF2B5EF4-FFF2-40B4-BE49-F238E27FC236}">
                <a16:creationId xmlns:a16="http://schemas.microsoft.com/office/drawing/2014/main" id="{E49F2D23-ED70-43CC-99CC-10405A3FE003}"/>
              </a:ext>
            </a:extLst>
          </p:cNvPr>
          <p:cNvCxnSpPr>
            <a:stCxn id="5" idx="3"/>
          </p:cNvCxnSpPr>
          <p:nvPr/>
        </p:nvCxnSpPr>
        <p:spPr>
          <a:xfrm flipV="1">
            <a:off x="9860519" y="3868521"/>
            <a:ext cx="627372" cy="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D9D949E8-42C4-4F63-AB79-7A23002B13BF}"/>
              </a:ext>
            </a:extLst>
          </p:cNvPr>
          <p:cNvSpPr txBox="1"/>
          <p:nvPr/>
        </p:nvSpPr>
        <p:spPr>
          <a:xfrm>
            <a:off x="10487891" y="3499189"/>
            <a:ext cx="1345240" cy="923330"/>
          </a:xfrm>
          <a:prstGeom prst="rect">
            <a:avLst/>
          </a:prstGeom>
          <a:noFill/>
        </p:spPr>
        <p:txBody>
          <a:bodyPr wrap="none" rtlCol="0">
            <a:spAutoFit/>
          </a:bodyPr>
          <a:lstStyle/>
          <a:p>
            <a:r>
              <a:rPr lang="en-US" dirty="0"/>
              <a:t>4-D </a:t>
            </a:r>
          </a:p>
          <a:p>
            <a:r>
              <a:rPr lang="en-US" dirty="0"/>
              <a:t>Atmospheric</a:t>
            </a:r>
          </a:p>
          <a:p>
            <a:r>
              <a:rPr lang="en-US" dirty="0"/>
              <a:t>Data</a:t>
            </a:r>
          </a:p>
        </p:txBody>
      </p:sp>
      <p:cxnSp>
        <p:nvCxnSpPr>
          <p:cNvPr id="28" name="Straight Connector 27">
            <a:extLst>
              <a:ext uri="{FF2B5EF4-FFF2-40B4-BE49-F238E27FC236}">
                <a16:creationId xmlns:a16="http://schemas.microsoft.com/office/drawing/2014/main" id="{E81DA323-0508-4DA3-A7FA-D6BF35CC8E36}"/>
              </a:ext>
            </a:extLst>
          </p:cNvPr>
          <p:cNvCxnSpPr/>
          <p:nvPr/>
        </p:nvCxnSpPr>
        <p:spPr>
          <a:xfrm>
            <a:off x="6553200" y="1995055"/>
            <a:ext cx="0" cy="4073236"/>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8AC20F5A-0EAA-4E87-8CB2-A17BF2C7F946}"/>
              </a:ext>
            </a:extLst>
          </p:cNvPr>
          <p:cNvCxnSpPr/>
          <p:nvPr/>
        </p:nvCxnSpPr>
        <p:spPr>
          <a:xfrm>
            <a:off x="9982200" y="2016569"/>
            <a:ext cx="0" cy="4073236"/>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9BAC394F-F8F4-4B73-B03A-50B41544C0E0}"/>
              </a:ext>
            </a:extLst>
          </p:cNvPr>
          <p:cNvSpPr txBox="1"/>
          <p:nvPr/>
        </p:nvSpPr>
        <p:spPr>
          <a:xfrm>
            <a:off x="5393122" y="5698959"/>
            <a:ext cx="681597" cy="369332"/>
          </a:xfrm>
          <a:prstGeom prst="rect">
            <a:avLst/>
          </a:prstGeom>
          <a:noFill/>
        </p:spPr>
        <p:txBody>
          <a:bodyPr wrap="none" rtlCol="0">
            <a:spAutoFit/>
          </a:bodyPr>
          <a:lstStyle/>
          <a:p>
            <a:r>
              <a:rPr lang="en-US" dirty="0"/>
              <a:t>Input</a:t>
            </a:r>
          </a:p>
        </p:txBody>
      </p:sp>
      <p:sp>
        <p:nvSpPr>
          <p:cNvPr id="31" name="TextBox 30">
            <a:extLst>
              <a:ext uri="{FF2B5EF4-FFF2-40B4-BE49-F238E27FC236}">
                <a16:creationId xmlns:a16="http://schemas.microsoft.com/office/drawing/2014/main" id="{58BBBCEE-1FAC-4E47-AAB1-C4C51B5CD761}"/>
              </a:ext>
            </a:extLst>
          </p:cNvPr>
          <p:cNvSpPr txBox="1"/>
          <p:nvPr/>
        </p:nvSpPr>
        <p:spPr>
          <a:xfrm>
            <a:off x="7888099" y="5669080"/>
            <a:ext cx="870751" cy="369332"/>
          </a:xfrm>
          <a:prstGeom prst="rect">
            <a:avLst/>
          </a:prstGeom>
          <a:noFill/>
        </p:spPr>
        <p:txBody>
          <a:bodyPr wrap="none" rtlCol="0">
            <a:spAutoFit/>
          </a:bodyPr>
          <a:lstStyle/>
          <a:p>
            <a:r>
              <a:rPr lang="en-US" dirty="0"/>
              <a:t>Process</a:t>
            </a:r>
          </a:p>
        </p:txBody>
      </p:sp>
      <p:sp>
        <p:nvSpPr>
          <p:cNvPr id="32" name="TextBox 31">
            <a:extLst>
              <a:ext uri="{FF2B5EF4-FFF2-40B4-BE49-F238E27FC236}">
                <a16:creationId xmlns:a16="http://schemas.microsoft.com/office/drawing/2014/main" id="{5AAB0AE5-3864-4D2A-9884-1B12189E9A0C}"/>
              </a:ext>
            </a:extLst>
          </p:cNvPr>
          <p:cNvSpPr txBox="1"/>
          <p:nvPr/>
        </p:nvSpPr>
        <p:spPr>
          <a:xfrm>
            <a:off x="10487891" y="5720473"/>
            <a:ext cx="845103" cy="369332"/>
          </a:xfrm>
          <a:prstGeom prst="rect">
            <a:avLst/>
          </a:prstGeom>
          <a:noFill/>
        </p:spPr>
        <p:txBody>
          <a:bodyPr wrap="none" rtlCol="0">
            <a:spAutoFit/>
          </a:bodyPr>
          <a:lstStyle/>
          <a:p>
            <a:r>
              <a:rPr lang="en-US" dirty="0"/>
              <a:t>Output</a:t>
            </a:r>
          </a:p>
        </p:txBody>
      </p:sp>
      <p:cxnSp>
        <p:nvCxnSpPr>
          <p:cNvPr id="33" name="Straight Arrow Connector 32">
            <a:extLst>
              <a:ext uri="{FF2B5EF4-FFF2-40B4-BE49-F238E27FC236}">
                <a16:creationId xmlns:a16="http://schemas.microsoft.com/office/drawing/2014/main" id="{3AB9A341-1568-4404-B714-437B1C89E4B7}"/>
              </a:ext>
            </a:extLst>
          </p:cNvPr>
          <p:cNvCxnSpPr>
            <a:cxnSpLocks/>
          </p:cNvCxnSpPr>
          <p:nvPr/>
        </p:nvCxnSpPr>
        <p:spPr>
          <a:xfrm>
            <a:off x="8301034" y="4610655"/>
            <a:ext cx="0" cy="57879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DE4430EC-B520-4436-BF3C-F966D60C19D7}"/>
              </a:ext>
            </a:extLst>
          </p:cNvPr>
          <p:cNvSpPr txBox="1"/>
          <p:nvPr/>
        </p:nvSpPr>
        <p:spPr>
          <a:xfrm>
            <a:off x="7509663" y="5166476"/>
            <a:ext cx="1627625" cy="369332"/>
          </a:xfrm>
          <a:prstGeom prst="rect">
            <a:avLst/>
          </a:prstGeom>
          <a:noFill/>
        </p:spPr>
        <p:txBody>
          <a:bodyPr wrap="none" rtlCol="0">
            <a:spAutoFit/>
          </a:bodyPr>
          <a:lstStyle/>
          <a:p>
            <a:r>
              <a:rPr lang="en-US" dirty="0"/>
              <a:t>To Next Cluster</a:t>
            </a:r>
          </a:p>
        </p:txBody>
      </p:sp>
    </p:spTree>
    <p:extLst>
      <p:ext uri="{BB962C8B-B14F-4D97-AF65-F5344CB8AC3E}">
        <p14:creationId xmlns:p14="http://schemas.microsoft.com/office/powerpoint/2010/main" val="381780575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92B963-2D5C-4F93-9F23-310369C27D04}"/>
              </a:ext>
            </a:extLst>
          </p:cNvPr>
          <p:cNvSpPr>
            <a:spLocks noGrp="1"/>
          </p:cNvSpPr>
          <p:nvPr>
            <p:ph type="title"/>
          </p:nvPr>
        </p:nvSpPr>
        <p:spPr/>
        <p:txBody>
          <a:bodyPr/>
          <a:lstStyle/>
          <a:p>
            <a:r>
              <a:rPr lang="en-US" dirty="0"/>
              <a:t>Value Chain</a:t>
            </a:r>
          </a:p>
        </p:txBody>
      </p:sp>
      <p:sp>
        <p:nvSpPr>
          <p:cNvPr id="3" name="Content Placeholder 2">
            <a:extLst>
              <a:ext uri="{FF2B5EF4-FFF2-40B4-BE49-F238E27FC236}">
                <a16:creationId xmlns:a16="http://schemas.microsoft.com/office/drawing/2014/main" id="{B8B87C98-FC25-48AB-A1B1-C3399C442190}"/>
              </a:ext>
            </a:extLst>
          </p:cNvPr>
          <p:cNvSpPr>
            <a:spLocks noGrp="1"/>
          </p:cNvSpPr>
          <p:nvPr>
            <p:ph idx="1"/>
          </p:nvPr>
        </p:nvSpPr>
        <p:spPr>
          <a:xfrm>
            <a:off x="838200" y="1825625"/>
            <a:ext cx="10515600" cy="4895850"/>
          </a:xfrm>
        </p:spPr>
        <p:txBody>
          <a:bodyPr>
            <a:normAutofit lnSpcReduction="10000"/>
          </a:bodyPr>
          <a:lstStyle/>
          <a:p>
            <a:r>
              <a:rPr lang="en-US" dirty="0"/>
              <a:t>A Value Chain analysis is extremely valuable to ensure that there is always something being added, and not subtracted, from a work flow;</a:t>
            </a:r>
          </a:p>
          <a:p>
            <a:r>
              <a:rPr lang="en-US" dirty="0"/>
              <a:t>Each step along a value chain should contribute additional positive value to the output;</a:t>
            </a:r>
          </a:p>
          <a:p>
            <a:r>
              <a:rPr lang="en-US" dirty="0"/>
              <a:t>If there are loop-backs or other loops that do not add value, they need to be addressed to make the process more efficient;</a:t>
            </a:r>
          </a:p>
          <a:p>
            <a:r>
              <a:rPr lang="en-US" dirty="0"/>
              <a:t>A Value Chain Analysis does not offer the single most efficient process.  It can only help the current one be efficient as it can.</a:t>
            </a:r>
          </a:p>
          <a:p>
            <a:pPr marL="0" indent="0" algn="ctr">
              <a:buNone/>
            </a:pPr>
            <a:r>
              <a:rPr lang="en-US" b="1" dirty="0"/>
              <a:t>Value Chain Analysis is an excellent method to show that the current enterprise is as optimized as much as it can be.  It helps when other solutions, that offer greater benefit with investments, are compared against it.</a:t>
            </a:r>
          </a:p>
        </p:txBody>
      </p:sp>
      <p:sp>
        <p:nvSpPr>
          <p:cNvPr id="4" name="Slide Number Placeholder 3">
            <a:extLst>
              <a:ext uri="{FF2B5EF4-FFF2-40B4-BE49-F238E27FC236}">
                <a16:creationId xmlns:a16="http://schemas.microsoft.com/office/drawing/2014/main" id="{3F1FB2DE-3B40-4995-9597-9C4C189E00C5}"/>
              </a:ext>
            </a:extLst>
          </p:cNvPr>
          <p:cNvSpPr>
            <a:spLocks noGrp="1"/>
          </p:cNvSpPr>
          <p:nvPr>
            <p:ph type="sldNum" sz="quarter" idx="12"/>
          </p:nvPr>
        </p:nvSpPr>
        <p:spPr/>
        <p:txBody>
          <a:bodyPr/>
          <a:lstStyle/>
          <a:p>
            <a:fld id="{BA9D9B8C-0BB1-49DC-A390-B8BFFEE887FE}" type="slidenum">
              <a:rPr lang="en-US" smtClean="0"/>
              <a:pPr/>
              <a:t>52</a:t>
            </a:fld>
            <a:endParaRPr lang="en-US" dirty="0"/>
          </a:p>
        </p:txBody>
      </p:sp>
    </p:spTree>
    <p:extLst>
      <p:ext uri="{BB962C8B-B14F-4D97-AF65-F5344CB8AC3E}">
        <p14:creationId xmlns:p14="http://schemas.microsoft.com/office/powerpoint/2010/main" val="28086007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09FDB7-2F91-41ED-9F98-4BB1BCA166F8}"/>
              </a:ext>
            </a:extLst>
          </p:cNvPr>
          <p:cNvSpPr>
            <a:spLocks noGrp="1"/>
          </p:cNvSpPr>
          <p:nvPr>
            <p:ph type="title"/>
          </p:nvPr>
        </p:nvSpPr>
        <p:spPr/>
        <p:txBody>
          <a:bodyPr/>
          <a:lstStyle/>
          <a:p>
            <a:r>
              <a:rPr lang="en-US" dirty="0"/>
              <a:t>Value Chain</a:t>
            </a:r>
          </a:p>
        </p:txBody>
      </p:sp>
      <p:sp>
        <p:nvSpPr>
          <p:cNvPr id="3" name="Content Placeholder 2">
            <a:extLst>
              <a:ext uri="{FF2B5EF4-FFF2-40B4-BE49-F238E27FC236}">
                <a16:creationId xmlns:a16="http://schemas.microsoft.com/office/drawing/2014/main" id="{558B2CC6-0B0F-400A-8B8F-46BAF6EB62DC}"/>
              </a:ext>
            </a:extLst>
          </p:cNvPr>
          <p:cNvSpPr>
            <a:spLocks noGrp="1"/>
          </p:cNvSpPr>
          <p:nvPr>
            <p:ph idx="1"/>
          </p:nvPr>
        </p:nvSpPr>
        <p:spPr>
          <a:xfrm>
            <a:off x="838200" y="1825625"/>
            <a:ext cx="10515600" cy="612775"/>
          </a:xfrm>
        </p:spPr>
        <p:txBody>
          <a:bodyPr/>
          <a:lstStyle/>
          <a:p>
            <a:pPr marL="0" indent="0">
              <a:buNone/>
            </a:pPr>
            <a:r>
              <a:rPr lang="en-US" dirty="0"/>
              <a:t>A Simple Value Chain</a:t>
            </a:r>
          </a:p>
        </p:txBody>
      </p:sp>
      <p:sp>
        <p:nvSpPr>
          <p:cNvPr id="4" name="Slide Number Placeholder 3">
            <a:extLst>
              <a:ext uri="{FF2B5EF4-FFF2-40B4-BE49-F238E27FC236}">
                <a16:creationId xmlns:a16="http://schemas.microsoft.com/office/drawing/2014/main" id="{79B862A5-9D4F-41CE-8531-8F42BB8E4118}"/>
              </a:ext>
            </a:extLst>
          </p:cNvPr>
          <p:cNvSpPr>
            <a:spLocks noGrp="1"/>
          </p:cNvSpPr>
          <p:nvPr>
            <p:ph type="sldNum" sz="quarter" idx="12"/>
          </p:nvPr>
        </p:nvSpPr>
        <p:spPr/>
        <p:txBody>
          <a:bodyPr/>
          <a:lstStyle/>
          <a:p>
            <a:fld id="{BA9D9B8C-0BB1-49DC-A390-B8BFFEE887FE}" type="slidenum">
              <a:rPr lang="en-US" smtClean="0"/>
              <a:pPr/>
              <a:t>53</a:t>
            </a:fld>
            <a:endParaRPr lang="en-US" dirty="0"/>
          </a:p>
        </p:txBody>
      </p:sp>
      <p:graphicFrame>
        <p:nvGraphicFramePr>
          <p:cNvPr id="5" name="Diagram 4">
            <a:extLst>
              <a:ext uri="{FF2B5EF4-FFF2-40B4-BE49-F238E27FC236}">
                <a16:creationId xmlns:a16="http://schemas.microsoft.com/office/drawing/2014/main" id="{D02B5F8E-31F6-4B67-8E9F-5000765D820C}"/>
              </a:ext>
            </a:extLst>
          </p:cNvPr>
          <p:cNvGraphicFramePr/>
          <p:nvPr>
            <p:extLst>
              <p:ext uri="{D42A27DB-BD31-4B8C-83A1-F6EECF244321}">
                <p14:modId xmlns:p14="http://schemas.microsoft.com/office/powerpoint/2010/main" val="767823863"/>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a16="http://schemas.microsoft.com/office/drawing/2014/main" id="{6A9F8D2E-FACC-4B73-AE86-F104A67C7698}"/>
              </a:ext>
            </a:extLst>
          </p:cNvPr>
          <p:cNvSpPr txBox="1"/>
          <p:nvPr/>
        </p:nvSpPr>
        <p:spPr>
          <a:xfrm>
            <a:off x="2423138" y="4419601"/>
            <a:ext cx="8515921" cy="1631216"/>
          </a:xfrm>
          <a:prstGeom prst="rect">
            <a:avLst/>
          </a:prstGeom>
          <a:noFill/>
        </p:spPr>
        <p:txBody>
          <a:bodyPr wrap="none" rtlCol="0">
            <a:spAutoFit/>
          </a:bodyPr>
          <a:lstStyle/>
          <a:p>
            <a:r>
              <a:rPr lang="en-US" sz="3200" dirty="0"/>
              <a:t>Any loopback shows inefficiency in the process</a:t>
            </a:r>
          </a:p>
          <a:p>
            <a:r>
              <a:rPr lang="en-US" sz="3200" dirty="0"/>
              <a:t>Breakdowns in the Process Flow are easily identified</a:t>
            </a:r>
          </a:p>
          <a:p>
            <a:endParaRPr lang="en-US" dirty="0"/>
          </a:p>
          <a:p>
            <a:endParaRPr lang="en-US" dirty="0"/>
          </a:p>
        </p:txBody>
      </p:sp>
    </p:spTree>
    <p:extLst>
      <p:ext uri="{BB962C8B-B14F-4D97-AF65-F5344CB8AC3E}">
        <p14:creationId xmlns:p14="http://schemas.microsoft.com/office/powerpoint/2010/main" val="422061306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D033A3-7905-4EBA-B273-458E11ECC926}"/>
              </a:ext>
            </a:extLst>
          </p:cNvPr>
          <p:cNvSpPr>
            <a:spLocks noGrp="1"/>
          </p:cNvSpPr>
          <p:nvPr>
            <p:ph type="title"/>
          </p:nvPr>
        </p:nvSpPr>
        <p:spPr/>
        <p:txBody>
          <a:bodyPr/>
          <a:lstStyle/>
          <a:p>
            <a:r>
              <a:rPr lang="en-US" dirty="0"/>
              <a:t>Tie It All Together</a:t>
            </a:r>
          </a:p>
        </p:txBody>
      </p:sp>
      <p:sp>
        <p:nvSpPr>
          <p:cNvPr id="3" name="Content Placeholder 2">
            <a:extLst>
              <a:ext uri="{FF2B5EF4-FFF2-40B4-BE49-F238E27FC236}">
                <a16:creationId xmlns:a16="http://schemas.microsoft.com/office/drawing/2014/main" id="{BAA1C5CE-B8D2-4AAF-BB8A-57230933F816}"/>
              </a:ext>
            </a:extLst>
          </p:cNvPr>
          <p:cNvSpPr>
            <a:spLocks noGrp="1"/>
          </p:cNvSpPr>
          <p:nvPr>
            <p:ph idx="1"/>
          </p:nvPr>
        </p:nvSpPr>
        <p:spPr>
          <a:xfrm>
            <a:off x="838200" y="1825625"/>
            <a:ext cx="10515600" cy="4667250"/>
          </a:xfrm>
        </p:spPr>
        <p:txBody>
          <a:bodyPr>
            <a:normAutofit fontScale="92500" lnSpcReduction="10000"/>
          </a:bodyPr>
          <a:lstStyle/>
          <a:p>
            <a:r>
              <a:rPr lang="en-US" dirty="0"/>
              <a:t>Put all the artifacts in a binder or folder;</a:t>
            </a:r>
          </a:p>
          <a:p>
            <a:r>
              <a:rPr lang="en-US" dirty="0"/>
              <a:t>Organize them in a way that makes sense for your Branch, Division, or Line Office;</a:t>
            </a:r>
          </a:p>
          <a:p>
            <a:r>
              <a:rPr lang="en-US" dirty="0"/>
              <a:t>This Assessment becomes most of the Pre-Planning;</a:t>
            </a:r>
          </a:p>
          <a:p>
            <a:pPr lvl="1"/>
            <a:r>
              <a:rPr lang="en-US" dirty="0"/>
              <a:t>What you need to modernize tends to come forward as a result of the Assessment;</a:t>
            </a:r>
          </a:p>
          <a:p>
            <a:r>
              <a:rPr lang="en-US" dirty="0"/>
              <a:t>Have some outside entity review and see if the information makes sense, if they can understand your process flows;</a:t>
            </a:r>
          </a:p>
          <a:p>
            <a:pPr lvl="1"/>
            <a:r>
              <a:rPr lang="en-US" dirty="0"/>
              <a:t>Generally, this can be performed by outside contractors to see if they can price your system as-is;</a:t>
            </a:r>
          </a:p>
          <a:p>
            <a:pPr lvl="1"/>
            <a:r>
              <a:rPr lang="en-US" dirty="0"/>
              <a:t>Vendors will do this simply to understand what you have to offer you solutions for improvement.</a:t>
            </a:r>
          </a:p>
          <a:p>
            <a:pPr lvl="1"/>
            <a:r>
              <a:rPr lang="en-US" dirty="0"/>
              <a:t>See if your assumptions made are the same as vendors assume during the pre-planning and assessment process.</a:t>
            </a:r>
          </a:p>
        </p:txBody>
      </p:sp>
      <p:sp>
        <p:nvSpPr>
          <p:cNvPr id="4" name="Slide Number Placeholder 3">
            <a:extLst>
              <a:ext uri="{FF2B5EF4-FFF2-40B4-BE49-F238E27FC236}">
                <a16:creationId xmlns:a16="http://schemas.microsoft.com/office/drawing/2014/main" id="{FE531EA7-2173-4C45-AFAC-B42F154DF717}"/>
              </a:ext>
            </a:extLst>
          </p:cNvPr>
          <p:cNvSpPr>
            <a:spLocks noGrp="1"/>
          </p:cNvSpPr>
          <p:nvPr>
            <p:ph type="sldNum" sz="quarter" idx="12"/>
          </p:nvPr>
        </p:nvSpPr>
        <p:spPr/>
        <p:txBody>
          <a:bodyPr/>
          <a:lstStyle/>
          <a:p>
            <a:fld id="{BA9D9B8C-0BB1-49DC-A390-B8BFFEE887FE}" type="slidenum">
              <a:rPr lang="en-US" smtClean="0"/>
              <a:pPr/>
              <a:t>54</a:t>
            </a:fld>
            <a:endParaRPr lang="en-US" dirty="0"/>
          </a:p>
        </p:txBody>
      </p:sp>
    </p:spTree>
    <p:extLst>
      <p:ext uri="{BB962C8B-B14F-4D97-AF65-F5344CB8AC3E}">
        <p14:creationId xmlns:p14="http://schemas.microsoft.com/office/powerpoint/2010/main" val="33169577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7BB150-CC8E-48EE-ABD1-340C3629587F}"/>
              </a:ext>
            </a:extLst>
          </p:cNvPr>
          <p:cNvSpPr>
            <a:spLocks noGrp="1"/>
          </p:cNvSpPr>
          <p:nvPr>
            <p:ph type="title"/>
          </p:nvPr>
        </p:nvSpPr>
        <p:spPr/>
        <p:txBody>
          <a:bodyPr/>
          <a:lstStyle/>
          <a:p>
            <a:r>
              <a:rPr lang="en-US" dirty="0"/>
              <a:t>Only Now Can Assessment and Planning Be Done</a:t>
            </a:r>
          </a:p>
        </p:txBody>
      </p:sp>
      <p:sp>
        <p:nvSpPr>
          <p:cNvPr id="3" name="Content Placeholder 2">
            <a:extLst>
              <a:ext uri="{FF2B5EF4-FFF2-40B4-BE49-F238E27FC236}">
                <a16:creationId xmlns:a16="http://schemas.microsoft.com/office/drawing/2014/main" id="{ABE5D6B1-A3AC-4B99-A714-844B0DEE53D9}"/>
              </a:ext>
            </a:extLst>
          </p:cNvPr>
          <p:cNvSpPr>
            <a:spLocks noGrp="1"/>
          </p:cNvSpPr>
          <p:nvPr>
            <p:ph idx="1"/>
          </p:nvPr>
        </p:nvSpPr>
        <p:spPr/>
        <p:txBody>
          <a:bodyPr/>
          <a:lstStyle/>
          <a:p>
            <a:r>
              <a:rPr lang="en-US" dirty="0"/>
              <a:t>Modernization can only be done effectively if it can be well Planned;</a:t>
            </a:r>
          </a:p>
          <a:p>
            <a:r>
              <a:rPr lang="en-US" dirty="0"/>
              <a:t>Planning can only occur if the Enterprise has been Assessed;</a:t>
            </a:r>
          </a:p>
          <a:p>
            <a:r>
              <a:rPr lang="en-US" dirty="0"/>
              <a:t>Proper Assessment immediately shows places for improvement based on Best Available Technology, and can then be Pre-Planned;</a:t>
            </a:r>
          </a:p>
          <a:p>
            <a:r>
              <a:rPr lang="en-US" dirty="0"/>
              <a:t>There is little to no history that any Enterprise Modernization ever occurred with out a proper Assessment and the subsequent Planning to ensure its success;</a:t>
            </a:r>
          </a:p>
          <a:p>
            <a:r>
              <a:rPr lang="en-US" dirty="0"/>
              <a:t>Assessments take a lot of time.  However, it is time worth taking to ensure proper knowledge of the Enterprise.</a:t>
            </a:r>
          </a:p>
        </p:txBody>
      </p:sp>
      <p:sp>
        <p:nvSpPr>
          <p:cNvPr id="4" name="Slide Number Placeholder 3">
            <a:extLst>
              <a:ext uri="{FF2B5EF4-FFF2-40B4-BE49-F238E27FC236}">
                <a16:creationId xmlns:a16="http://schemas.microsoft.com/office/drawing/2014/main" id="{369E473D-5F12-41F9-8632-84773BD8CA68}"/>
              </a:ext>
            </a:extLst>
          </p:cNvPr>
          <p:cNvSpPr>
            <a:spLocks noGrp="1"/>
          </p:cNvSpPr>
          <p:nvPr>
            <p:ph type="sldNum" sz="quarter" idx="12"/>
          </p:nvPr>
        </p:nvSpPr>
        <p:spPr/>
        <p:txBody>
          <a:bodyPr/>
          <a:lstStyle/>
          <a:p>
            <a:fld id="{BA9D9B8C-0BB1-49DC-A390-B8BFFEE887FE}" type="slidenum">
              <a:rPr lang="en-US" smtClean="0"/>
              <a:pPr/>
              <a:t>55</a:t>
            </a:fld>
            <a:endParaRPr lang="en-US" dirty="0"/>
          </a:p>
        </p:txBody>
      </p:sp>
    </p:spTree>
    <p:extLst>
      <p:ext uri="{BB962C8B-B14F-4D97-AF65-F5344CB8AC3E}">
        <p14:creationId xmlns:p14="http://schemas.microsoft.com/office/powerpoint/2010/main" val="260624441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C8453-781F-45C7-B406-46EDEA4E0658}"/>
              </a:ext>
            </a:extLst>
          </p:cNvPr>
          <p:cNvSpPr>
            <a:spLocks noGrp="1"/>
          </p:cNvSpPr>
          <p:nvPr>
            <p:ph type="title"/>
          </p:nvPr>
        </p:nvSpPr>
        <p:spPr/>
        <p:txBody>
          <a:bodyPr/>
          <a:lstStyle/>
          <a:p>
            <a:r>
              <a:rPr lang="en-US" dirty="0"/>
              <a:t>For The Government</a:t>
            </a:r>
          </a:p>
        </p:txBody>
      </p:sp>
      <p:sp>
        <p:nvSpPr>
          <p:cNvPr id="3" name="Content Placeholder 2">
            <a:extLst>
              <a:ext uri="{FF2B5EF4-FFF2-40B4-BE49-F238E27FC236}">
                <a16:creationId xmlns:a16="http://schemas.microsoft.com/office/drawing/2014/main" id="{69F6C7F1-8F4B-438C-BBF3-588FF27C353E}"/>
              </a:ext>
            </a:extLst>
          </p:cNvPr>
          <p:cNvSpPr>
            <a:spLocks noGrp="1"/>
          </p:cNvSpPr>
          <p:nvPr>
            <p:ph idx="1"/>
          </p:nvPr>
        </p:nvSpPr>
        <p:spPr/>
        <p:txBody>
          <a:bodyPr>
            <a:normAutofit lnSpcReduction="10000"/>
          </a:bodyPr>
          <a:lstStyle/>
          <a:p>
            <a:r>
              <a:rPr lang="en-US" dirty="0"/>
              <a:t>Enterprises grew up from a sense of need to satisfy demand.  Seldom are they studied while in operations to determine their efficiency;</a:t>
            </a:r>
          </a:p>
          <a:p>
            <a:r>
              <a:rPr lang="en-US" dirty="0"/>
              <a:t>Generally, the only time they are assessed is when there is a significant chance of enterprise failure.  This includes (but not limited to):</a:t>
            </a:r>
          </a:p>
          <a:p>
            <a:pPr lvl="1"/>
            <a:r>
              <a:rPr lang="en-US" dirty="0"/>
              <a:t>When parts and supplies are no longer available or are prohibitively costly;</a:t>
            </a:r>
          </a:p>
          <a:p>
            <a:pPr lvl="1"/>
            <a:r>
              <a:rPr lang="en-US" dirty="0"/>
              <a:t>When contract services become scarce and expensive;</a:t>
            </a:r>
          </a:p>
          <a:p>
            <a:pPr lvl="1"/>
            <a:r>
              <a:rPr lang="en-US" dirty="0"/>
              <a:t>When interfacing to other enterprises or end users becomes highly difficult;</a:t>
            </a:r>
          </a:p>
          <a:p>
            <a:pPr lvl="1"/>
            <a:r>
              <a:rPr lang="en-US" dirty="0"/>
              <a:t>When Key Stakeholder complain about data speed, delivery, or availability.</a:t>
            </a:r>
          </a:p>
          <a:p>
            <a:pPr marL="0" indent="0" algn="ctr">
              <a:buNone/>
            </a:pPr>
            <a:r>
              <a:rPr lang="en-US" b="1" dirty="0"/>
              <a:t>Remember, Government entities do not go out of business, but change from one form to another.  Assessment and Planning help enterprises to prepare for inevitable change.</a:t>
            </a:r>
          </a:p>
        </p:txBody>
      </p:sp>
      <p:sp>
        <p:nvSpPr>
          <p:cNvPr id="4" name="Slide Number Placeholder 3">
            <a:extLst>
              <a:ext uri="{FF2B5EF4-FFF2-40B4-BE49-F238E27FC236}">
                <a16:creationId xmlns:a16="http://schemas.microsoft.com/office/drawing/2014/main" id="{8811BBBC-21EA-4C58-9087-56F46FDB6C6B}"/>
              </a:ext>
            </a:extLst>
          </p:cNvPr>
          <p:cNvSpPr>
            <a:spLocks noGrp="1"/>
          </p:cNvSpPr>
          <p:nvPr>
            <p:ph type="sldNum" sz="quarter" idx="12"/>
          </p:nvPr>
        </p:nvSpPr>
        <p:spPr/>
        <p:txBody>
          <a:bodyPr/>
          <a:lstStyle/>
          <a:p>
            <a:fld id="{BA9D9B8C-0BB1-49DC-A390-B8BFFEE887FE}" type="slidenum">
              <a:rPr lang="en-US" smtClean="0"/>
              <a:pPr/>
              <a:t>56</a:t>
            </a:fld>
            <a:endParaRPr lang="en-US" dirty="0"/>
          </a:p>
        </p:txBody>
      </p:sp>
    </p:spTree>
    <p:extLst>
      <p:ext uri="{BB962C8B-B14F-4D97-AF65-F5344CB8AC3E}">
        <p14:creationId xmlns:p14="http://schemas.microsoft.com/office/powerpoint/2010/main" val="411871269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B71BD-AB63-4F77-8CE0-5EA5E074CEB6}"/>
              </a:ext>
            </a:extLst>
          </p:cNvPr>
          <p:cNvSpPr>
            <a:spLocks noGrp="1"/>
          </p:cNvSpPr>
          <p:nvPr>
            <p:ph type="title"/>
          </p:nvPr>
        </p:nvSpPr>
        <p:spPr/>
        <p:txBody>
          <a:bodyPr/>
          <a:lstStyle/>
          <a:p>
            <a:r>
              <a:rPr lang="en-US" dirty="0"/>
              <a:t>Close of Module 2</a:t>
            </a:r>
          </a:p>
        </p:txBody>
      </p:sp>
      <p:sp>
        <p:nvSpPr>
          <p:cNvPr id="3" name="Content Placeholder 2">
            <a:extLst>
              <a:ext uri="{FF2B5EF4-FFF2-40B4-BE49-F238E27FC236}">
                <a16:creationId xmlns:a16="http://schemas.microsoft.com/office/drawing/2014/main" id="{45237D85-DAB9-43F0-AFAC-6B3826B4DE52}"/>
              </a:ext>
            </a:extLst>
          </p:cNvPr>
          <p:cNvSpPr>
            <a:spLocks noGrp="1"/>
          </p:cNvSpPr>
          <p:nvPr>
            <p:ph idx="1"/>
          </p:nvPr>
        </p:nvSpPr>
        <p:spPr/>
        <p:txBody>
          <a:bodyPr/>
          <a:lstStyle/>
          <a:p>
            <a:endParaRPr lang="en-US" dirty="0"/>
          </a:p>
          <a:p>
            <a:endParaRPr lang="en-US" dirty="0"/>
          </a:p>
          <a:p>
            <a:pPr marL="0" indent="0">
              <a:buNone/>
            </a:pPr>
            <a:r>
              <a:rPr lang="en-US" dirty="0"/>
              <a:t>			</a:t>
            </a:r>
          </a:p>
          <a:p>
            <a:pPr marL="0" indent="0">
              <a:buNone/>
            </a:pPr>
            <a:r>
              <a:rPr lang="en-US" dirty="0"/>
              <a:t>			          </a:t>
            </a:r>
            <a:r>
              <a:rPr lang="en-US" sz="4000" dirty="0"/>
              <a:t>10 Minute Break</a:t>
            </a:r>
          </a:p>
        </p:txBody>
      </p:sp>
      <p:sp>
        <p:nvSpPr>
          <p:cNvPr id="4" name="Slide Number Placeholder 3">
            <a:extLst>
              <a:ext uri="{FF2B5EF4-FFF2-40B4-BE49-F238E27FC236}">
                <a16:creationId xmlns:a16="http://schemas.microsoft.com/office/drawing/2014/main" id="{50876B8B-E530-4330-B42F-A763249983E5}"/>
              </a:ext>
            </a:extLst>
          </p:cNvPr>
          <p:cNvSpPr>
            <a:spLocks noGrp="1"/>
          </p:cNvSpPr>
          <p:nvPr>
            <p:ph type="sldNum" sz="quarter" idx="12"/>
          </p:nvPr>
        </p:nvSpPr>
        <p:spPr/>
        <p:txBody>
          <a:bodyPr/>
          <a:lstStyle/>
          <a:p>
            <a:fld id="{BA9D9B8C-0BB1-49DC-A390-B8BFFEE887FE}" type="slidenum">
              <a:rPr lang="en-US" smtClean="0"/>
              <a:pPr/>
              <a:t>57</a:t>
            </a:fld>
            <a:endParaRPr lang="en-US" dirty="0"/>
          </a:p>
        </p:txBody>
      </p:sp>
    </p:spTree>
    <p:extLst>
      <p:ext uri="{BB962C8B-B14F-4D97-AF65-F5344CB8AC3E}">
        <p14:creationId xmlns:p14="http://schemas.microsoft.com/office/powerpoint/2010/main" val="221790485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B6C3D9F-15D0-4A60-8AB1-DC631045D87B}"/>
              </a:ext>
            </a:extLst>
          </p:cNvPr>
          <p:cNvSpPr>
            <a:spLocks noGrp="1"/>
          </p:cNvSpPr>
          <p:nvPr>
            <p:ph type="sldNum" sz="quarter" idx="12"/>
          </p:nvPr>
        </p:nvSpPr>
        <p:spPr/>
        <p:txBody>
          <a:bodyPr/>
          <a:lstStyle/>
          <a:p>
            <a:fld id="{BA9D9B8C-0BB1-49DC-A390-B8BFFEE887FE}" type="slidenum">
              <a:rPr lang="en-US" smtClean="0"/>
              <a:pPr/>
              <a:t>58</a:t>
            </a:fld>
            <a:endParaRPr lang="en-US" dirty="0"/>
          </a:p>
        </p:txBody>
      </p:sp>
      <p:sp>
        <p:nvSpPr>
          <p:cNvPr id="5" name="TextBox 4">
            <a:extLst>
              <a:ext uri="{FF2B5EF4-FFF2-40B4-BE49-F238E27FC236}">
                <a16:creationId xmlns:a16="http://schemas.microsoft.com/office/drawing/2014/main" id="{73519FB7-95F2-4831-87CC-4E13D103FFC8}"/>
              </a:ext>
            </a:extLst>
          </p:cNvPr>
          <p:cNvSpPr txBox="1"/>
          <p:nvPr/>
        </p:nvSpPr>
        <p:spPr>
          <a:xfrm>
            <a:off x="207120" y="1258148"/>
            <a:ext cx="11940513" cy="3693319"/>
          </a:xfrm>
          <a:prstGeom prst="rect">
            <a:avLst/>
          </a:prstGeom>
          <a:noFill/>
        </p:spPr>
        <p:txBody>
          <a:bodyPr wrap="none" rtlCol="0">
            <a:spAutoFit/>
          </a:bodyPr>
          <a:lstStyle/>
          <a:p>
            <a:pPr algn="ctr"/>
            <a:r>
              <a:rPr lang="en-US" sz="5400" dirty="0"/>
              <a:t>Module 3</a:t>
            </a:r>
          </a:p>
          <a:p>
            <a:pPr algn="ctr"/>
            <a:endParaRPr lang="en-US" sz="5400" dirty="0"/>
          </a:p>
          <a:p>
            <a:pPr algn="ctr"/>
            <a:r>
              <a:rPr lang="en-US" sz="5400" dirty="0"/>
              <a:t>Modernizing Vital Government Enterprises</a:t>
            </a:r>
          </a:p>
          <a:p>
            <a:pPr algn="ctr"/>
            <a:r>
              <a:rPr lang="en-US" sz="5400" dirty="0"/>
              <a:t>The Planning Process</a:t>
            </a:r>
          </a:p>
          <a:p>
            <a:endParaRPr lang="en-US" dirty="0"/>
          </a:p>
        </p:txBody>
      </p:sp>
      <p:sp>
        <p:nvSpPr>
          <p:cNvPr id="6" name="Rectangle 5">
            <a:extLst>
              <a:ext uri="{FF2B5EF4-FFF2-40B4-BE49-F238E27FC236}">
                <a16:creationId xmlns:a16="http://schemas.microsoft.com/office/drawing/2014/main" id="{A9BDD345-172A-4330-9167-4DAD8FB93FEA}"/>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8551399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7E1B10-AFF3-432E-B1FE-B4396B0EEC5D}"/>
              </a:ext>
            </a:extLst>
          </p:cNvPr>
          <p:cNvSpPr>
            <a:spLocks noGrp="1"/>
          </p:cNvSpPr>
          <p:nvPr>
            <p:ph type="title"/>
          </p:nvPr>
        </p:nvSpPr>
        <p:spPr/>
        <p:txBody>
          <a:bodyPr/>
          <a:lstStyle/>
          <a:p>
            <a:r>
              <a:rPr lang="en-US" dirty="0"/>
              <a:t>Modernizing the Enterprise- The Planning Process</a:t>
            </a:r>
          </a:p>
        </p:txBody>
      </p:sp>
      <p:sp>
        <p:nvSpPr>
          <p:cNvPr id="3" name="Content Placeholder 2">
            <a:extLst>
              <a:ext uri="{FF2B5EF4-FFF2-40B4-BE49-F238E27FC236}">
                <a16:creationId xmlns:a16="http://schemas.microsoft.com/office/drawing/2014/main" id="{DDC0FBBA-2EC4-4122-B3A4-258A0090CA57}"/>
              </a:ext>
            </a:extLst>
          </p:cNvPr>
          <p:cNvSpPr>
            <a:spLocks noGrp="1"/>
          </p:cNvSpPr>
          <p:nvPr>
            <p:ph idx="1"/>
          </p:nvPr>
        </p:nvSpPr>
        <p:spPr/>
        <p:txBody>
          <a:bodyPr/>
          <a:lstStyle/>
          <a:p>
            <a:r>
              <a:rPr lang="en-US" dirty="0"/>
              <a:t>This is an Iterative Process where those modernizing will alternate between product/service research and interviews with vendors;</a:t>
            </a:r>
          </a:p>
          <a:p>
            <a:r>
              <a:rPr lang="en-US" dirty="0"/>
              <a:t>The iterative approach is desirable as what is uncovered is applied, and the position re-assessed;</a:t>
            </a:r>
          </a:p>
          <a:p>
            <a:r>
              <a:rPr lang="en-US" dirty="0"/>
              <a:t>Remember that your Enterprise is unique, and there is probably not a ready-made COTS solution for your need, even though a COTS solution is probably appropriate (this will be explained well in full);</a:t>
            </a:r>
          </a:p>
          <a:p>
            <a:r>
              <a:rPr lang="en-US" dirty="0"/>
              <a:t>From this point forward, the effort to modernize requires the disciplines of Project Management and most of the references will point to their terms and techniques.</a:t>
            </a:r>
          </a:p>
        </p:txBody>
      </p:sp>
      <p:sp>
        <p:nvSpPr>
          <p:cNvPr id="4" name="Slide Number Placeholder 3">
            <a:extLst>
              <a:ext uri="{FF2B5EF4-FFF2-40B4-BE49-F238E27FC236}">
                <a16:creationId xmlns:a16="http://schemas.microsoft.com/office/drawing/2014/main" id="{B261CA75-9ACD-49A8-B634-0821779A94B5}"/>
              </a:ext>
            </a:extLst>
          </p:cNvPr>
          <p:cNvSpPr>
            <a:spLocks noGrp="1"/>
          </p:cNvSpPr>
          <p:nvPr>
            <p:ph type="sldNum" sz="quarter" idx="12"/>
          </p:nvPr>
        </p:nvSpPr>
        <p:spPr/>
        <p:txBody>
          <a:bodyPr/>
          <a:lstStyle/>
          <a:p>
            <a:fld id="{BA9D9B8C-0BB1-49DC-A390-B8BFFEE887FE}" type="slidenum">
              <a:rPr lang="en-US" smtClean="0"/>
              <a:pPr/>
              <a:t>59</a:t>
            </a:fld>
            <a:endParaRPr lang="en-US" dirty="0"/>
          </a:p>
        </p:txBody>
      </p:sp>
    </p:spTree>
    <p:extLst>
      <p:ext uri="{BB962C8B-B14F-4D97-AF65-F5344CB8AC3E}">
        <p14:creationId xmlns:p14="http://schemas.microsoft.com/office/powerpoint/2010/main" val="12192036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4E51291-2F60-4E33-B7BE-8AEAF53439D7}"/>
              </a:ext>
            </a:extLst>
          </p:cNvPr>
          <p:cNvSpPr>
            <a:spLocks noGrp="1"/>
          </p:cNvSpPr>
          <p:nvPr>
            <p:ph type="title"/>
          </p:nvPr>
        </p:nvSpPr>
        <p:spPr/>
        <p:txBody>
          <a:bodyPr/>
          <a:lstStyle/>
          <a:p>
            <a:r>
              <a:rPr lang="en-US" dirty="0"/>
              <a:t>So, What is Technology?</a:t>
            </a:r>
          </a:p>
        </p:txBody>
      </p:sp>
      <p:sp>
        <p:nvSpPr>
          <p:cNvPr id="8" name="Content Placeholder 7">
            <a:extLst>
              <a:ext uri="{FF2B5EF4-FFF2-40B4-BE49-F238E27FC236}">
                <a16:creationId xmlns:a16="http://schemas.microsoft.com/office/drawing/2014/main" id="{7790AEC9-BBD1-4540-8438-B69020DA9EB1}"/>
              </a:ext>
            </a:extLst>
          </p:cNvPr>
          <p:cNvSpPr>
            <a:spLocks noGrp="1"/>
          </p:cNvSpPr>
          <p:nvPr>
            <p:ph idx="1"/>
          </p:nvPr>
        </p:nvSpPr>
        <p:spPr>
          <a:xfrm>
            <a:off x="838200" y="1825625"/>
            <a:ext cx="10515600" cy="3035624"/>
          </a:xfrm>
        </p:spPr>
        <p:txBody>
          <a:bodyPr/>
          <a:lstStyle/>
          <a:p>
            <a:r>
              <a:rPr lang="en-US" dirty="0"/>
              <a:t>“The Application of Scientific Knowledge for Practical Purposes” (Oxford)</a:t>
            </a:r>
          </a:p>
          <a:p>
            <a:r>
              <a:rPr lang="en-US" dirty="0"/>
              <a:t>“The capability given by the practical application of knowledge” (Merriam-Webster)</a:t>
            </a:r>
          </a:p>
          <a:p>
            <a:r>
              <a:rPr lang="en-US" dirty="0"/>
              <a:t>“The application of scientific knowledge to the practical aims of human life” (Britannica)</a:t>
            </a:r>
          </a:p>
        </p:txBody>
      </p:sp>
      <p:sp>
        <p:nvSpPr>
          <p:cNvPr id="9" name="TextBox 8">
            <a:extLst>
              <a:ext uri="{FF2B5EF4-FFF2-40B4-BE49-F238E27FC236}">
                <a16:creationId xmlns:a16="http://schemas.microsoft.com/office/drawing/2014/main" id="{2329FFF6-94E1-4E70-8D3B-BE283E980044}"/>
              </a:ext>
            </a:extLst>
          </p:cNvPr>
          <p:cNvSpPr txBox="1"/>
          <p:nvPr/>
        </p:nvSpPr>
        <p:spPr>
          <a:xfrm>
            <a:off x="2661568" y="4781582"/>
            <a:ext cx="7145289" cy="1477328"/>
          </a:xfrm>
          <a:prstGeom prst="rect">
            <a:avLst/>
          </a:prstGeom>
          <a:noFill/>
        </p:spPr>
        <p:txBody>
          <a:bodyPr wrap="none" rtlCol="0">
            <a:spAutoFit/>
          </a:bodyPr>
          <a:lstStyle/>
          <a:p>
            <a:pPr algn="ctr"/>
            <a:r>
              <a:rPr lang="en-US" dirty="0"/>
              <a:t>The very definition is far more broad than most people think!</a:t>
            </a:r>
          </a:p>
          <a:p>
            <a:pPr algn="ctr"/>
            <a:r>
              <a:rPr lang="en-US" dirty="0"/>
              <a:t>Usually, people think of computers or software.</a:t>
            </a:r>
          </a:p>
          <a:p>
            <a:pPr algn="ctr"/>
            <a:r>
              <a:rPr lang="en-US" dirty="0"/>
              <a:t>It applies to any science where some practical application has been developed.</a:t>
            </a:r>
          </a:p>
          <a:p>
            <a:pPr algn="ctr"/>
            <a:r>
              <a:rPr lang="en-US" dirty="0"/>
              <a:t>Be open that technology can be broadly-defined.</a:t>
            </a:r>
          </a:p>
          <a:p>
            <a:pPr algn="ctr"/>
            <a:r>
              <a:rPr lang="en-US" dirty="0"/>
              <a:t>Care must be taken as that broad line can be blurred quickly!</a:t>
            </a:r>
          </a:p>
        </p:txBody>
      </p:sp>
      <p:sp>
        <p:nvSpPr>
          <p:cNvPr id="10" name="Slide Number Placeholder 9">
            <a:extLst>
              <a:ext uri="{FF2B5EF4-FFF2-40B4-BE49-F238E27FC236}">
                <a16:creationId xmlns:a16="http://schemas.microsoft.com/office/drawing/2014/main" id="{B7851D4A-4198-4917-B741-916D29BF50C3}"/>
              </a:ext>
            </a:extLst>
          </p:cNvPr>
          <p:cNvSpPr>
            <a:spLocks noGrp="1"/>
          </p:cNvSpPr>
          <p:nvPr>
            <p:ph type="sldNum" sz="quarter" idx="12"/>
          </p:nvPr>
        </p:nvSpPr>
        <p:spPr/>
        <p:txBody>
          <a:bodyPr/>
          <a:lstStyle/>
          <a:p>
            <a:fld id="{BA9D9B8C-0BB1-49DC-A390-B8BFFEE887FE}" type="slidenum">
              <a:rPr lang="en-US" smtClean="0"/>
              <a:pPr/>
              <a:t>6</a:t>
            </a:fld>
            <a:endParaRPr lang="en-US" dirty="0"/>
          </a:p>
        </p:txBody>
      </p:sp>
    </p:spTree>
    <p:extLst>
      <p:ext uri="{BB962C8B-B14F-4D97-AF65-F5344CB8AC3E}">
        <p14:creationId xmlns:p14="http://schemas.microsoft.com/office/powerpoint/2010/main" val="123625431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BDE25-DF14-4B98-B259-726F04F07004}"/>
              </a:ext>
            </a:extLst>
          </p:cNvPr>
          <p:cNvSpPr>
            <a:spLocks noGrp="1"/>
          </p:cNvSpPr>
          <p:nvPr>
            <p:ph type="title"/>
          </p:nvPr>
        </p:nvSpPr>
        <p:spPr/>
        <p:txBody>
          <a:bodyPr/>
          <a:lstStyle/>
          <a:p>
            <a:r>
              <a:rPr lang="en-US" dirty="0"/>
              <a:t>Consider Product/Service Process Flow</a:t>
            </a:r>
          </a:p>
        </p:txBody>
      </p:sp>
      <p:sp>
        <p:nvSpPr>
          <p:cNvPr id="3" name="Content Placeholder 2">
            <a:extLst>
              <a:ext uri="{FF2B5EF4-FFF2-40B4-BE49-F238E27FC236}">
                <a16:creationId xmlns:a16="http://schemas.microsoft.com/office/drawing/2014/main" id="{A3849C5F-064B-48B7-9262-5749109D0B67}"/>
              </a:ext>
            </a:extLst>
          </p:cNvPr>
          <p:cNvSpPr>
            <a:spLocks noGrp="1"/>
          </p:cNvSpPr>
          <p:nvPr>
            <p:ph idx="1"/>
          </p:nvPr>
        </p:nvSpPr>
        <p:spPr>
          <a:xfrm>
            <a:off x="838200" y="1825625"/>
            <a:ext cx="10520494" cy="1848753"/>
          </a:xfrm>
        </p:spPr>
        <p:txBody>
          <a:bodyPr>
            <a:normAutofit lnSpcReduction="10000"/>
          </a:bodyPr>
          <a:lstStyle/>
          <a:p>
            <a:r>
              <a:rPr lang="en-US" dirty="0"/>
              <a:t>The Market is the </a:t>
            </a:r>
            <a:r>
              <a:rPr lang="en-US" dirty="0" err="1"/>
              <a:t>centerpoint</a:t>
            </a:r>
            <a:r>
              <a:rPr lang="en-US" dirty="0"/>
              <a:t> of these activities;</a:t>
            </a:r>
          </a:p>
          <a:p>
            <a:r>
              <a:rPr lang="en-US" dirty="0"/>
              <a:t>In Government, especially the DOC, we support business and do not complete against it;</a:t>
            </a:r>
          </a:p>
          <a:p>
            <a:r>
              <a:rPr lang="en-US" dirty="0"/>
              <a:t>Products are placed to market, and DOC buys from the market</a:t>
            </a:r>
          </a:p>
        </p:txBody>
      </p:sp>
      <p:sp>
        <p:nvSpPr>
          <p:cNvPr id="4" name="Slide Number Placeholder 3">
            <a:extLst>
              <a:ext uri="{FF2B5EF4-FFF2-40B4-BE49-F238E27FC236}">
                <a16:creationId xmlns:a16="http://schemas.microsoft.com/office/drawing/2014/main" id="{7ADD99F1-2EDA-4138-BE91-0A6B5B587A2F}"/>
              </a:ext>
            </a:extLst>
          </p:cNvPr>
          <p:cNvSpPr>
            <a:spLocks noGrp="1"/>
          </p:cNvSpPr>
          <p:nvPr>
            <p:ph type="sldNum" sz="quarter" idx="12"/>
          </p:nvPr>
        </p:nvSpPr>
        <p:spPr/>
        <p:txBody>
          <a:bodyPr/>
          <a:lstStyle/>
          <a:p>
            <a:fld id="{BA9D9B8C-0BB1-49DC-A390-B8BFFEE887FE}" type="slidenum">
              <a:rPr lang="en-US" smtClean="0"/>
              <a:pPr/>
              <a:t>60</a:t>
            </a:fld>
            <a:endParaRPr lang="en-US" dirty="0"/>
          </a:p>
        </p:txBody>
      </p:sp>
      <p:sp>
        <p:nvSpPr>
          <p:cNvPr id="5" name="Arrow: Right 4">
            <a:extLst>
              <a:ext uri="{FF2B5EF4-FFF2-40B4-BE49-F238E27FC236}">
                <a16:creationId xmlns:a16="http://schemas.microsoft.com/office/drawing/2014/main" id="{8DA67ECD-F6E1-42D3-9B5A-B390448118F8}"/>
              </a:ext>
            </a:extLst>
          </p:cNvPr>
          <p:cNvSpPr/>
          <p:nvPr/>
        </p:nvSpPr>
        <p:spPr>
          <a:xfrm>
            <a:off x="1818551" y="5671161"/>
            <a:ext cx="3407792" cy="7382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41364E3-7828-43CE-9057-A622D21B252C}"/>
              </a:ext>
            </a:extLst>
          </p:cNvPr>
          <p:cNvSpPr/>
          <p:nvPr/>
        </p:nvSpPr>
        <p:spPr>
          <a:xfrm>
            <a:off x="5293454" y="5671161"/>
            <a:ext cx="1744910" cy="7382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Right 6">
            <a:extLst>
              <a:ext uri="{FF2B5EF4-FFF2-40B4-BE49-F238E27FC236}">
                <a16:creationId xmlns:a16="http://schemas.microsoft.com/office/drawing/2014/main" id="{1FF3FBF1-C9AD-475A-B596-440254A30DF4}"/>
              </a:ext>
            </a:extLst>
          </p:cNvPr>
          <p:cNvSpPr/>
          <p:nvPr/>
        </p:nvSpPr>
        <p:spPr>
          <a:xfrm>
            <a:off x="7209639" y="5671160"/>
            <a:ext cx="3545048" cy="7382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3324218E-D232-4318-AFD1-CF1D5FEE6B8D}"/>
              </a:ext>
            </a:extLst>
          </p:cNvPr>
          <p:cNvSpPr txBox="1"/>
          <p:nvPr/>
        </p:nvSpPr>
        <p:spPr>
          <a:xfrm>
            <a:off x="1773905" y="5846705"/>
            <a:ext cx="3568023" cy="369332"/>
          </a:xfrm>
          <a:prstGeom prst="rect">
            <a:avLst/>
          </a:prstGeom>
          <a:noFill/>
        </p:spPr>
        <p:txBody>
          <a:bodyPr wrap="square" rtlCol="0">
            <a:spAutoFit/>
          </a:bodyPr>
          <a:lstStyle/>
          <a:p>
            <a:r>
              <a:rPr lang="en-US" dirty="0">
                <a:solidFill>
                  <a:schemeClr val="bg1"/>
                </a:solidFill>
                <a:latin typeface="Calisto MT" panose="02040603050505030304" pitchFamily="18" charset="0"/>
              </a:rPr>
              <a:t>Private Industry Sends to Market</a:t>
            </a:r>
          </a:p>
        </p:txBody>
      </p:sp>
      <p:sp>
        <p:nvSpPr>
          <p:cNvPr id="9" name="TextBox 8">
            <a:extLst>
              <a:ext uri="{FF2B5EF4-FFF2-40B4-BE49-F238E27FC236}">
                <a16:creationId xmlns:a16="http://schemas.microsoft.com/office/drawing/2014/main" id="{D0782E06-D468-4C32-95C5-1CCA87B36D6D}"/>
              </a:ext>
            </a:extLst>
          </p:cNvPr>
          <p:cNvSpPr txBox="1"/>
          <p:nvPr/>
        </p:nvSpPr>
        <p:spPr>
          <a:xfrm>
            <a:off x="7295626" y="5855609"/>
            <a:ext cx="3231719" cy="369332"/>
          </a:xfrm>
          <a:prstGeom prst="rect">
            <a:avLst/>
          </a:prstGeom>
          <a:noFill/>
        </p:spPr>
        <p:txBody>
          <a:bodyPr wrap="none" rtlCol="0">
            <a:spAutoFit/>
          </a:bodyPr>
          <a:lstStyle/>
          <a:p>
            <a:r>
              <a:rPr lang="en-US" dirty="0">
                <a:solidFill>
                  <a:schemeClr val="bg1"/>
                </a:solidFill>
                <a:latin typeface="Calisto MT" panose="02040603050505030304" pitchFamily="18" charset="0"/>
              </a:rPr>
              <a:t>Government buys from Market</a:t>
            </a:r>
          </a:p>
        </p:txBody>
      </p:sp>
      <p:sp>
        <p:nvSpPr>
          <p:cNvPr id="10" name="TextBox 9">
            <a:extLst>
              <a:ext uri="{FF2B5EF4-FFF2-40B4-BE49-F238E27FC236}">
                <a16:creationId xmlns:a16="http://schemas.microsoft.com/office/drawing/2014/main" id="{941D467E-2FCB-435B-B9B1-FC1066CE8615}"/>
              </a:ext>
            </a:extLst>
          </p:cNvPr>
          <p:cNvSpPr txBox="1"/>
          <p:nvPr/>
        </p:nvSpPr>
        <p:spPr>
          <a:xfrm>
            <a:off x="5711744" y="5855609"/>
            <a:ext cx="896399" cy="369332"/>
          </a:xfrm>
          <a:prstGeom prst="rect">
            <a:avLst/>
          </a:prstGeom>
          <a:noFill/>
        </p:spPr>
        <p:txBody>
          <a:bodyPr wrap="none" rtlCol="0">
            <a:spAutoFit/>
          </a:bodyPr>
          <a:lstStyle/>
          <a:p>
            <a:r>
              <a:rPr lang="en-US" dirty="0">
                <a:solidFill>
                  <a:schemeClr val="bg1"/>
                </a:solidFill>
                <a:latin typeface="Calisto MT" panose="02040603050505030304" pitchFamily="18" charset="0"/>
              </a:rPr>
              <a:t>Market</a:t>
            </a:r>
          </a:p>
        </p:txBody>
      </p:sp>
      <p:sp>
        <p:nvSpPr>
          <p:cNvPr id="11" name="Arrow: Right 10">
            <a:extLst>
              <a:ext uri="{FF2B5EF4-FFF2-40B4-BE49-F238E27FC236}">
                <a16:creationId xmlns:a16="http://schemas.microsoft.com/office/drawing/2014/main" id="{24E9FA4E-3414-4268-81DA-50C2DBDCBAED}"/>
              </a:ext>
            </a:extLst>
          </p:cNvPr>
          <p:cNvSpPr/>
          <p:nvPr/>
        </p:nvSpPr>
        <p:spPr>
          <a:xfrm rot="5400000">
            <a:off x="5473817" y="3750796"/>
            <a:ext cx="1367406" cy="2315361"/>
          </a:xfrm>
          <a:prstGeom prst="rightArrow">
            <a:avLst>
              <a:gd name="adj1" fmla="val 50000"/>
              <a:gd name="adj2" fmla="val 2484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88BEBDFE-BFBF-46CC-B679-F59E71744B5F}"/>
              </a:ext>
            </a:extLst>
          </p:cNvPr>
          <p:cNvSpPr txBox="1"/>
          <p:nvPr/>
        </p:nvSpPr>
        <p:spPr>
          <a:xfrm>
            <a:off x="5550041" y="4286381"/>
            <a:ext cx="1252010" cy="1200329"/>
          </a:xfrm>
          <a:prstGeom prst="rect">
            <a:avLst/>
          </a:prstGeom>
          <a:noFill/>
        </p:spPr>
        <p:txBody>
          <a:bodyPr wrap="none" rtlCol="0">
            <a:spAutoFit/>
          </a:bodyPr>
          <a:lstStyle/>
          <a:p>
            <a:pPr algn="ctr"/>
            <a:r>
              <a:rPr lang="en-US" dirty="0">
                <a:solidFill>
                  <a:schemeClr val="bg1"/>
                </a:solidFill>
                <a:latin typeface="Calisto MT" panose="02040603050505030304" pitchFamily="18" charset="0"/>
              </a:rPr>
              <a:t>Regulation</a:t>
            </a:r>
          </a:p>
          <a:p>
            <a:pPr algn="ctr"/>
            <a:r>
              <a:rPr lang="en-US" dirty="0">
                <a:solidFill>
                  <a:schemeClr val="bg1"/>
                </a:solidFill>
                <a:latin typeface="Calisto MT" panose="02040603050505030304" pitchFamily="18" charset="0"/>
              </a:rPr>
              <a:t>Oversight</a:t>
            </a:r>
          </a:p>
          <a:p>
            <a:pPr algn="ctr"/>
            <a:r>
              <a:rPr lang="en-US" dirty="0">
                <a:solidFill>
                  <a:schemeClr val="bg1"/>
                </a:solidFill>
                <a:latin typeface="Calisto MT" panose="02040603050505030304" pitchFamily="18" charset="0"/>
              </a:rPr>
              <a:t>Standards</a:t>
            </a:r>
          </a:p>
          <a:p>
            <a:pPr algn="ctr"/>
            <a:r>
              <a:rPr lang="en-US" dirty="0">
                <a:solidFill>
                  <a:schemeClr val="bg1"/>
                </a:solidFill>
                <a:latin typeface="Calisto MT" panose="02040603050505030304" pitchFamily="18" charset="0"/>
              </a:rPr>
              <a:t>Practices</a:t>
            </a:r>
          </a:p>
        </p:txBody>
      </p:sp>
      <p:sp>
        <p:nvSpPr>
          <p:cNvPr id="13" name="TextBox 12">
            <a:extLst>
              <a:ext uri="{FF2B5EF4-FFF2-40B4-BE49-F238E27FC236}">
                <a16:creationId xmlns:a16="http://schemas.microsoft.com/office/drawing/2014/main" id="{2B330DE7-A4B3-43CE-ACDA-21CE45A3FD6F}"/>
              </a:ext>
            </a:extLst>
          </p:cNvPr>
          <p:cNvSpPr txBox="1"/>
          <p:nvPr/>
        </p:nvSpPr>
        <p:spPr>
          <a:xfrm>
            <a:off x="2309510" y="5486710"/>
            <a:ext cx="2217274" cy="369332"/>
          </a:xfrm>
          <a:prstGeom prst="rect">
            <a:avLst/>
          </a:prstGeom>
          <a:noFill/>
        </p:spPr>
        <p:txBody>
          <a:bodyPr wrap="none" rtlCol="0">
            <a:spAutoFit/>
          </a:bodyPr>
          <a:lstStyle/>
          <a:p>
            <a:r>
              <a:rPr lang="en-US" dirty="0">
                <a:latin typeface="Calisto MT" panose="02040603050505030304" pitchFamily="18" charset="0"/>
              </a:rPr>
              <a:t>Systems Engineering</a:t>
            </a:r>
          </a:p>
        </p:txBody>
      </p:sp>
      <p:sp>
        <p:nvSpPr>
          <p:cNvPr id="14" name="TextBox 13">
            <a:extLst>
              <a:ext uri="{FF2B5EF4-FFF2-40B4-BE49-F238E27FC236}">
                <a16:creationId xmlns:a16="http://schemas.microsoft.com/office/drawing/2014/main" id="{9E366ECB-444E-4576-B34A-29FFB965629A}"/>
              </a:ext>
            </a:extLst>
          </p:cNvPr>
          <p:cNvSpPr txBox="1"/>
          <p:nvPr/>
        </p:nvSpPr>
        <p:spPr>
          <a:xfrm>
            <a:off x="7486708" y="5465425"/>
            <a:ext cx="2675156" cy="369332"/>
          </a:xfrm>
          <a:prstGeom prst="rect">
            <a:avLst/>
          </a:prstGeom>
          <a:noFill/>
        </p:spPr>
        <p:txBody>
          <a:bodyPr wrap="none" rtlCol="0">
            <a:spAutoFit/>
          </a:bodyPr>
          <a:lstStyle/>
          <a:p>
            <a:r>
              <a:rPr lang="en-US" dirty="0">
                <a:latin typeface="Calisto MT" panose="02040603050505030304" pitchFamily="18" charset="0"/>
              </a:rPr>
              <a:t>Technology Management</a:t>
            </a:r>
          </a:p>
        </p:txBody>
      </p:sp>
      <p:sp>
        <p:nvSpPr>
          <p:cNvPr id="15" name="TextBox 14">
            <a:extLst>
              <a:ext uri="{FF2B5EF4-FFF2-40B4-BE49-F238E27FC236}">
                <a16:creationId xmlns:a16="http://schemas.microsoft.com/office/drawing/2014/main" id="{A4CE9E35-3256-4BA1-84F3-D548FEBE52A4}"/>
              </a:ext>
            </a:extLst>
          </p:cNvPr>
          <p:cNvSpPr txBox="1"/>
          <p:nvPr/>
        </p:nvSpPr>
        <p:spPr>
          <a:xfrm>
            <a:off x="4926202" y="3809315"/>
            <a:ext cx="2718949" cy="369332"/>
          </a:xfrm>
          <a:prstGeom prst="rect">
            <a:avLst/>
          </a:prstGeom>
          <a:noFill/>
        </p:spPr>
        <p:txBody>
          <a:bodyPr wrap="none" rtlCol="0">
            <a:spAutoFit/>
          </a:bodyPr>
          <a:lstStyle/>
          <a:p>
            <a:r>
              <a:rPr lang="en-US" dirty="0">
                <a:latin typeface="Calisto MT" panose="02040603050505030304" pitchFamily="18" charset="0"/>
              </a:rPr>
              <a:t>Engineering Management</a:t>
            </a:r>
          </a:p>
        </p:txBody>
      </p:sp>
    </p:spTree>
    <p:extLst>
      <p:ext uri="{BB962C8B-B14F-4D97-AF65-F5344CB8AC3E}">
        <p14:creationId xmlns:p14="http://schemas.microsoft.com/office/powerpoint/2010/main" val="209418475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1327E9-FDED-4742-8941-B903279E25F1}"/>
              </a:ext>
            </a:extLst>
          </p:cNvPr>
          <p:cNvSpPr>
            <a:spLocks noGrp="1"/>
          </p:cNvSpPr>
          <p:nvPr>
            <p:ph type="title"/>
          </p:nvPr>
        </p:nvSpPr>
        <p:spPr/>
        <p:txBody>
          <a:bodyPr/>
          <a:lstStyle/>
          <a:p>
            <a:r>
              <a:rPr lang="en-US" dirty="0"/>
              <a:t>Triumvirate Program/Project World</a:t>
            </a:r>
          </a:p>
        </p:txBody>
      </p:sp>
      <p:sp>
        <p:nvSpPr>
          <p:cNvPr id="3" name="Content Placeholder 2">
            <a:extLst>
              <a:ext uri="{FF2B5EF4-FFF2-40B4-BE49-F238E27FC236}">
                <a16:creationId xmlns:a16="http://schemas.microsoft.com/office/drawing/2014/main" id="{F195CE97-CE9B-4218-B5D3-3EC39F6B482E}"/>
              </a:ext>
            </a:extLst>
          </p:cNvPr>
          <p:cNvSpPr>
            <a:spLocks noGrp="1"/>
          </p:cNvSpPr>
          <p:nvPr>
            <p:ph idx="1"/>
          </p:nvPr>
        </p:nvSpPr>
        <p:spPr>
          <a:xfrm>
            <a:off x="838200" y="1825625"/>
            <a:ext cx="5612934" cy="4351338"/>
          </a:xfrm>
        </p:spPr>
        <p:txBody>
          <a:bodyPr>
            <a:normAutofit fontScale="92500"/>
          </a:bodyPr>
          <a:lstStyle/>
          <a:p>
            <a:r>
              <a:rPr lang="en-US" dirty="0"/>
              <a:t>Remember in Module 1 the Triumvirate was discussed and the last slide;</a:t>
            </a:r>
          </a:p>
          <a:p>
            <a:r>
              <a:rPr lang="en-US" dirty="0"/>
              <a:t>The purpose was to show how products and services flow in the marketplace;</a:t>
            </a:r>
          </a:p>
          <a:p>
            <a:r>
              <a:rPr lang="en-US" dirty="0"/>
              <a:t>This concept is now brought down to show how you and your team interface with the market;</a:t>
            </a:r>
          </a:p>
          <a:p>
            <a:r>
              <a:rPr lang="en-US" dirty="0"/>
              <a:t>The newly-formed Project Team draws solutions from the market on the Technology Management side.</a:t>
            </a:r>
          </a:p>
          <a:p>
            <a:endParaRPr lang="en-US" dirty="0"/>
          </a:p>
        </p:txBody>
      </p:sp>
      <p:sp>
        <p:nvSpPr>
          <p:cNvPr id="4" name="Slide Number Placeholder 3">
            <a:extLst>
              <a:ext uri="{FF2B5EF4-FFF2-40B4-BE49-F238E27FC236}">
                <a16:creationId xmlns:a16="http://schemas.microsoft.com/office/drawing/2014/main" id="{21CF02A0-9603-4F57-871D-C4BFCACA2DAE}"/>
              </a:ext>
            </a:extLst>
          </p:cNvPr>
          <p:cNvSpPr>
            <a:spLocks noGrp="1"/>
          </p:cNvSpPr>
          <p:nvPr>
            <p:ph type="sldNum" sz="quarter" idx="12"/>
          </p:nvPr>
        </p:nvSpPr>
        <p:spPr/>
        <p:txBody>
          <a:bodyPr/>
          <a:lstStyle/>
          <a:p>
            <a:fld id="{BA9D9B8C-0BB1-49DC-A390-B8BFFEE887FE}" type="slidenum">
              <a:rPr lang="en-US" smtClean="0"/>
              <a:pPr/>
              <a:t>61</a:t>
            </a:fld>
            <a:endParaRPr lang="en-US" dirty="0"/>
          </a:p>
        </p:txBody>
      </p:sp>
      <p:pic>
        <p:nvPicPr>
          <p:cNvPr id="10" name="Picture 9">
            <a:extLst>
              <a:ext uri="{FF2B5EF4-FFF2-40B4-BE49-F238E27FC236}">
                <a16:creationId xmlns:a16="http://schemas.microsoft.com/office/drawing/2014/main" id="{0AC64D27-91B7-4888-A2FF-F17D42E4A7C9}"/>
              </a:ext>
            </a:extLst>
          </p:cNvPr>
          <p:cNvPicPr>
            <a:picLocks noChangeAspect="1"/>
          </p:cNvPicPr>
          <p:nvPr/>
        </p:nvPicPr>
        <p:blipFill>
          <a:blip r:embed="rId2"/>
          <a:stretch>
            <a:fillRect/>
          </a:stretch>
        </p:blipFill>
        <p:spPr>
          <a:xfrm>
            <a:off x="7474932" y="1621578"/>
            <a:ext cx="3481148" cy="3413157"/>
          </a:xfrm>
          <a:prstGeom prst="rect">
            <a:avLst/>
          </a:prstGeom>
        </p:spPr>
      </p:pic>
      <p:pic>
        <p:nvPicPr>
          <p:cNvPr id="11" name="Picture 10">
            <a:extLst>
              <a:ext uri="{FF2B5EF4-FFF2-40B4-BE49-F238E27FC236}">
                <a16:creationId xmlns:a16="http://schemas.microsoft.com/office/drawing/2014/main" id="{ADFADF38-EAEE-481E-8B28-18976B426122}"/>
              </a:ext>
            </a:extLst>
          </p:cNvPr>
          <p:cNvPicPr>
            <a:picLocks noChangeAspect="1"/>
          </p:cNvPicPr>
          <p:nvPr/>
        </p:nvPicPr>
        <p:blipFill>
          <a:blip r:embed="rId3"/>
          <a:stretch>
            <a:fillRect/>
          </a:stretch>
        </p:blipFill>
        <p:spPr>
          <a:xfrm>
            <a:off x="6644507" y="4965625"/>
            <a:ext cx="4948059" cy="1340887"/>
          </a:xfrm>
          <a:prstGeom prst="rect">
            <a:avLst/>
          </a:prstGeom>
        </p:spPr>
      </p:pic>
      <p:sp>
        <p:nvSpPr>
          <p:cNvPr id="15" name="Arrow: Curved Right 14">
            <a:extLst>
              <a:ext uri="{FF2B5EF4-FFF2-40B4-BE49-F238E27FC236}">
                <a16:creationId xmlns:a16="http://schemas.microsoft.com/office/drawing/2014/main" id="{1C2871B5-12B5-42DA-AA61-507AF71BF2EB}"/>
              </a:ext>
            </a:extLst>
          </p:cNvPr>
          <p:cNvSpPr/>
          <p:nvPr/>
        </p:nvSpPr>
        <p:spPr>
          <a:xfrm rot="16200000">
            <a:off x="9481279" y="5756105"/>
            <a:ext cx="334472" cy="866017"/>
          </a:xfrm>
          <a:prstGeom prst="curved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Arrow: Curved Right 15">
            <a:extLst>
              <a:ext uri="{FF2B5EF4-FFF2-40B4-BE49-F238E27FC236}">
                <a16:creationId xmlns:a16="http://schemas.microsoft.com/office/drawing/2014/main" id="{E33ABD32-3789-4F6D-905E-235C54776A28}"/>
              </a:ext>
            </a:extLst>
          </p:cNvPr>
          <p:cNvSpPr/>
          <p:nvPr/>
        </p:nvSpPr>
        <p:spPr>
          <a:xfrm rot="16990010">
            <a:off x="9337236" y="4044634"/>
            <a:ext cx="471866" cy="1163186"/>
          </a:xfrm>
          <a:prstGeom prst="curved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Arrow: Curved Right 16">
            <a:extLst>
              <a:ext uri="{FF2B5EF4-FFF2-40B4-BE49-F238E27FC236}">
                <a16:creationId xmlns:a16="http://schemas.microsoft.com/office/drawing/2014/main" id="{A7F14F4A-BA92-41C6-8713-3FA7EBE092FB}"/>
              </a:ext>
            </a:extLst>
          </p:cNvPr>
          <p:cNvSpPr/>
          <p:nvPr/>
        </p:nvSpPr>
        <p:spPr>
          <a:xfrm rot="19037857" flipH="1">
            <a:off x="9956253" y="2892657"/>
            <a:ext cx="473924" cy="1092789"/>
          </a:xfrm>
          <a:prstGeom prst="curved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TextBox 17">
            <a:extLst>
              <a:ext uri="{FF2B5EF4-FFF2-40B4-BE49-F238E27FC236}">
                <a16:creationId xmlns:a16="http://schemas.microsoft.com/office/drawing/2014/main" id="{FF79C5C5-9642-4060-9217-AAE214F62D29}"/>
              </a:ext>
            </a:extLst>
          </p:cNvPr>
          <p:cNvSpPr txBox="1"/>
          <p:nvPr/>
        </p:nvSpPr>
        <p:spPr>
          <a:xfrm>
            <a:off x="10462538" y="2947141"/>
            <a:ext cx="1374479" cy="923330"/>
          </a:xfrm>
          <a:prstGeom prst="rect">
            <a:avLst/>
          </a:prstGeom>
          <a:noFill/>
        </p:spPr>
        <p:txBody>
          <a:bodyPr wrap="none" rtlCol="0">
            <a:spAutoFit/>
          </a:bodyPr>
          <a:lstStyle/>
          <a:p>
            <a:r>
              <a:rPr lang="en-US" dirty="0"/>
              <a:t>Government</a:t>
            </a:r>
          </a:p>
          <a:p>
            <a:r>
              <a:rPr lang="en-US" dirty="0"/>
              <a:t>Team Takes</a:t>
            </a:r>
          </a:p>
          <a:p>
            <a:r>
              <a:rPr lang="en-US" dirty="0"/>
              <a:t>From Market</a:t>
            </a:r>
          </a:p>
        </p:txBody>
      </p:sp>
      <p:sp>
        <p:nvSpPr>
          <p:cNvPr id="19" name="TextBox 18">
            <a:extLst>
              <a:ext uri="{FF2B5EF4-FFF2-40B4-BE49-F238E27FC236}">
                <a16:creationId xmlns:a16="http://schemas.microsoft.com/office/drawing/2014/main" id="{5F5519BA-25F1-422B-9A30-5FF3953415B1}"/>
              </a:ext>
            </a:extLst>
          </p:cNvPr>
          <p:cNvSpPr txBox="1"/>
          <p:nvPr/>
        </p:nvSpPr>
        <p:spPr>
          <a:xfrm>
            <a:off x="9859789" y="6165909"/>
            <a:ext cx="977255" cy="646331"/>
          </a:xfrm>
          <a:prstGeom prst="rect">
            <a:avLst/>
          </a:prstGeom>
          <a:noFill/>
        </p:spPr>
        <p:txBody>
          <a:bodyPr wrap="none" rtlCol="0">
            <a:spAutoFit/>
          </a:bodyPr>
          <a:lstStyle/>
          <a:p>
            <a:r>
              <a:rPr lang="en-US" sz="1200" dirty="0"/>
              <a:t>Government</a:t>
            </a:r>
          </a:p>
          <a:p>
            <a:r>
              <a:rPr lang="en-US" sz="1200" dirty="0"/>
              <a:t>Team Takes</a:t>
            </a:r>
          </a:p>
          <a:p>
            <a:r>
              <a:rPr lang="en-US" sz="1200" dirty="0"/>
              <a:t>From Market</a:t>
            </a:r>
          </a:p>
        </p:txBody>
      </p:sp>
    </p:spTree>
    <p:extLst>
      <p:ext uri="{BB962C8B-B14F-4D97-AF65-F5344CB8AC3E}">
        <p14:creationId xmlns:p14="http://schemas.microsoft.com/office/powerpoint/2010/main" val="10500007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E4DFBE-7F85-49AB-B3D0-8009CA6B7428}"/>
              </a:ext>
            </a:extLst>
          </p:cNvPr>
          <p:cNvSpPr>
            <a:spLocks noGrp="1"/>
          </p:cNvSpPr>
          <p:nvPr>
            <p:ph type="title"/>
          </p:nvPr>
        </p:nvSpPr>
        <p:spPr/>
        <p:txBody>
          <a:bodyPr/>
          <a:lstStyle/>
          <a:p>
            <a:r>
              <a:rPr lang="en-US" dirty="0"/>
              <a:t>Manufacturers Put 3 General Items in the Market</a:t>
            </a:r>
          </a:p>
        </p:txBody>
      </p:sp>
      <p:sp>
        <p:nvSpPr>
          <p:cNvPr id="3" name="Content Placeholder 2">
            <a:extLst>
              <a:ext uri="{FF2B5EF4-FFF2-40B4-BE49-F238E27FC236}">
                <a16:creationId xmlns:a16="http://schemas.microsoft.com/office/drawing/2014/main" id="{1AD02390-3523-4E77-9476-53804C468D43}"/>
              </a:ext>
            </a:extLst>
          </p:cNvPr>
          <p:cNvSpPr>
            <a:spLocks noGrp="1"/>
          </p:cNvSpPr>
          <p:nvPr>
            <p:ph idx="1"/>
          </p:nvPr>
        </p:nvSpPr>
        <p:spPr/>
        <p:txBody>
          <a:bodyPr>
            <a:normAutofit lnSpcReduction="10000"/>
          </a:bodyPr>
          <a:lstStyle/>
          <a:p>
            <a:r>
              <a:rPr lang="en-US" dirty="0"/>
              <a:t>Products/Services:  The goods or services germane to their business lines (Computers, Software, Solution Sets, </a:t>
            </a:r>
            <a:r>
              <a:rPr lang="en-US" dirty="0" err="1"/>
              <a:t>etc</a:t>
            </a:r>
            <a:r>
              <a:rPr lang="en-US" dirty="0"/>
              <a:t>…)</a:t>
            </a:r>
          </a:p>
          <a:p>
            <a:r>
              <a:rPr lang="en-US" dirty="0"/>
              <a:t>Parts/Supplies:  Those commodities that will continue use of their main business offerings in your Enterprise after the sale;</a:t>
            </a:r>
          </a:p>
          <a:p>
            <a:r>
              <a:rPr lang="en-US" dirty="0"/>
              <a:t>Aftermarket Support: Improvements or enhancements to their offerings in your Enterprise.</a:t>
            </a:r>
          </a:p>
          <a:p>
            <a:pPr marL="0" indent="0">
              <a:buNone/>
            </a:pPr>
            <a:endParaRPr lang="en-US" dirty="0"/>
          </a:p>
          <a:p>
            <a:pPr marL="0" indent="0" algn="ctr">
              <a:buNone/>
            </a:pPr>
            <a:r>
              <a:rPr lang="en-US" b="1" dirty="0"/>
              <a:t>Most Vendors and Contractors who operate in the Federal Arena have separate Federal Divisions because of the unique requirements of the Federal Government</a:t>
            </a:r>
          </a:p>
        </p:txBody>
      </p:sp>
      <p:sp>
        <p:nvSpPr>
          <p:cNvPr id="4" name="Slide Number Placeholder 3">
            <a:extLst>
              <a:ext uri="{FF2B5EF4-FFF2-40B4-BE49-F238E27FC236}">
                <a16:creationId xmlns:a16="http://schemas.microsoft.com/office/drawing/2014/main" id="{066F17CB-B10D-407D-A9CD-CF3C23227B2C}"/>
              </a:ext>
            </a:extLst>
          </p:cNvPr>
          <p:cNvSpPr>
            <a:spLocks noGrp="1"/>
          </p:cNvSpPr>
          <p:nvPr>
            <p:ph type="sldNum" sz="quarter" idx="12"/>
          </p:nvPr>
        </p:nvSpPr>
        <p:spPr/>
        <p:txBody>
          <a:bodyPr/>
          <a:lstStyle/>
          <a:p>
            <a:fld id="{BA9D9B8C-0BB1-49DC-A390-B8BFFEE887FE}" type="slidenum">
              <a:rPr lang="en-US" smtClean="0"/>
              <a:pPr/>
              <a:t>62</a:t>
            </a:fld>
            <a:endParaRPr lang="en-US" dirty="0"/>
          </a:p>
        </p:txBody>
      </p:sp>
    </p:spTree>
    <p:extLst>
      <p:ext uri="{BB962C8B-B14F-4D97-AF65-F5344CB8AC3E}">
        <p14:creationId xmlns:p14="http://schemas.microsoft.com/office/powerpoint/2010/main" val="187908318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F1D170-15EE-449B-98C1-D4565241FA90}"/>
              </a:ext>
            </a:extLst>
          </p:cNvPr>
          <p:cNvSpPr>
            <a:spLocks noGrp="1"/>
          </p:cNvSpPr>
          <p:nvPr>
            <p:ph type="title"/>
          </p:nvPr>
        </p:nvSpPr>
        <p:spPr/>
        <p:txBody>
          <a:bodyPr/>
          <a:lstStyle/>
          <a:p>
            <a:r>
              <a:rPr lang="en-US" dirty="0"/>
              <a:t>How Federal Vendors Position Themselves</a:t>
            </a:r>
          </a:p>
        </p:txBody>
      </p:sp>
      <p:sp>
        <p:nvSpPr>
          <p:cNvPr id="3" name="Content Placeholder 2">
            <a:extLst>
              <a:ext uri="{FF2B5EF4-FFF2-40B4-BE49-F238E27FC236}">
                <a16:creationId xmlns:a16="http://schemas.microsoft.com/office/drawing/2014/main" id="{5185020F-8423-4C16-9A4B-90120637C508}"/>
              </a:ext>
            </a:extLst>
          </p:cNvPr>
          <p:cNvSpPr>
            <a:spLocks noGrp="1"/>
          </p:cNvSpPr>
          <p:nvPr>
            <p:ph idx="1"/>
          </p:nvPr>
        </p:nvSpPr>
        <p:spPr/>
        <p:txBody>
          <a:bodyPr>
            <a:normAutofit lnSpcReduction="10000"/>
          </a:bodyPr>
          <a:lstStyle/>
          <a:p>
            <a:r>
              <a:rPr lang="en-US" dirty="0"/>
              <a:t>In the Federal Marketplace, most vendors who deal in solutions or COTS products realize the uniqueness of Federal Service.  Therefore:</a:t>
            </a:r>
          </a:p>
          <a:p>
            <a:pPr lvl="1"/>
            <a:r>
              <a:rPr lang="en-US" dirty="0"/>
              <a:t>Most of their solution sets or COTS offerings are considered 80:20;</a:t>
            </a:r>
          </a:p>
          <a:p>
            <a:pPr lvl="1"/>
            <a:r>
              <a:rPr lang="en-US" dirty="0"/>
              <a:t>This means 80% complete, 20% configurable;</a:t>
            </a:r>
          </a:p>
          <a:p>
            <a:pPr lvl="1"/>
            <a:r>
              <a:rPr lang="en-US" dirty="0"/>
              <a:t>80:20 permits most common COTS and related offerings to be readily tailored to Federal Unique Requirements;</a:t>
            </a:r>
          </a:p>
          <a:p>
            <a:pPr lvl="1"/>
            <a:r>
              <a:rPr lang="en-US" dirty="0"/>
              <a:t>COTS Product that require more than 20% configuration are known as ‘Modified COTS’ and are also proper to be configured for use in the Enterprises</a:t>
            </a:r>
          </a:p>
          <a:p>
            <a:r>
              <a:rPr lang="en-US" dirty="0"/>
              <a:t>80:20 rule comes from the Italian Economist Vilfredo Pareto who first penned the concept in or around 1896.  It has stood the test of time and has been incorporated in math concepts worldwide (Pareto Charts).</a:t>
            </a:r>
          </a:p>
        </p:txBody>
      </p:sp>
      <p:sp>
        <p:nvSpPr>
          <p:cNvPr id="4" name="Slide Number Placeholder 3">
            <a:extLst>
              <a:ext uri="{FF2B5EF4-FFF2-40B4-BE49-F238E27FC236}">
                <a16:creationId xmlns:a16="http://schemas.microsoft.com/office/drawing/2014/main" id="{9713A767-5DDB-4740-A4CF-65D189F6AA32}"/>
              </a:ext>
            </a:extLst>
          </p:cNvPr>
          <p:cNvSpPr>
            <a:spLocks noGrp="1"/>
          </p:cNvSpPr>
          <p:nvPr>
            <p:ph type="sldNum" sz="quarter" idx="12"/>
          </p:nvPr>
        </p:nvSpPr>
        <p:spPr/>
        <p:txBody>
          <a:bodyPr/>
          <a:lstStyle/>
          <a:p>
            <a:fld id="{BA9D9B8C-0BB1-49DC-A390-B8BFFEE887FE}" type="slidenum">
              <a:rPr lang="en-US" smtClean="0"/>
              <a:pPr/>
              <a:t>63</a:t>
            </a:fld>
            <a:endParaRPr lang="en-US" dirty="0"/>
          </a:p>
        </p:txBody>
      </p:sp>
    </p:spTree>
    <p:extLst>
      <p:ext uri="{BB962C8B-B14F-4D97-AF65-F5344CB8AC3E}">
        <p14:creationId xmlns:p14="http://schemas.microsoft.com/office/powerpoint/2010/main" val="284892338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89ECB-E152-427C-A7AE-43FD1AEB8ACC}"/>
              </a:ext>
            </a:extLst>
          </p:cNvPr>
          <p:cNvSpPr>
            <a:spLocks noGrp="1"/>
          </p:cNvSpPr>
          <p:nvPr>
            <p:ph type="title"/>
          </p:nvPr>
        </p:nvSpPr>
        <p:spPr/>
        <p:txBody>
          <a:bodyPr/>
          <a:lstStyle/>
          <a:p>
            <a:r>
              <a:rPr lang="en-US" dirty="0"/>
              <a:t>Federal Vendors Have Solutions</a:t>
            </a:r>
          </a:p>
        </p:txBody>
      </p:sp>
      <p:sp>
        <p:nvSpPr>
          <p:cNvPr id="3" name="Content Placeholder 2">
            <a:extLst>
              <a:ext uri="{FF2B5EF4-FFF2-40B4-BE49-F238E27FC236}">
                <a16:creationId xmlns:a16="http://schemas.microsoft.com/office/drawing/2014/main" id="{9472BC37-1FE0-4822-BBB2-02D164B22901}"/>
              </a:ext>
            </a:extLst>
          </p:cNvPr>
          <p:cNvSpPr>
            <a:spLocks noGrp="1"/>
          </p:cNvSpPr>
          <p:nvPr>
            <p:ph idx="1"/>
          </p:nvPr>
        </p:nvSpPr>
        <p:spPr/>
        <p:txBody>
          <a:bodyPr/>
          <a:lstStyle/>
          <a:p>
            <a:r>
              <a:rPr lang="en-US" dirty="0"/>
              <a:t>The Marketplace is awash with vendors and contractors who have a cornucopia of solutions.  The task is to find that one solution befitting your Enterprise;</a:t>
            </a:r>
          </a:p>
          <a:p>
            <a:r>
              <a:rPr lang="en-US" dirty="0"/>
              <a:t>This is why an iterative approach is required.  Be prepared to:</a:t>
            </a:r>
          </a:p>
          <a:p>
            <a:pPr lvl="1"/>
            <a:r>
              <a:rPr lang="en-US" dirty="0"/>
              <a:t>Speak to a potential group of vendors several times;</a:t>
            </a:r>
          </a:p>
          <a:p>
            <a:pPr lvl="1"/>
            <a:r>
              <a:rPr lang="en-US" dirty="0"/>
              <a:t>Look internally at similar systems and operations;</a:t>
            </a:r>
          </a:p>
          <a:p>
            <a:pPr lvl="1"/>
            <a:r>
              <a:rPr lang="en-US" dirty="0"/>
              <a:t>Visit customer clients of vendors who have implemented their solutions;</a:t>
            </a:r>
          </a:p>
          <a:p>
            <a:pPr lvl="1"/>
            <a:r>
              <a:rPr lang="en-US" dirty="0"/>
              <a:t>Research the latest technology using all means available.</a:t>
            </a:r>
          </a:p>
          <a:p>
            <a:r>
              <a:rPr lang="en-US" dirty="0"/>
              <a:t>At this point, the process for Modernization needs to become more organized and regimented.</a:t>
            </a:r>
          </a:p>
        </p:txBody>
      </p:sp>
      <p:sp>
        <p:nvSpPr>
          <p:cNvPr id="4" name="Slide Number Placeholder 3">
            <a:extLst>
              <a:ext uri="{FF2B5EF4-FFF2-40B4-BE49-F238E27FC236}">
                <a16:creationId xmlns:a16="http://schemas.microsoft.com/office/drawing/2014/main" id="{976DE192-4EC0-40E5-9F98-FD3222AFF66F}"/>
              </a:ext>
            </a:extLst>
          </p:cNvPr>
          <p:cNvSpPr>
            <a:spLocks noGrp="1"/>
          </p:cNvSpPr>
          <p:nvPr>
            <p:ph type="sldNum" sz="quarter" idx="12"/>
          </p:nvPr>
        </p:nvSpPr>
        <p:spPr/>
        <p:txBody>
          <a:bodyPr/>
          <a:lstStyle/>
          <a:p>
            <a:fld id="{BA9D9B8C-0BB1-49DC-A390-B8BFFEE887FE}" type="slidenum">
              <a:rPr lang="en-US" smtClean="0"/>
              <a:pPr/>
              <a:t>64</a:t>
            </a:fld>
            <a:endParaRPr lang="en-US" dirty="0"/>
          </a:p>
        </p:txBody>
      </p:sp>
    </p:spTree>
    <p:extLst>
      <p:ext uri="{BB962C8B-B14F-4D97-AF65-F5344CB8AC3E}">
        <p14:creationId xmlns:p14="http://schemas.microsoft.com/office/powerpoint/2010/main" val="354724050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ADE0E-F8E0-47E5-A5AA-7C80AFAFEC9B}"/>
              </a:ext>
            </a:extLst>
          </p:cNvPr>
          <p:cNvSpPr>
            <a:spLocks noGrp="1"/>
          </p:cNvSpPr>
          <p:nvPr>
            <p:ph type="title"/>
          </p:nvPr>
        </p:nvSpPr>
        <p:spPr/>
        <p:txBody>
          <a:bodyPr/>
          <a:lstStyle/>
          <a:p>
            <a:r>
              <a:rPr lang="en-US" dirty="0"/>
              <a:t>Discovering You Are Technology Managers</a:t>
            </a:r>
          </a:p>
        </p:txBody>
      </p:sp>
      <p:sp>
        <p:nvSpPr>
          <p:cNvPr id="3" name="Content Placeholder 2">
            <a:extLst>
              <a:ext uri="{FF2B5EF4-FFF2-40B4-BE49-F238E27FC236}">
                <a16:creationId xmlns:a16="http://schemas.microsoft.com/office/drawing/2014/main" id="{BD69AD52-19D0-46AF-AE78-4FABA382928A}"/>
              </a:ext>
            </a:extLst>
          </p:cNvPr>
          <p:cNvSpPr>
            <a:spLocks noGrp="1"/>
          </p:cNvSpPr>
          <p:nvPr>
            <p:ph idx="1"/>
          </p:nvPr>
        </p:nvSpPr>
        <p:spPr>
          <a:xfrm>
            <a:off x="838200" y="1825625"/>
            <a:ext cx="10515600" cy="4667250"/>
          </a:xfrm>
        </p:spPr>
        <p:txBody>
          <a:bodyPr>
            <a:normAutofit fontScale="92500"/>
          </a:bodyPr>
          <a:lstStyle/>
          <a:p>
            <a:r>
              <a:rPr lang="en-US" dirty="0"/>
              <a:t>As you begin the discussion process, you will see how important documentation has become;</a:t>
            </a:r>
          </a:p>
          <a:p>
            <a:r>
              <a:rPr lang="en-US" dirty="0"/>
              <a:t>As you start to speak to vendors, the good vendors will ask pointed questions.  If you have the documentation, you can point to the area of interest;</a:t>
            </a:r>
          </a:p>
          <a:p>
            <a:pPr lvl="1"/>
            <a:r>
              <a:rPr lang="en-US" dirty="0"/>
              <a:t>You may not have the answer, but you will have a response;</a:t>
            </a:r>
          </a:p>
          <a:p>
            <a:pPr lvl="2"/>
            <a:r>
              <a:rPr lang="en-US" dirty="0"/>
              <a:t>Not having an answer will generate more questions within you;</a:t>
            </a:r>
          </a:p>
          <a:p>
            <a:pPr lvl="2"/>
            <a:r>
              <a:rPr lang="en-US" dirty="0"/>
              <a:t>It will force you to look deeper and differently into your enterprise;</a:t>
            </a:r>
          </a:p>
          <a:p>
            <a:pPr lvl="2"/>
            <a:r>
              <a:rPr lang="en-US" dirty="0"/>
              <a:t>Go ahead!  Its all in the discovery process known as ‘Assessing the ‘As-Is’ State’.</a:t>
            </a:r>
          </a:p>
          <a:p>
            <a:r>
              <a:rPr lang="en-US" dirty="0"/>
              <a:t>Don’t worry about the vendor or contractor.  Because they are usually Federal specialists, they are aware of acquisition and funding times.  They already know how long these things take.  So long as you do not ‘hound’ them, they will be highly responsive!</a:t>
            </a:r>
          </a:p>
        </p:txBody>
      </p:sp>
      <p:sp>
        <p:nvSpPr>
          <p:cNvPr id="4" name="Slide Number Placeholder 3">
            <a:extLst>
              <a:ext uri="{FF2B5EF4-FFF2-40B4-BE49-F238E27FC236}">
                <a16:creationId xmlns:a16="http://schemas.microsoft.com/office/drawing/2014/main" id="{3906FC0A-0521-4840-8AB9-C6E9B73D5820}"/>
              </a:ext>
            </a:extLst>
          </p:cNvPr>
          <p:cNvSpPr>
            <a:spLocks noGrp="1"/>
          </p:cNvSpPr>
          <p:nvPr>
            <p:ph type="sldNum" sz="quarter" idx="12"/>
          </p:nvPr>
        </p:nvSpPr>
        <p:spPr/>
        <p:txBody>
          <a:bodyPr/>
          <a:lstStyle/>
          <a:p>
            <a:fld id="{BA9D9B8C-0BB1-49DC-A390-B8BFFEE887FE}" type="slidenum">
              <a:rPr lang="en-US" smtClean="0"/>
              <a:pPr/>
              <a:t>65</a:t>
            </a:fld>
            <a:endParaRPr lang="en-US" dirty="0"/>
          </a:p>
        </p:txBody>
      </p:sp>
    </p:spTree>
    <p:extLst>
      <p:ext uri="{BB962C8B-B14F-4D97-AF65-F5344CB8AC3E}">
        <p14:creationId xmlns:p14="http://schemas.microsoft.com/office/powerpoint/2010/main" val="356619595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545BD-DA01-4B15-B43B-00638EB9405A}"/>
              </a:ext>
            </a:extLst>
          </p:cNvPr>
          <p:cNvSpPr>
            <a:spLocks noGrp="1"/>
          </p:cNvSpPr>
          <p:nvPr>
            <p:ph type="title"/>
          </p:nvPr>
        </p:nvSpPr>
        <p:spPr/>
        <p:txBody>
          <a:bodyPr/>
          <a:lstStyle/>
          <a:p>
            <a:r>
              <a:rPr lang="en-US" dirty="0"/>
              <a:t>The Technology Manager</a:t>
            </a:r>
          </a:p>
        </p:txBody>
      </p:sp>
      <p:sp>
        <p:nvSpPr>
          <p:cNvPr id="3" name="Content Placeholder 2">
            <a:extLst>
              <a:ext uri="{FF2B5EF4-FFF2-40B4-BE49-F238E27FC236}">
                <a16:creationId xmlns:a16="http://schemas.microsoft.com/office/drawing/2014/main" id="{A4DBC105-D23A-499F-8E1E-51DC345A712F}"/>
              </a:ext>
            </a:extLst>
          </p:cNvPr>
          <p:cNvSpPr>
            <a:spLocks noGrp="1"/>
          </p:cNvSpPr>
          <p:nvPr>
            <p:ph idx="1"/>
          </p:nvPr>
        </p:nvSpPr>
        <p:spPr>
          <a:xfrm>
            <a:off x="838200" y="1825625"/>
            <a:ext cx="10515600" cy="4667250"/>
          </a:xfrm>
        </p:spPr>
        <p:txBody>
          <a:bodyPr>
            <a:normAutofit fontScale="92500" lnSpcReduction="20000"/>
          </a:bodyPr>
          <a:lstStyle/>
          <a:p>
            <a:r>
              <a:rPr lang="en-US" dirty="0"/>
              <a:t>In the Triumvirate, you and your team are Technology Managers;</a:t>
            </a:r>
          </a:p>
          <a:p>
            <a:r>
              <a:rPr lang="en-US" dirty="0"/>
              <a:t>Technology Management:  A discipline allowing organizations to supervise and control an enterprise to meet and exceed its mission requirements;</a:t>
            </a:r>
          </a:p>
          <a:p>
            <a:r>
              <a:rPr lang="en-US" dirty="0"/>
              <a:t>One of those tasks is to improve and modernize the Enterprise;</a:t>
            </a:r>
          </a:p>
          <a:p>
            <a:r>
              <a:rPr lang="en-US" dirty="0"/>
              <a:t>Another is to maintain its good operations through maintenance and upgrades;</a:t>
            </a:r>
          </a:p>
          <a:p>
            <a:r>
              <a:rPr lang="en-US" dirty="0"/>
              <a:t>Another is to recommend its decommissioning and replacement;</a:t>
            </a:r>
          </a:p>
          <a:p>
            <a:r>
              <a:rPr lang="en-US" dirty="0"/>
              <a:t>If you have that responsibility, you better know what you want to replace it with because you will be running it (or someone else will eventually!)</a:t>
            </a:r>
          </a:p>
          <a:p>
            <a:endParaRPr lang="en-US" dirty="0"/>
          </a:p>
          <a:p>
            <a:pPr marL="0" indent="0" algn="ctr">
              <a:buNone/>
            </a:pPr>
            <a:r>
              <a:rPr lang="en-US" sz="3500" b="1" dirty="0"/>
              <a:t>In general, nothing will happen unless you, as Technology Managers, make it happen!</a:t>
            </a:r>
          </a:p>
        </p:txBody>
      </p:sp>
      <p:sp>
        <p:nvSpPr>
          <p:cNvPr id="4" name="Slide Number Placeholder 3">
            <a:extLst>
              <a:ext uri="{FF2B5EF4-FFF2-40B4-BE49-F238E27FC236}">
                <a16:creationId xmlns:a16="http://schemas.microsoft.com/office/drawing/2014/main" id="{C98E2A8E-81C2-4C71-A720-225B3B021620}"/>
              </a:ext>
            </a:extLst>
          </p:cNvPr>
          <p:cNvSpPr>
            <a:spLocks noGrp="1"/>
          </p:cNvSpPr>
          <p:nvPr>
            <p:ph type="sldNum" sz="quarter" idx="12"/>
          </p:nvPr>
        </p:nvSpPr>
        <p:spPr/>
        <p:txBody>
          <a:bodyPr/>
          <a:lstStyle/>
          <a:p>
            <a:fld id="{BA9D9B8C-0BB1-49DC-A390-B8BFFEE887FE}" type="slidenum">
              <a:rPr lang="en-US" smtClean="0"/>
              <a:pPr/>
              <a:t>66</a:t>
            </a:fld>
            <a:endParaRPr lang="en-US" dirty="0"/>
          </a:p>
        </p:txBody>
      </p:sp>
    </p:spTree>
    <p:extLst>
      <p:ext uri="{BB962C8B-B14F-4D97-AF65-F5344CB8AC3E}">
        <p14:creationId xmlns:p14="http://schemas.microsoft.com/office/powerpoint/2010/main" val="323817953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66DF2-DEF3-4332-AF89-2F0324678481}"/>
              </a:ext>
            </a:extLst>
          </p:cNvPr>
          <p:cNvSpPr>
            <a:spLocks noGrp="1"/>
          </p:cNvSpPr>
          <p:nvPr>
            <p:ph type="title"/>
          </p:nvPr>
        </p:nvSpPr>
        <p:spPr/>
        <p:txBody>
          <a:bodyPr/>
          <a:lstStyle/>
          <a:p>
            <a:r>
              <a:rPr lang="en-US" dirty="0"/>
              <a:t>The Technology Manager</a:t>
            </a:r>
          </a:p>
        </p:txBody>
      </p:sp>
      <p:sp>
        <p:nvSpPr>
          <p:cNvPr id="3" name="Content Placeholder 2">
            <a:extLst>
              <a:ext uri="{FF2B5EF4-FFF2-40B4-BE49-F238E27FC236}">
                <a16:creationId xmlns:a16="http://schemas.microsoft.com/office/drawing/2014/main" id="{27D4A075-0B31-4F0D-A85C-5F3174129DA1}"/>
              </a:ext>
            </a:extLst>
          </p:cNvPr>
          <p:cNvSpPr>
            <a:spLocks noGrp="1"/>
          </p:cNvSpPr>
          <p:nvPr>
            <p:ph idx="1"/>
          </p:nvPr>
        </p:nvSpPr>
        <p:spPr>
          <a:xfrm>
            <a:off x="838200" y="1825624"/>
            <a:ext cx="10515600" cy="4530725"/>
          </a:xfrm>
        </p:spPr>
        <p:txBody>
          <a:bodyPr>
            <a:normAutofit/>
          </a:bodyPr>
          <a:lstStyle/>
          <a:p>
            <a:r>
              <a:rPr lang="en-US" dirty="0"/>
              <a:t>The Technology Manager is now entering a dual-hat role as the Project Manager;</a:t>
            </a:r>
          </a:p>
          <a:p>
            <a:r>
              <a:rPr lang="en-US" dirty="0"/>
              <a:t>This means using the tools of Project Management to document what has occurred;</a:t>
            </a:r>
          </a:p>
          <a:p>
            <a:r>
              <a:rPr lang="en-US" dirty="0"/>
              <a:t>Technology Management is the thinking and planning of the modernization </a:t>
            </a:r>
          </a:p>
          <a:p>
            <a:r>
              <a:rPr lang="en-US" dirty="0"/>
              <a:t>Project Management is the recording, measuring and documenting of activities to achieve the modernization.</a:t>
            </a:r>
          </a:p>
          <a:p>
            <a:pPr marL="0" indent="0" algn="ctr">
              <a:buNone/>
            </a:pPr>
            <a:r>
              <a:rPr lang="en-US" b="1" dirty="0"/>
              <a:t>Therefore, the Technology Manager needs to have some Project Management background to accomplish the tasks as hand</a:t>
            </a:r>
          </a:p>
          <a:p>
            <a:pPr marL="0" indent="0" algn="ctr">
              <a:buNone/>
            </a:pPr>
            <a:endParaRPr lang="en-US" dirty="0"/>
          </a:p>
        </p:txBody>
      </p:sp>
      <p:sp>
        <p:nvSpPr>
          <p:cNvPr id="4" name="Slide Number Placeholder 3">
            <a:extLst>
              <a:ext uri="{FF2B5EF4-FFF2-40B4-BE49-F238E27FC236}">
                <a16:creationId xmlns:a16="http://schemas.microsoft.com/office/drawing/2014/main" id="{102F92BE-B285-4835-80A1-34E4DC775227}"/>
              </a:ext>
            </a:extLst>
          </p:cNvPr>
          <p:cNvSpPr>
            <a:spLocks noGrp="1"/>
          </p:cNvSpPr>
          <p:nvPr>
            <p:ph type="sldNum" sz="quarter" idx="12"/>
          </p:nvPr>
        </p:nvSpPr>
        <p:spPr/>
        <p:txBody>
          <a:bodyPr/>
          <a:lstStyle/>
          <a:p>
            <a:fld id="{BA9D9B8C-0BB1-49DC-A390-B8BFFEE887FE}" type="slidenum">
              <a:rPr lang="en-US" smtClean="0"/>
              <a:pPr/>
              <a:t>67</a:t>
            </a:fld>
            <a:endParaRPr lang="en-US" dirty="0"/>
          </a:p>
        </p:txBody>
      </p:sp>
    </p:spTree>
    <p:extLst>
      <p:ext uri="{BB962C8B-B14F-4D97-AF65-F5344CB8AC3E}">
        <p14:creationId xmlns:p14="http://schemas.microsoft.com/office/powerpoint/2010/main" val="421218619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9F769-270F-4259-B022-B6D9267B290D}"/>
              </a:ext>
            </a:extLst>
          </p:cNvPr>
          <p:cNvSpPr>
            <a:spLocks noGrp="1"/>
          </p:cNvSpPr>
          <p:nvPr>
            <p:ph type="title"/>
          </p:nvPr>
        </p:nvSpPr>
        <p:spPr/>
        <p:txBody>
          <a:bodyPr/>
          <a:lstStyle/>
          <a:p>
            <a:r>
              <a:rPr lang="en-US" dirty="0"/>
              <a:t>The Project Manager</a:t>
            </a:r>
          </a:p>
        </p:txBody>
      </p:sp>
      <p:sp>
        <p:nvSpPr>
          <p:cNvPr id="3" name="Content Placeholder 2">
            <a:extLst>
              <a:ext uri="{FF2B5EF4-FFF2-40B4-BE49-F238E27FC236}">
                <a16:creationId xmlns:a16="http://schemas.microsoft.com/office/drawing/2014/main" id="{5830B0E9-EBFA-40FF-8541-5FA75CEDC64B}"/>
              </a:ext>
            </a:extLst>
          </p:cNvPr>
          <p:cNvSpPr>
            <a:spLocks noGrp="1"/>
          </p:cNvSpPr>
          <p:nvPr>
            <p:ph idx="1"/>
          </p:nvPr>
        </p:nvSpPr>
        <p:spPr>
          <a:xfrm>
            <a:off x="838199" y="1825625"/>
            <a:ext cx="5808261" cy="4351338"/>
          </a:xfrm>
        </p:spPr>
        <p:txBody>
          <a:bodyPr>
            <a:normAutofit/>
          </a:bodyPr>
          <a:lstStyle/>
          <a:p>
            <a:r>
              <a:rPr lang="en-US" dirty="0"/>
              <a:t>These four (4) parameters are always key to a successful Project;</a:t>
            </a:r>
          </a:p>
          <a:p>
            <a:r>
              <a:rPr lang="en-US" dirty="0"/>
              <a:t>One affects the other in many ways;</a:t>
            </a:r>
          </a:p>
          <a:p>
            <a:r>
              <a:rPr lang="en-US" dirty="0"/>
              <a:t>The concept is to keep the triangle balanced;</a:t>
            </a:r>
          </a:p>
          <a:p>
            <a:r>
              <a:rPr lang="en-US" dirty="0"/>
              <a:t>We have done enough up front work to begin putting the Project together;</a:t>
            </a:r>
          </a:p>
          <a:p>
            <a:r>
              <a:rPr lang="en-US" dirty="0"/>
              <a:t>Note that, in all this, the type or kind of technology is never mentioned;</a:t>
            </a:r>
          </a:p>
          <a:p>
            <a:endParaRPr lang="en-US" dirty="0"/>
          </a:p>
        </p:txBody>
      </p:sp>
      <p:sp>
        <p:nvSpPr>
          <p:cNvPr id="4" name="Slide Number Placeholder 3">
            <a:extLst>
              <a:ext uri="{FF2B5EF4-FFF2-40B4-BE49-F238E27FC236}">
                <a16:creationId xmlns:a16="http://schemas.microsoft.com/office/drawing/2014/main" id="{4A9017FB-0301-45AE-9DA0-80E8F675AEE3}"/>
              </a:ext>
            </a:extLst>
          </p:cNvPr>
          <p:cNvSpPr>
            <a:spLocks noGrp="1"/>
          </p:cNvSpPr>
          <p:nvPr>
            <p:ph type="sldNum" sz="quarter" idx="12"/>
          </p:nvPr>
        </p:nvSpPr>
        <p:spPr/>
        <p:txBody>
          <a:bodyPr/>
          <a:lstStyle/>
          <a:p>
            <a:fld id="{BA9D9B8C-0BB1-49DC-A390-B8BFFEE887FE}" type="slidenum">
              <a:rPr lang="en-US" smtClean="0"/>
              <a:pPr/>
              <a:t>68</a:t>
            </a:fld>
            <a:endParaRPr lang="en-US" dirty="0"/>
          </a:p>
        </p:txBody>
      </p:sp>
      <p:sp>
        <p:nvSpPr>
          <p:cNvPr id="5" name="Isosceles Triangle 4">
            <a:extLst>
              <a:ext uri="{FF2B5EF4-FFF2-40B4-BE49-F238E27FC236}">
                <a16:creationId xmlns:a16="http://schemas.microsoft.com/office/drawing/2014/main" id="{D5CC587E-4DBA-4D2A-8DA2-089B9DD3BF2B}"/>
              </a:ext>
            </a:extLst>
          </p:cNvPr>
          <p:cNvSpPr/>
          <p:nvPr/>
        </p:nvSpPr>
        <p:spPr>
          <a:xfrm>
            <a:off x="7910818" y="2793532"/>
            <a:ext cx="2424419" cy="1988191"/>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50ED70E4-6196-44FC-8235-42E67BF6B279}"/>
              </a:ext>
            </a:extLst>
          </p:cNvPr>
          <p:cNvSpPr txBox="1"/>
          <p:nvPr/>
        </p:nvSpPr>
        <p:spPr>
          <a:xfrm>
            <a:off x="7474591" y="4781723"/>
            <a:ext cx="633507" cy="369332"/>
          </a:xfrm>
          <a:prstGeom prst="rect">
            <a:avLst/>
          </a:prstGeom>
          <a:noFill/>
        </p:spPr>
        <p:txBody>
          <a:bodyPr wrap="none" rtlCol="0">
            <a:spAutoFit/>
          </a:bodyPr>
          <a:lstStyle/>
          <a:p>
            <a:r>
              <a:rPr lang="en-US" dirty="0">
                <a:latin typeface="Calisto MT" panose="02040603050505030304" pitchFamily="18" charset="0"/>
              </a:rPr>
              <a:t>Cost</a:t>
            </a:r>
          </a:p>
        </p:txBody>
      </p:sp>
      <p:sp>
        <p:nvSpPr>
          <p:cNvPr id="7" name="TextBox 6">
            <a:extLst>
              <a:ext uri="{FF2B5EF4-FFF2-40B4-BE49-F238E27FC236}">
                <a16:creationId xmlns:a16="http://schemas.microsoft.com/office/drawing/2014/main" id="{3F58C0DD-F292-4349-B8C0-8C69580BB6DE}"/>
              </a:ext>
            </a:extLst>
          </p:cNvPr>
          <p:cNvSpPr txBox="1"/>
          <p:nvPr/>
        </p:nvSpPr>
        <p:spPr>
          <a:xfrm>
            <a:off x="8738947" y="2424200"/>
            <a:ext cx="768159" cy="369332"/>
          </a:xfrm>
          <a:prstGeom prst="rect">
            <a:avLst/>
          </a:prstGeom>
          <a:noFill/>
        </p:spPr>
        <p:txBody>
          <a:bodyPr wrap="none" rtlCol="0">
            <a:spAutoFit/>
          </a:bodyPr>
          <a:lstStyle/>
          <a:p>
            <a:r>
              <a:rPr lang="en-US" dirty="0">
                <a:latin typeface="Calisto MT" panose="02040603050505030304" pitchFamily="18" charset="0"/>
              </a:rPr>
              <a:t>Scope</a:t>
            </a:r>
          </a:p>
        </p:txBody>
      </p:sp>
      <p:sp>
        <p:nvSpPr>
          <p:cNvPr id="8" name="TextBox 7">
            <a:extLst>
              <a:ext uri="{FF2B5EF4-FFF2-40B4-BE49-F238E27FC236}">
                <a16:creationId xmlns:a16="http://schemas.microsoft.com/office/drawing/2014/main" id="{814A207F-3259-4324-9F7F-14631C9043C8}"/>
              </a:ext>
            </a:extLst>
          </p:cNvPr>
          <p:cNvSpPr txBox="1"/>
          <p:nvPr/>
        </p:nvSpPr>
        <p:spPr>
          <a:xfrm>
            <a:off x="9930046" y="4781723"/>
            <a:ext cx="1067921" cy="369332"/>
          </a:xfrm>
          <a:prstGeom prst="rect">
            <a:avLst/>
          </a:prstGeom>
          <a:noFill/>
        </p:spPr>
        <p:txBody>
          <a:bodyPr wrap="none" rtlCol="0">
            <a:spAutoFit/>
          </a:bodyPr>
          <a:lstStyle/>
          <a:p>
            <a:r>
              <a:rPr lang="en-US" dirty="0">
                <a:latin typeface="Calisto MT" panose="02040603050505030304" pitchFamily="18" charset="0"/>
              </a:rPr>
              <a:t>Schedule</a:t>
            </a:r>
          </a:p>
        </p:txBody>
      </p:sp>
      <p:sp>
        <p:nvSpPr>
          <p:cNvPr id="9" name="TextBox 8">
            <a:extLst>
              <a:ext uri="{FF2B5EF4-FFF2-40B4-BE49-F238E27FC236}">
                <a16:creationId xmlns:a16="http://schemas.microsoft.com/office/drawing/2014/main" id="{CD24E08D-4A02-47B3-A680-731EEB0CA705}"/>
              </a:ext>
            </a:extLst>
          </p:cNvPr>
          <p:cNvSpPr txBox="1"/>
          <p:nvPr/>
        </p:nvSpPr>
        <p:spPr>
          <a:xfrm>
            <a:off x="8806272" y="3872300"/>
            <a:ext cx="620683" cy="369332"/>
          </a:xfrm>
          <a:prstGeom prst="rect">
            <a:avLst/>
          </a:prstGeom>
          <a:noFill/>
        </p:spPr>
        <p:txBody>
          <a:bodyPr wrap="none" rtlCol="0">
            <a:spAutoFit/>
          </a:bodyPr>
          <a:lstStyle/>
          <a:p>
            <a:r>
              <a:rPr lang="en-US" dirty="0">
                <a:latin typeface="Calisto MT" panose="02040603050505030304" pitchFamily="18" charset="0"/>
              </a:rPr>
              <a:t>Risk</a:t>
            </a:r>
          </a:p>
        </p:txBody>
      </p:sp>
    </p:spTree>
    <p:extLst>
      <p:ext uri="{BB962C8B-B14F-4D97-AF65-F5344CB8AC3E}">
        <p14:creationId xmlns:p14="http://schemas.microsoft.com/office/powerpoint/2010/main" val="190582473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6B8DF8-68BD-4379-B438-C24147EAB06D}"/>
              </a:ext>
            </a:extLst>
          </p:cNvPr>
          <p:cNvSpPr>
            <a:spLocks noGrp="1"/>
          </p:cNvSpPr>
          <p:nvPr>
            <p:ph type="title"/>
          </p:nvPr>
        </p:nvSpPr>
        <p:spPr/>
        <p:txBody>
          <a:bodyPr/>
          <a:lstStyle/>
          <a:p>
            <a:r>
              <a:rPr lang="en-US" dirty="0"/>
              <a:t>Project Manager Must Know the Technology</a:t>
            </a:r>
          </a:p>
        </p:txBody>
      </p:sp>
      <p:sp>
        <p:nvSpPr>
          <p:cNvPr id="3" name="Content Placeholder 2">
            <a:extLst>
              <a:ext uri="{FF2B5EF4-FFF2-40B4-BE49-F238E27FC236}">
                <a16:creationId xmlns:a16="http://schemas.microsoft.com/office/drawing/2014/main" id="{4D7066E1-9C09-463F-8A4F-3E5E990B3A53}"/>
              </a:ext>
            </a:extLst>
          </p:cNvPr>
          <p:cNvSpPr>
            <a:spLocks noGrp="1"/>
          </p:cNvSpPr>
          <p:nvPr>
            <p:ph idx="1"/>
          </p:nvPr>
        </p:nvSpPr>
        <p:spPr>
          <a:xfrm>
            <a:off x="838200" y="1825624"/>
            <a:ext cx="10515600" cy="4530725"/>
          </a:xfrm>
        </p:spPr>
        <p:txBody>
          <a:bodyPr>
            <a:normAutofit fontScale="92500"/>
          </a:bodyPr>
          <a:lstStyle/>
          <a:p>
            <a:r>
              <a:rPr lang="en-US" dirty="0"/>
              <a:t>The term ‘Technology’ here is very broad as it is wide in definition;</a:t>
            </a:r>
          </a:p>
          <a:p>
            <a:r>
              <a:rPr lang="en-US" dirty="0"/>
              <a:t>The Project Manager and Team must be able to speak the language of Technology to the contractors and vendors;</a:t>
            </a:r>
          </a:p>
          <a:p>
            <a:r>
              <a:rPr lang="en-US" dirty="0"/>
              <a:t>To select the correct technology, the team and manager must have knowledge to understand the selection and use of any technology solution;</a:t>
            </a:r>
          </a:p>
          <a:p>
            <a:r>
              <a:rPr lang="en-US" dirty="0"/>
              <a:t>The Project Manager and Team do not need to be masters of a technology area, but versed enough to understand if it will work for them.</a:t>
            </a:r>
          </a:p>
          <a:p>
            <a:endParaRPr lang="en-US" dirty="0"/>
          </a:p>
          <a:p>
            <a:pPr marL="0" indent="0" algn="ctr">
              <a:buNone/>
            </a:pPr>
            <a:r>
              <a:rPr lang="en-US" b="1" dirty="0"/>
              <a:t>Each Technology area has its own language and structure.  The Manager and the Team have to speak it fluently</a:t>
            </a:r>
          </a:p>
        </p:txBody>
      </p:sp>
      <p:sp>
        <p:nvSpPr>
          <p:cNvPr id="4" name="Slide Number Placeholder 3">
            <a:extLst>
              <a:ext uri="{FF2B5EF4-FFF2-40B4-BE49-F238E27FC236}">
                <a16:creationId xmlns:a16="http://schemas.microsoft.com/office/drawing/2014/main" id="{AA649885-1855-4A74-BEC9-C6F58CC583F7}"/>
              </a:ext>
            </a:extLst>
          </p:cNvPr>
          <p:cNvSpPr>
            <a:spLocks noGrp="1"/>
          </p:cNvSpPr>
          <p:nvPr>
            <p:ph type="sldNum" sz="quarter" idx="12"/>
          </p:nvPr>
        </p:nvSpPr>
        <p:spPr/>
        <p:txBody>
          <a:bodyPr/>
          <a:lstStyle/>
          <a:p>
            <a:fld id="{BA9D9B8C-0BB1-49DC-A390-B8BFFEE887FE}" type="slidenum">
              <a:rPr lang="en-US" smtClean="0"/>
              <a:pPr/>
              <a:t>69</a:t>
            </a:fld>
            <a:endParaRPr lang="en-US" dirty="0"/>
          </a:p>
        </p:txBody>
      </p:sp>
    </p:spTree>
    <p:extLst>
      <p:ext uri="{BB962C8B-B14F-4D97-AF65-F5344CB8AC3E}">
        <p14:creationId xmlns:p14="http://schemas.microsoft.com/office/powerpoint/2010/main" val="24737356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0022CB-77DF-4D22-A011-2D76013102F3}"/>
              </a:ext>
            </a:extLst>
          </p:cNvPr>
          <p:cNvSpPr>
            <a:spLocks noGrp="1"/>
          </p:cNvSpPr>
          <p:nvPr>
            <p:ph type="title"/>
          </p:nvPr>
        </p:nvSpPr>
        <p:spPr/>
        <p:txBody>
          <a:bodyPr/>
          <a:lstStyle/>
          <a:p>
            <a:r>
              <a:rPr lang="en-US" dirty="0"/>
              <a:t>What Makes it Different?</a:t>
            </a:r>
          </a:p>
        </p:txBody>
      </p:sp>
      <p:sp>
        <p:nvSpPr>
          <p:cNvPr id="3" name="Content Placeholder 2">
            <a:extLst>
              <a:ext uri="{FF2B5EF4-FFF2-40B4-BE49-F238E27FC236}">
                <a16:creationId xmlns:a16="http://schemas.microsoft.com/office/drawing/2014/main" id="{F9FF46A3-5D54-4B11-808E-3C9A5E2FA83D}"/>
              </a:ext>
            </a:extLst>
          </p:cNvPr>
          <p:cNvSpPr>
            <a:spLocks noGrp="1"/>
          </p:cNvSpPr>
          <p:nvPr>
            <p:ph idx="1"/>
          </p:nvPr>
        </p:nvSpPr>
        <p:spPr>
          <a:xfrm>
            <a:off x="3837100" y="1825625"/>
            <a:ext cx="7516700" cy="4667250"/>
          </a:xfrm>
        </p:spPr>
        <p:txBody>
          <a:bodyPr>
            <a:normAutofit/>
          </a:bodyPr>
          <a:lstStyle/>
          <a:p>
            <a:r>
              <a:rPr lang="en-US" dirty="0"/>
              <a:t>Here is an example to consider:</a:t>
            </a:r>
          </a:p>
          <a:p>
            <a:pPr lvl="1"/>
            <a:r>
              <a:rPr lang="en-US" dirty="0"/>
              <a:t>The CD and Programmable Chip pictured</a:t>
            </a:r>
          </a:p>
          <a:p>
            <a:pPr lvl="1"/>
            <a:r>
              <a:rPr lang="en-US" dirty="0"/>
              <a:t>Whether they are full or empty, they weigh the same</a:t>
            </a:r>
          </a:p>
          <a:p>
            <a:pPr lvl="1"/>
            <a:r>
              <a:rPr lang="en-US" dirty="0"/>
              <a:t>You cannot see any difference, or feel any difference full or empty;</a:t>
            </a:r>
          </a:p>
          <a:p>
            <a:pPr lvl="1"/>
            <a:r>
              <a:rPr lang="en-US" dirty="0"/>
              <a:t>Specific equipment is required to decode what would be contained on them;</a:t>
            </a:r>
          </a:p>
          <a:p>
            <a:pPr lvl="1"/>
            <a:r>
              <a:rPr lang="en-US" dirty="0"/>
              <a:t>Specific software is required to convert the bits to usable data;</a:t>
            </a:r>
          </a:p>
          <a:p>
            <a:pPr lvl="1"/>
            <a:r>
              <a:rPr lang="en-US" dirty="0"/>
              <a:t>If not for standards and agreed to protocols, one would be limited to a single manufacturer for their purposes.</a:t>
            </a:r>
          </a:p>
          <a:p>
            <a:pPr lvl="1"/>
            <a:r>
              <a:rPr lang="en-US" dirty="0"/>
              <a:t>Those protocols and standards need to be defined!</a:t>
            </a:r>
          </a:p>
          <a:p>
            <a:endParaRPr lang="en-US" dirty="0"/>
          </a:p>
        </p:txBody>
      </p:sp>
      <p:sp>
        <p:nvSpPr>
          <p:cNvPr id="4" name="Slide Number Placeholder 3">
            <a:extLst>
              <a:ext uri="{FF2B5EF4-FFF2-40B4-BE49-F238E27FC236}">
                <a16:creationId xmlns:a16="http://schemas.microsoft.com/office/drawing/2014/main" id="{39FED3BA-CE83-49EA-83B7-F22A15D8AD6C}"/>
              </a:ext>
            </a:extLst>
          </p:cNvPr>
          <p:cNvSpPr>
            <a:spLocks noGrp="1"/>
          </p:cNvSpPr>
          <p:nvPr>
            <p:ph type="sldNum" sz="quarter" idx="12"/>
          </p:nvPr>
        </p:nvSpPr>
        <p:spPr/>
        <p:txBody>
          <a:bodyPr/>
          <a:lstStyle/>
          <a:p>
            <a:fld id="{BA9D9B8C-0BB1-49DC-A390-B8BFFEE887FE}" type="slidenum">
              <a:rPr lang="en-US" smtClean="0"/>
              <a:pPr/>
              <a:t>7</a:t>
            </a:fld>
            <a:endParaRPr lang="en-US" dirty="0"/>
          </a:p>
        </p:txBody>
      </p:sp>
      <p:pic>
        <p:nvPicPr>
          <p:cNvPr id="5" name="Picture 4">
            <a:extLst>
              <a:ext uri="{FF2B5EF4-FFF2-40B4-BE49-F238E27FC236}">
                <a16:creationId xmlns:a16="http://schemas.microsoft.com/office/drawing/2014/main" id="{3F103ADE-8C81-431E-9AEF-1B270C003C69}"/>
              </a:ext>
            </a:extLst>
          </p:cNvPr>
          <p:cNvPicPr>
            <a:picLocks noChangeAspect="1"/>
          </p:cNvPicPr>
          <p:nvPr/>
        </p:nvPicPr>
        <p:blipFill>
          <a:blip r:embed="rId2"/>
          <a:stretch>
            <a:fillRect/>
          </a:stretch>
        </p:blipFill>
        <p:spPr>
          <a:xfrm>
            <a:off x="620785" y="1825625"/>
            <a:ext cx="2313701" cy="2313701"/>
          </a:xfrm>
          <a:prstGeom prst="rect">
            <a:avLst/>
          </a:prstGeom>
        </p:spPr>
      </p:pic>
      <p:pic>
        <p:nvPicPr>
          <p:cNvPr id="7" name="Picture 6">
            <a:extLst>
              <a:ext uri="{FF2B5EF4-FFF2-40B4-BE49-F238E27FC236}">
                <a16:creationId xmlns:a16="http://schemas.microsoft.com/office/drawing/2014/main" id="{5D1D8A03-74E0-4B2A-B461-C4F8F757EA7A}"/>
              </a:ext>
            </a:extLst>
          </p:cNvPr>
          <p:cNvPicPr>
            <a:picLocks noChangeAspect="1"/>
          </p:cNvPicPr>
          <p:nvPr/>
        </p:nvPicPr>
        <p:blipFill>
          <a:blip r:embed="rId3"/>
          <a:stretch>
            <a:fillRect/>
          </a:stretch>
        </p:blipFill>
        <p:spPr>
          <a:xfrm>
            <a:off x="620785" y="4497839"/>
            <a:ext cx="2373966" cy="1533947"/>
          </a:xfrm>
          <a:prstGeom prst="rect">
            <a:avLst/>
          </a:prstGeom>
        </p:spPr>
      </p:pic>
      <p:sp>
        <p:nvSpPr>
          <p:cNvPr id="8" name="TextBox 7">
            <a:extLst>
              <a:ext uri="{FF2B5EF4-FFF2-40B4-BE49-F238E27FC236}">
                <a16:creationId xmlns:a16="http://schemas.microsoft.com/office/drawing/2014/main" id="{58F18CF6-5080-4DDF-95AE-E6C2FFD58F78}"/>
              </a:ext>
            </a:extLst>
          </p:cNvPr>
          <p:cNvSpPr txBox="1"/>
          <p:nvPr/>
        </p:nvSpPr>
        <p:spPr>
          <a:xfrm>
            <a:off x="1523398" y="4089597"/>
            <a:ext cx="508473" cy="369332"/>
          </a:xfrm>
          <a:prstGeom prst="rect">
            <a:avLst/>
          </a:prstGeom>
          <a:noFill/>
        </p:spPr>
        <p:txBody>
          <a:bodyPr wrap="none" rtlCol="0">
            <a:spAutoFit/>
          </a:bodyPr>
          <a:lstStyle/>
          <a:p>
            <a:r>
              <a:rPr lang="en-US" dirty="0"/>
              <a:t>CD</a:t>
            </a:r>
          </a:p>
        </p:txBody>
      </p:sp>
      <p:sp>
        <p:nvSpPr>
          <p:cNvPr id="9" name="TextBox 8">
            <a:extLst>
              <a:ext uri="{FF2B5EF4-FFF2-40B4-BE49-F238E27FC236}">
                <a16:creationId xmlns:a16="http://schemas.microsoft.com/office/drawing/2014/main" id="{572CDA32-8C49-47C1-98F3-368F41317700}"/>
              </a:ext>
            </a:extLst>
          </p:cNvPr>
          <p:cNvSpPr txBox="1"/>
          <p:nvPr/>
        </p:nvSpPr>
        <p:spPr>
          <a:xfrm>
            <a:off x="737445" y="6033966"/>
            <a:ext cx="2080378" cy="369332"/>
          </a:xfrm>
          <a:prstGeom prst="rect">
            <a:avLst/>
          </a:prstGeom>
          <a:noFill/>
        </p:spPr>
        <p:txBody>
          <a:bodyPr wrap="none" rtlCol="0">
            <a:spAutoFit/>
          </a:bodyPr>
          <a:lstStyle/>
          <a:p>
            <a:r>
              <a:rPr lang="en-US" dirty="0"/>
              <a:t>Programmable Chips</a:t>
            </a:r>
          </a:p>
        </p:txBody>
      </p:sp>
    </p:spTree>
    <p:extLst>
      <p:ext uri="{BB962C8B-B14F-4D97-AF65-F5344CB8AC3E}">
        <p14:creationId xmlns:p14="http://schemas.microsoft.com/office/powerpoint/2010/main" val="224991615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DA1B04-8A14-46CC-99AB-3CFBE67C3178}"/>
              </a:ext>
            </a:extLst>
          </p:cNvPr>
          <p:cNvSpPr>
            <a:spLocks noGrp="1"/>
          </p:cNvSpPr>
          <p:nvPr>
            <p:ph type="title"/>
          </p:nvPr>
        </p:nvSpPr>
        <p:spPr/>
        <p:txBody>
          <a:bodyPr/>
          <a:lstStyle/>
          <a:p>
            <a:r>
              <a:rPr lang="en-US" dirty="0"/>
              <a:t>Ask the Correct Questions</a:t>
            </a:r>
          </a:p>
        </p:txBody>
      </p:sp>
      <p:sp>
        <p:nvSpPr>
          <p:cNvPr id="3" name="Content Placeholder 2">
            <a:extLst>
              <a:ext uri="{FF2B5EF4-FFF2-40B4-BE49-F238E27FC236}">
                <a16:creationId xmlns:a16="http://schemas.microsoft.com/office/drawing/2014/main" id="{1EF47744-79F0-4FD4-9524-F60DE27A716C}"/>
              </a:ext>
            </a:extLst>
          </p:cNvPr>
          <p:cNvSpPr>
            <a:spLocks noGrp="1"/>
          </p:cNvSpPr>
          <p:nvPr>
            <p:ph idx="1"/>
          </p:nvPr>
        </p:nvSpPr>
        <p:spPr/>
        <p:txBody>
          <a:bodyPr>
            <a:normAutofit lnSpcReduction="10000"/>
          </a:bodyPr>
          <a:lstStyle/>
          <a:p>
            <a:r>
              <a:rPr lang="en-US" dirty="0"/>
              <a:t>Writing of Requirements is half science, and half art.  The best way to learn to write Requirements is to write them and have them critiqued!</a:t>
            </a:r>
          </a:p>
          <a:p>
            <a:r>
              <a:rPr lang="en-US" dirty="0"/>
              <a:t>There are certain basic mechanical functions that can be applied to assist in writing Requirements;</a:t>
            </a:r>
          </a:p>
          <a:p>
            <a:r>
              <a:rPr lang="en-US" dirty="0"/>
              <a:t>The rest is the skill of the Project Manager;</a:t>
            </a:r>
          </a:p>
          <a:p>
            <a:r>
              <a:rPr lang="en-US" dirty="0"/>
              <a:t>Therefore, practice will make the PM skilled;</a:t>
            </a:r>
          </a:p>
          <a:p>
            <a:endParaRPr lang="en-US" dirty="0"/>
          </a:p>
          <a:p>
            <a:pPr marL="0" indent="0" algn="ctr">
              <a:buNone/>
            </a:pPr>
            <a:r>
              <a:rPr lang="en-US" b="1" dirty="0"/>
              <a:t>Although the best requirements are written with a good knowledge of technology, the best ones tend to be technology-void and functionally based</a:t>
            </a:r>
          </a:p>
          <a:p>
            <a:pPr marL="0" indent="0">
              <a:buNone/>
            </a:pPr>
            <a:endParaRPr lang="en-US" dirty="0"/>
          </a:p>
          <a:p>
            <a:endParaRPr lang="en-US" dirty="0"/>
          </a:p>
        </p:txBody>
      </p:sp>
      <p:sp>
        <p:nvSpPr>
          <p:cNvPr id="4" name="Slide Number Placeholder 3">
            <a:extLst>
              <a:ext uri="{FF2B5EF4-FFF2-40B4-BE49-F238E27FC236}">
                <a16:creationId xmlns:a16="http://schemas.microsoft.com/office/drawing/2014/main" id="{0060661D-8E37-46C9-826A-CB131BFEF438}"/>
              </a:ext>
            </a:extLst>
          </p:cNvPr>
          <p:cNvSpPr>
            <a:spLocks noGrp="1"/>
          </p:cNvSpPr>
          <p:nvPr>
            <p:ph type="sldNum" sz="quarter" idx="12"/>
          </p:nvPr>
        </p:nvSpPr>
        <p:spPr/>
        <p:txBody>
          <a:bodyPr/>
          <a:lstStyle/>
          <a:p>
            <a:fld id="{BA9D9B8C-0BB1-49DC-A390-B8BFFEE887FE}" type="slidenum">
              <a:rPr lang="en-US" smtClean="0"/>
              <a:pPr/>
              <a:t>70</a:t>
            </a:fld>
            <a:endParaRPr lang="en-US" dirty="0"/>
          </a:p>
        </p:txBody>
      </p:sp>
    </p:spTree>
    <p:extLst>
      <p:ext uri="{BB962C8B-B14F-4D97-AF65-F5344CB8AC3E}">
        <p14:creationId xmlns:p14="http://schemas.microsoft.com/office/powerpoint/2010/main" val="98341374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0A22E-6AFB-4D7B-9B9F-57B017834125}"/>
              </a:ext>
            </a:extLst>
          </p:cNvPr>
          <p:cNvSpPr>
            <a:spLocks noGrp="1"/>
          </p:cNvSpPr>
          <p:nvPr>
            <p:ph type="title"/>
          </p:nvPr>
        </p:nvSpPr>
        <p:spPr/>
        <p:txBody>
          <a:bodyPr/>
          <a:lstStyle/>
          <a:p>
            <a:r>
              <a:rPr lang="en-US" dirty="0"/>
              <a:t>A Requirement States What the Enterprise Needs</a:t>
            </a:r>
          </a:p>
        </p:txBody>
      </p:sp>
      <p:sp>
        <p:nvSpPr>
          <p:cNvPr id="3" name="Content Placeholder 2">
            <a:extLst>
              <a:ext uri="{FF2B5EF4-FFF2-40B4-BE49-F238E27FC236}">
                <a16:creationId xmlns:a16="http://schemas.microsoft.com/office/drawing/2014/main" id="{200C7319-1E74-417F-9909-FEDAAB7B7439}"/>
              </a:ext>
            </a:extLst>
          </p:cNvPr>
          <p:cNvSpPr>
            <a:spLocks noGrp="1"/>
          </p:cNvSpPr>
          <p:nvPr>
            <p:ph idx="1"/>
          </p:nvPr>
        </p:nvSpPr>
        <p:spPr/>
        <p:txBody>
          <a:bodyPr/>
          <a:lstStyle/>
          <a:p>
            <a:r>
              <a:rPr lang="en-US" sz="2800" dirty="0">
                <a:latin typeface="Book Antiqua" pitchFamily="18" charset="0"/>
              </a:rPr>
              <a:t>A requirement only describes needs and objectives, and not solutions</a:t>
            </a:r>
          </a:p>
          <a:p>
            <a:endParaRPr lang="en-US" dirty="0"/>
          </a:p>
        </p:txBody>
      </p:sp>
      <p:sp>
        <p:nvSpPr>
          <p:cNvPr id="4" name="Slide Number Placeholder 3">
            <a:extLst>
              <a:ext uri="{FF2B5EF4-FFF2-40B4-BE49-F238E27FC236}">
                <a16:creationId xmlns:a16="http://schemas.microsoft.com/office/drawing/2014/main" id="{D9DB7763-7E1A-4A5F-9501-4301334A98FE}"/>
              </a:ext>
            </a:extLst>
          </p:cNvPr>
          <p:cNvSpPr>
            <a:spLocks noGrp="1"/>
          </p:cNvSpPr>
          <p:nvPr>
            <p:ph type="sldNum" sz="quarter" idx="12"/>
          </p:nvPr>
        </p:nvSpPr>
        <p:spPr/>
        <p:txBody>
          <a:bodyPr/>
          <a:lstStyle/>
          <a:p>
            <a:fld id="{BA9D9B8C-0BB1-49DC-A390-B8BFFEE887FE}" type="slidenum">
              <a:rPr lang="en-US" smtClean="0"/>
              <a:pPr/>
              <a:t>71</a:t>
            </a:fld>
            <a:endParaRPr lang="en-US" dirty="0"/>
          </a:p>
        </p:txBody>
      </p:sp>
      <p:pic>
        <p:nvPicPr>
          <p:cNvPr id="5" name="Picture 4">
            <a:extLst>
              <a:ext uri="{FF2B5EF4-FFF2-40B4-BE49-F238E27FC236}">
                <a16:creationId xmlns:a16="http://schemas.microsoft.com/office/drawing/2014/main" id="{E37BBBC8-3E31-45D4-BCEB-675D8C5B0297}"/>
              </a:ext>
            </a:extLst>
          </p:cNvPr>
          <p:cNvPicPr>
            <a:picLocks noChangeAspect="1"/>
          </p:cNvPicPr>
          <p:nvPr/>
        </p:nvPicPr>
        <p:blipFill>
          <a:blip r:embed="rId2"/>
          <a:stretch>
            <a:fillRect/>
          </a:stretch>
        </p:blipFill>
        <p:spPr>
          <a:xfrm>
            <a:off x="2793534" y="2276518"/>
            <a:ext cx="7407672" cy="4262394"/>
          </a:xfrm>
          <a:prstGeom prst="rect">
            <a:avLst/>
          </a:prstGeom>
        </p:spPr>
      </p:pic>
    </p:spTree>
    <p:extLst>
      <p:ext uri="{BB962C8B-B14F-4D97-AF65-F5344CB8AC3E}">
        <p14:creationId xmlns:p14="http://schemas.microsoft.com/office/powerpoint/2010/main" val="225812594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4FE7D-4AD5-42DA-876E-18935E8984AA}"/>
              </a:ext>
            </a:extLst>
          </p:cNvPr>
          <p:cNvSpPr>
            <a:spLocks noGrp="1"/>
          </p:cNvSpPr>
          <p:nvPr>
            <p:ph type="title"/>
          </p:nvPr>
        </p:nvSpPr>
        <p:spPr/>
        <p:txBody>
          <a:bodyPr/>
          <a:lstStyle/>
          <a:p>
            <a:r>
              <a:rPr lang="en-US" dirty="0"/>
              <a:t>Who, What, When, Where, Why</a:t>
            </a:r>
          </a:p>
        </p:txBody>
      </p:sp>
      <p:sp>
        <p:nvSpPr>
          <p:cNvPr id="4" name="Slide Number Placeholder 3">
            <a:extLst>
              <a:ext uri="{FF2B5EF4-FFF2-40B4-BE49-F238E27FC236}">
                <a16:creationId xmlns:a16="http://schemas.microsoft.com/office/drawing/2014/main" id="{809E3B27-93F3-48F6-9C24-855A171EFB32}"/>
              </a:ext>
            </a:extLst>
          </p:cNvPr>
          <p:cNvSpPr>
            <a:spLocks noGrp="1"/>
          </p:cNvSpPr>
          <p:nvPr>
            <p:ph type="sldNum" sz="quarter" idx="12"/>
          </p:nvPr>
        </p:nvSpPr>
        <p:spPr/>
        <p:txBody>
          <a:bodyPr/>
          <a:lstStyle/>
          <a:p>
            <a:fld id="{BA9D9B8C-0BB1-49DC-A390-B8BFFEE887FE}" type="slidenum">
              <a:rPr lang="en-US" smtClean="0"/>
              <a:pPr/>
              <a:t>72</a:t>
            </a:fld>
            <a:endParaRPr lang="en-US" dirty="0"/>
          </a:p>
        </p:txBody>
      </p:sp>
      <p:sp>
        <p:nvSpPr>
          <p:cNvPr id="5" name="Content Placeholder 2">
            <a:extLst>
              <a:ext uri="{FF2B5EF4-FFF2-40B4-BE49-F238E27FC236}">
                <a16:creationId xmlns:a16="http://schemas.microsoft.com/office/drawing/2014/main" id="{768F7014-756B-4BA4-8BFA-E7EF458CEFD9}"/>
              </a:ext>
            </a:extLst>
          </p:cNvPr>
          <p:cNvSpPr>
            <a:spLocks noGrp="1"/>
          </p:cNvSpPr>
          <p:nvPr>
            <p:ph idx="1"/>
          </p:nvPr>
        </p:nvSpPr>
        <p:spPr>
          <a:xfrm>
            <a:off x="838200" y="1825625"/>
            <a:ext cx="10515600" cy="4351338"/>
          </a:xfrm>
        </p:spPr>
        <p:txBody>
          <a:bodyPr>
            <a:normAutofit lnSpcReduction="10000"/>
          </a:bodyPr>
          <a:lstStyle/>
          <a:p>
            <a:pPr fontAlgn="auto">
              <a:spcAft>
                <a:spcPts val="0"/>
              </a:spcAft>
              <a:buFont typeface="Arial" pitchFamily="34" charset="0"/>
              <a:buChar char="•"/>
              <a:defRPr/>
            </a:pPr>
            <a:r>
              <a:rPr lang="en-US" dirty="0"/>
              <a:t>The question every Project Manager asks</a:t>
            </a:r>
          </a:p>
          <a:p>
            <a:pPr fontAlgn="auto">
              <a:spcAft>
                <a:spcPts val="0"/>
              </a:spcAft>
              <a:buFont typeface="Arial" pitchFamily="34" charset="0"/>
              <a:buChar char="•"/>
              <a:defRPr/>
            </a:pPr>
            <a:r>
              <a:rPr lang="en-US" dirty="0"/>
              <a:t>One cannot do anything unless the single biggest question is asked:</a:t>
            </a:r>
          </a:p>
          <a:p>
            <a:pPr fontAlgn="auto">
              <a:spcAft>
                <a:spcPts val="0"/>
              </a:spcAft>
              <a:buFont typeface="Arial" pitchFamily="34" charset="0"/>
              <a:buChar char="•"/>
              <a:defRPr/>
            </a:pPr>
            <a:endParaRPr lang="en-US" dirty="0"/>
          </a:p>
          <a:p>
            <a:pPr marL="0" indent="0" algn="ctr" fontAlgn="auto">
              <a:spcAft>
                <a:spcPts val="0"/>
              </a:spcAft>
              <a:buFont typeface="Arial" pitchFamily="34" charset="0"/>
              <a:buNone/>
              <a:defRPr/>
            </a:pPr>
            <a:r>
              <a:rPr lang="en-US" sz="4400" dirty="0"/>
              <a:t>WHAT!</a:t>
            </a:r>
          </a:p>
          <a:p>
            <a:pPr marL="0" indent="0" algn="ctr" fontAlgn="auto">
              <a:spcAft>
                <a:spcPts val="0"/>
              </a:spcAft>
              <a:buFont typeface="Arial" pitchFamily="34" charset="0"/>
              <a:buNone/>
              <a:defRPr/>
            </a:pPr>
            <a:r>
              <a:rPr lang="en-US" sz="3200" dirty="0"/>
              <a:t>(What do we want to do)</a:t>
            </a:r>
          </a:p>
          <a:p>
            <a:pPr marL="0" indent="0" algn="ctr" fontAlgn="auto">
              <a:spcAft>
                <a:spcPts val="0"/>
              </a:spcAft>
              <a:buFont typeface="Arial" pitchFamily="34" charset="0"/>
              <a:buNone/>
              <a:defRPr/>
            </a:pPr>
            <a:endParaRPr lang="en-US" sz="3200" dirty="0"/>
          </a:p>
          <a:p>
            <a:pPr fontAlgn="auto">
              <a:spcAft>
                <a:spcPts val="0"/>
              </a:spcAft>
              <a:buFont typeface="Arial" pitchFamily="34" charset="0"/>
              <a:buChar char="•"/>
              <a:defRPr/>
            </a:pPr>
            <a:r>
              <a:rPr lang="en-US" dirty="0"/>
              <a:t>‘What’ describes a desired state, condition or outcome</a:t>
            </a:r>
          </a:p>
          <a:p>
            <a:pPr fontAlgn="auto">
              <a:spcAft>
                <a:spcPts val="0"/>
              </a:spcAft>
              <a:buFont typeface="Arial" pitchFamily="34" charset="0"/>
              <a:buChar char="•"/>
              <a:defRPr/>
            </a:pPr>
            <a:r>
              <a:rPr lang="en-US" dirty="0"/>
              <a:t>Everything else describes the ‘What’ condition</a:t>
            </a:r>
          </a:p>
          <a:p>
            <a:endParaRPr lang="en-US" dirty="0"/>
          </a:p>
        </p:txBody>
      </p:sp>
    </p:spTree>
    <p:extLst>
      <p:ext uri="{BB962C8B-B14F-4D97-AF65-F5344CB8AC3E}">
        <p14:creationId xmlns:p14="http://schemas.microsoft.com/office/powerpoint/2010/main" val="73380845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B18AD-BC45-42C5-B665-3436DE3AE29E}"/>
              </a:ext>
            </a:extLst>
          </p:cNvPr>
          <p:cNvSpPr>
            <a:spLocks noGrp="1"/>
          </p:cNvSpPr>
          <p:nvPr>
            <p:ph type="title"/>
          </p:nvPr>
        </p:nvSpPr>
        <p:spPr/>
        <p:txBody>
          <a:bodyPr/>
          <a:lstStyle/>
          <a:p>
            <a:r>
              <a:rPr lang="en-US" dirty="0"/>
              <a:t>Requirements Development</a:t>
            </a:r>
          </a:p>
        </p:txBody>
      </p:sp>
      <p:sp>
        <p:nvSpPr>
          <p:cNvPr id="4" name="Slide Number Placeholder 3">
            <a:extLst>
              <a:ext uri="{FF2B5EF4-FFF2-40B4-BE49-F238E27FC236}">
                <a16:creationId xmlns:a16="http://schemas.microsoft.com/office/drawing/2014/main" id="{EA448C8F-F5BC-4E47-A353-E6B0D57236C6}"/>
              </a:ext>
            </a:extLst>
          </p:cNvPr>
          <p:cNvSpPr>
            <a:spLocks noGrp="1"/>
          </p:cNvSpPr>
          <p:nvPr>
            <p:ph type="sldNum" sz="quarter" idx="12"/>
          </p:nvPr>
        </p:nvSpPr>
        <p:spPr/>
        <p:txBody>
          <a:bodyPr/>
          <a:lstStyle/>
          <a:p>
            <a:fld id="{BA9D9B8C-0BB1-49DC-A390-B8BFFEE887FE}" type="slidenum">
              <a:rPr lang="en-US" smtClean="0"/>
              <a:pPr/>
              <a:t>73</a:t>
            </a:fld>
            <a:endParaRPr lang="en-US" dirty="0"/>
          </a:p>
        </p:txBody>
      </p:sp>
      <p:sp>
        <p:nvSpPr>
          <p:cNvPr id="5" name="Rectangle 5">
            <a:extLst>
              <a:ext uri="{FF2B5EF4-FFF2-40B4-BE49-F238E27FC236}">
                <a16:creationId xmlns:a16="http://schemas.microsoft.com/office/drawing/2014/main" id="{CE56BB5F-4439-4D56-BE2F-3C3B1C567379}"/>
              </a:ext>
            </a:extLst>
          </p:cNvPr>
          <p:cNvSpPr txBox="1">
            <a:spLocks noChangeArrowheads="1"/>
          </p:cNvSpPr>
          <p:nvPr/>
        </p:nvSpPr>
        <p:spPr bwMode="auto">
          <a:xfrm>
            <a:off x="1712912" y="2419570"/>
            <a:ext cx="4038600" cy="2971800"/>
          </a:xfrm>
          <a:prstGeom prst="rect">
            <a:avLst/>
          </a:prstGeom>
          <a:noFill/>
          <a:ln w="9525">
            <a:noFill/>
            <a:miter lim="800000"/>
            <a:headEnd/>
            <a:tailEnd/>
          </a:ln>
        </p:spPr>
        <p:txBody>
          <a:bodyPr/>
          <a:lstStyle/>
          <a:p>
            <a:pPr marL="342900" indent="-342900" fontAlgn="base">
              <a:lnSpc>
                <a:spcPct val="90000"/>
              </a:lnSpc>
              <a:spcBef>
                <a:spcPct val="20000"/>
              </a:spcBef>
              <a:spcAft>
                <a:spcPct val="0"/>
              </a:spcAft>
            </a:pPr>
            <a:r>
              <a:rPr lang="en-US" sz="3200" b="1" dirty="0">
                <a:solidFill>
                  <a:prstClr val="black"/>
                </a:solidFill>
                <a:latin typeface="Book Antiqua" pitchFamily="18" charset="0"/>
              </a:rPr>
              <a:t>Functional</a:t>
            </a:r>
          </a:p>
          <a:p>
            <a:pPr marL="342900" indent="-342900" fontAlgn="base">
              <a:lnSpc>
                <a:spcPct val="90000"/>
              </a:lnSpc>
              <a:spcBef>
                <a:spcPct val="20000"/>
              </a:spcBef>
              <a:spcAft>
                <a:spcPct val="0"/>
              </a:spcAft>
              <a:buFont typeface="Arial" charset="0"/>
              <a:buChar char="•"/>
            </a:pPr>
            <a:r>
              <a:rPr lang="en-US" sz="3200" dirty="0">
                <a:solidFill>
                  <a:prstClr val="black"/>
                </a:solidFill>
                <a:latin typeface="Book Antiqua" pitchFamily="18" charset="0"/>
              </a:rPr>
              <a:t>What</a:t>
            </a:r>
          </a:p>
        </p:txBody>
      </p:sp>
      <p:sp>
        <p:nvSpPr>
          <p:cNvPr id="6" name="Rectangle 6">
            <a:extLst>
              <a:ext uri="{FF2B5EF4-FFF2-40B4-BE49-F238E27FC236}">
                <a16:creationId xmlns:a16="http://schemas.microsoft.com/office/drawing/2014/main" id="{24AD8023-11BB-4B0A-8474-7A9F1785F60D}"/>
              </a:ext>
            </a:extLst>
          </p:cNvPr>
          <p:cNvSpPr txBox="1">
            <a:spLocks noChangeArrowheads="1"/>
          </p:cNvSpPr>
          <p:nvPr/>
        </p:nvSpPr>
        <p:spPr bwMode="auto">
          <a:xfrm>
            <a:off x="6897688" y="2396536"/>
            <a:ext cx="3581400" cy="3276600"/>
          </a:xfrm>
          <a:prstGeom prst="rect">
            <a:avLst/>
          </a:prstGeom>
          <a:noFill/>
          <a:ln w="9525">
            <a:noFill/>
            <a:miter lim="800000"/>
            <a:headEnd/>
            <a:tailEnd/>
          </a:ln>
        </p:spPr>
        <p:txBody>
          <a:bodyPr/>
          <a:lstStyle/>
          <a:p>
            <a:pPr marL="342900" indent="-342900" fontAlgn="base">
              <a:lnSpc>
                <a:spcPct val="90000"/>
              </a:lnSpc>
              <a:spcBef>
                <a:spcPct val="20000"/>
              </a:spcBef>
              <a:spcAft>
                <a:spcPct val="0"/>
              </a:spcAft>
            </a:pPr>
            <a:r>
              <a:rPr lang="en-US" sz="3200" b="1" dirty="0">
                <a:solidFill>
                  <a:prstClr val="black"/>
                </a:solidFill>
                <a:latin typeface="Book Antiqua" pitchFamily="18" charset="0"/>
              </a:rPr>
              <a:t>Non-Functional</a:t>
            </a:r>
          </a:p>
          <a:p>
            <a:pPr marL="342900" indent="-342900" fontAlgn="base">
              <a:lnSpc>
                <a:spcPct val="90000"/>
              </a:lnSpc>
              <a:spcBef>
                <a:spcPct val="20000"/>
              </a:spcBef>
              <a:spcAft>
                <a:spcPct val="0"/>
              </a:spcAft>
              <a:buFont typeface="Arial" charset="0"/>
              <a:buChar char="•"/>
            </a:pPr>
            <a:r>
              <a:rPr lang="en-US" sz="3200" dirty="0">
                <a:solidFill>
                  <a:prstClr val="black"/>
                </a:solidFill>
                <a:latin typeface="Book Antiqua" pitchFamily="18" charset="0"/>
              </a:rPr>
              <a:t>How</a:t>
            </a:r>
          </a:p>
          <a:p>
            <a:pPr marL="342900" indent="-342900" fontAlgn="base">
              <a:lnSpc>
                <a:spcPct val="90000"/>
              </a:lnSpc>
              <a:spcBef>
                <a:spcPct val="20000"/>
              </a:spcBef>
              <a:spcAft>
                <a:spcPct val="0"/>
              </a:spcAft>
              <a:buFont typeface="Arial" charset="0"/>
              <a:buChar char="•"/>
            </a:pPr>
            <a:r>
              <a:rPr lang="en-US" sz="3200" dirty="0">
                <a:solidFill>
                  <a:prstClr val="black"/>
                </a:solidFill>
                <a:latin typeface="Book Antiqua" pitchFamily="18" charset="0"/>
              </a:rPr>
              <a:t>When </a:t>
            </a:r>
          </a:p>
          <a:p>
            <a:pPr marL="342900" indent="-342900" fontAlgn="base">
              <a:lnSpc>
                <a:spcPct val="90000"/>
              </a:lnSpc>
              <a:spcBef>
                <a:spcPct val="20000"/>
              </a:spcBef>
              <a:spcAft>
                <a:spcPct val="0"/>
              </a:spcAft>
              <a:buFont typeface="Arial" charset="0"/>
              <a:buChar char="•"/>
            </a:pPr>
            <a:r>
              <a:rPr lang="en-US" sz="3200" dirty="0">
                <a:solidFill>
                  <a:prstClr val="black"/>
                </a:solidFill>
                <a:latin typeface="Book Antiqua" pitchFamily="18" charset="0"/>
              </a:rPr>
              <a:t>Where</a:t>
            </a:r>
          </a:p>
          <a:p>
            <a:pPr marL="342900" indent="-342900" fontAlgn="base">
              <a:lnSpc>
                <a:spcPct val="90000"/>
              </a:lnSpc>
              <a:spcBef>
                <a:spcPct val="20000"/>
              </a:spcBef>
              <a:spcAft>
                <a:spcPct val="0"/>
              </a:spcAft>
              <a:buFont typeface="Arial" charset="0"/>
              <a:buChar char="•"/>
            </a:pPr>
            <a:r>
              <a:rPr lang="en-US" sz="3200" dirty="0">
                <a:solidFill>
                  <a:prstClr val="black"/>
                </a:solidFill>
                <a:latin typeface="Book Antiqua" pitchFamily="18" charset="0"/>
              </a:rPr>
              <a:t>Who</a:t>
            </a:r>
          </a:p>
          <a:p>
            <a:pPr marL="342900" indent="-342900" fontAlgn="base">
              <a:lnSpc>
                <a:spcPct val="90000"/>
              </a:lnSpc>
              <a:spcBef>
                <a:spcPct val="20000"/>
              </a:spcBef>
              <a:spcAft>
                <a:spcPct val="0"/>
              </a:spcAft>
              <a:buFont typeface="Arial" charset="0"/>
              <a:buChar char="•"/>
            </a:pPr>
            <a:r>
              <a:rPr lang="en-US" sz="3200" dirty="0">
                <a:solidFill>
                  <a:prstClr val="black"/>
                </a:solidFill>
                <a:latin typeface="Book Antiqua" pitchFamily="18" charset="0"/>
              </a:rPr>
              <a:t>Why</a:t>
            </a:r>
          </a:p>
          <a:p>
            <a:pPr marL="342900" indent="-342900" fontAlgn="base">
              <a:lnSpc>
                <a:spcPct val="90000"/>
              </a:lnSpc>
              <a:spcBef>
                <a:spcPct val="20000"/>
              </a:spcBef>
              <a:spcAft>
                <a:spcPct val="0"/>
              </a:spcAft>
              <a:buFont typeface="Arial" charset="0"/>
              <a:buChar char="•"/>
            </a:pPr>
            <a:endParaRPr lang="en-US" sz="3200" dirty="0">
              <a:solidFill>
                <a:prstClr val="black"/>
              </a:solidFill>
              <a:latin typeface="Book Antiqua" pitchFamily="18" charset="0"/>
            </a:endParaRPr>
          </a:p>
        </p:txBody>
      </p:sp>
      <p:sp>
        <p:nvSpPr>
          <p:cNvPr id="7" name="Text Box 7">
            <a:extLst>
              <a:ext uri="{FF2B5EF4-FFF2-40B4-BE49-F238E27FC236}">
                <a16:creationId xmlns:a16="http://schemas.microsoft.com/office/drawing/2014/main" id="{F7FC0C18-5375-48AB-810E-742EE7C1CD29}"/>
              </a:ext>
            </a:extLst>
          </p:cNvPr>
          <p:cNvSpPr txBox="1">
            <a:spLocks noChangeArrowheads="1"/>
          </p:cNvSpPr>
          <p:nvPr/>
        </p:nvSpPr>
        <p:spPr bwMode="auto">
          <a:xfrm>
            <a:off x="1826384" y="1718673"/>
            <a:ext cx="7543800" cy="830263"/>
          </a:xfrm>
          <a:prstGeom prst="rect">
            <a:avLst/>
          </a:prstGeom>
          <a:noFill/>
          <a:ln w="9525">
            <a:noFill/>
            <a:miter lim="800000"/>
            <a:headEnd/>
            <a:tailEnd/>
          </a:ln>
        </p:spPr>
        <p:txBody>
          <a:bodyPr>
            <a:spAutoFit/>
          </a:bodyPr>
          <a:lstStyle/>
          <a:p>
            <a:pPr algn="ctr" fontAlgn="base">
              <a:spcBef>
                <a:spcPct val="50000"/>
              </a:spcBef>
              <a:spcAft>
                <a:spcPct val="0"/>
              </a:spcAft>
            </a:pPr>
            <a:r>
              <a:rPr lang="en-US" sz="2400" b="1" dirty="0">
                <a:solidFill>
                  <a:prstClr val="black"/>
                </a:solidFill>
                <a:latin typeface="Book Antiqua" pitchFamily="18" charset="0"/>
              </a:rPr>
              <a:t>Requirements are broken down into two distinct broad categories</a:t>
            </a:r>
          </a:p>
        </p:txBody>
      </p:sp>
      <p:sp>
        <p:nvSpPr>
          <p:cNvPr id="8" name="Text Box 9">
            <a:extLst>
              <a:ext uri="{FF2B5EF4-FFF2-40B4-BE49-F238E27FC236}">
                <a16:creationId xmlns:a16="http://schemas.microsoft.com/office/drawing/2014/main" id="{13256A48-1086-46A0-8D86-E3E53D9EE396}"/>
              </a:ext>
            </a:extLst>
          </p:cNvPr>
          <p:cNvSpPr txBox="1">
            <a:spLocks noChangeArrowheads="1"/>
          </p:cNvSpPr>
          <p:nvPr/>
        </p:nvSpPr>
        <p:spPr bwMode="auto">
          <a:xfrm>
            <a:off x="838200" y="5733257"/>
            <a:ext cx="10728121" cy="646331"/>
          </a:xfrm>
          <a:prstGeom prst="rect">
            <a:avLst/>
          </a:prstGeom>
          <a:noFill/>
          <a:ln w="9525">
            <a:noFill/>
            <a:miter lim="800000"/>
            <a:headEnd/>
            <a:tailEnd/>
          </a:ln>
        </p:spPr>
        <p:txBody>
          <a:bodyPr wrap="square">
            <a:spAutoFit/>
          </a:bodyPr>
          <a:lstStyle/>
          <a:p>
            <a:pPr algn="ctr" fontAlgn="base">
              <a:spcBef>
                <a:spcPct val="50000"/>
              </a:spcBef>
              <a:spcAft>
                <a:spcPct val="0"/>
              </a:spcAft>
            </a:pPr>
            <a:r>
              <a:rPr lang="en-US" dirty="0">
                <a:solidFill>
                  <a:prstClr val="black"/>
                </a:solidFill>
                <a:latin typeface="Book Antiqua" pitchFamily="18" charset="0"/>
              </a:rPr>
              <a:t>A functional requirement describes the Function.  Non-Functional Requirements describe the various aspects of the function.  Both Functional and Non-Functional requirements describe an End State.</a:t>
            </a:r>
          </a:p>
        </p:txBody>
      </p:sp>
    </p:spTree>
    <p:extLst>
      <p:ext uri="{BB962C8B-B14F-4D97-AF65-F5344CB8AC3E}">
        <p14:creationId xmlns:p14="http://schemas.microsoft.com/office/powerpoint/2010/main" val="427395431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58D740-1B40-4F0D-948F-1D951970B4C5}"/>
              </a:ext>
            </a:extLst>
          </p:cNvPr>
          <p:cNvSpPr>
            <a:spLocks noGrp="1"/>
          </p:cNvSpPr>
          <p:nvPr>
            <p:ph type="title"/>
          </p:nvPr>
        </p:nvSpPr>
        <p:spPr/>
        <p:txBody>
          <a:bodyPr/>
          <a:lstStyle/>
          <a:p>
            <a:r>
              <a:rPr lang="en-US" dirty="0"/>
              <a:t>End States</a:t>
            </a:r>
          </a:p>
        </p:txBody>
      </p:sp>
      <p:sp>
        <p:nvSpPr>
          <p:cNvPr id="3" name="Content Placeholder 2">
            <a:extLst>
              <a:ext uri="{FF2B5EF4-FFF2-40B4-BE49-F238E27FC236}">
                <a16:creationId xmlns:a16="http://schemas.microsoft.com/office/drawing/2014/main" id="{797602DD-45D1-4FAB-A672-3CDCA8ABC556}"/>
              </a:ext>
            </a:extLst>
          </p:cNvPr>
          <p:cNvSpPr>
            <a:spLocks noGrp="1"/>
          </p:cNvSpPr>
          <p:nvPr>
            <p:ph idx="1"/>
          </p:nvPr>
        </p:nvSpPr>
        <p:spPr>
          <a:xfrm>
            <a:off x="838200" y="1825625"/>
            <a:ext cx="10515600" cy="4667250"/>
          </a:xfrm>
        </p:spPr>
        <p:txBody>
          <a:bodyPr>
            <a:normAutofit lnSpcReduction="10000"/>
          </a:bodyPr>
          <a:lstStyle/>
          <a:p>
            <a:pPr fontAlgn="auto">
              <a:spcAft>
                <a:spcPts val="0"/>
              </a:spcAft>
              <a:buFont typeface="Arial" pitchFamily="34" charset="0"/>
              <a:buChar char="•"/>
              <a:defRPr/>
            </a:pPr>
            <a:r>
              <a:rPr lang="en-US" dirty="0"/>
              <a:t>There are Three kinds of End States</a:t>
            </a:r>
          </a:p>
          <a:p>
            <a:pPr lvl="1" fontAlgn="auto">
              <a:spcAft>
                <a:spcPts val="0"/>
              </a:spcAft>
              <a:buFont typeface="Arial" pitchFamily="34" charset="0"/>
              <a:buChar char="–"/>
              <a:defRPr/>
            </a:pPr>
            <a:r>
              <a:rPr lang="en-US" b="1" dirty="0"/>
              <a:t>As-Is </a:t>
            </a:r>
            <a:r>
              <a:rPr lang="en-US" dirty="0"/>
              <a:t>:  This is the state one wishes to replace with some future vision;</a:t>
            </a:r>
          </a:p>
          <a:p>
            <a:pPr lvl="1" fontAlgn="auto">
              <a:spcAft>
                <a:spcPts val="0"/>
              </a:spcAft>
              <a:buFont typeface="Arial" pitchFamily="34" charset="0"/>
              <a:buChar char="–"/>
              <a:defRPr/>
            </a:pPr>
            <a:r>
              <a:rPr lang="en-US" b="1" dirty="0"/>
              <a:t>Current or Steady State </a:t>
            </a:r>
            <a:r>
              <a:rPr lang="en-US" dirty="0"/>
              <a:t>: This is the state one wishes to keep and support;</a:t>
            </a:r>
          </a:p>
          <a:p>
            <a:pPr lvl="1" fontAlgn="auto">
              <a:spcAft>
                <a:spcPts val="0"/>
              </a:spcAft>
              <a:buFont typeface="Arial" pitchFamily="34" charset="0"/>
              <a:buChar char="–"/>
              <a:defRPr/>
            </a:pPr>
            <a:r>
              <a:rPr lang="en-US" b="1" dirty="0"/>
              <a:t>Future State</a:t>
            </a:r>
            <a:r>
              <a:rPr lang="en-US" dirty="0"/>
              <a:t> : This is the state one wishes to achieve</a:t>
            </a:r>
          </a:p>
          <a:p>
            <a:pPr fontAlgn="auto">
              <a:spcAft>
                <a:spcPts val="0"/>
              </a:spcAft>
              <a:buFont typeface="Arial" pitchFamily="34" charset="0"/>
              <a:buChar char="•"/>
              <a:defRPr/>
            </a:pPr>
            <a:r>
              <a:rPr lang="en-US" dirty="0"/>
              <a:t>Generally, one describes the </a:t>
            </a:r>
            <a:r>
              <a:rPr lang="en-US" dirty="0">
                <a:effectLst>
                  <a:outerShdw blurRad="38100" dist="38100" dir="2700000" algn="tl">
                    <a:srgbClr val="000000">
                      <a:alpha val="43137"/>
                    </a:srgbClr>
                  </a:outerShdw>
                </a:effectLst>
              </a:rPr>
              <a:t>As-Is State </a:t>
            </a:r>
            <a:r>
              <a:rPr lang="en-US" dirty="0"/>
              <a:t>in conjunction with a </a:t>
            </a:r>
            <a:r>
              <a:rPr lang="en-US" dirty="0">
                <a:effectLst>
                  <a:outerShdw blurRad="38100" dist="38100" dir="2700000" algn="tl">
                    <a:srgbClr val="000000">
                      <a:alpha val="43137"/>
                    </a:srgbClr>
                  </a:outerShdw>
                </a:effectLst>
              </a:rPr>
              <a:t>Future State</a:t>
            </a:r>
            <a:r>
              <a:rPr lang="en-US" dirty="0"/>
              <a:t>, or simply defines the </a:t>
            </a:r>
            <a:r>
              <a:rPr lang="en-US" dirty="0">
                <a:effectLst>
                  <a:outerShdw blurRad="38100" dist="38100" dir="2700000" algn="tl">
                    <a:srgbClr val="000000">
                      <a:alpha val="43137"/>
                    </a:srgbClr>
                  </a:outerShdw>
                </a:effectLst>
              </a:rPr>
              <a:t>Current or Steady State </a:t>
            </a:r>
            <a:r>
              <a:rPr lang="en-US" dirty="0"/>
              <a:t>alone if there is no wish to improve it;</a:t>
            </a:r>
          </a:p>
          <a:p>
            <a:pPr fontAlgn="auto">
              <a:spcAft>
                <a:spcPts val="0"/>
              </a:spcAft>
              <a:buFont typeface="Arial" pitchFamily="34" charset="0"/>
              <a:buChar char="•"/>
              <a:defRPr/>
            </a:pPr>
            <a:r>
              <a:rPr lang="en-US" dirty="0"/>
              <a:t>In any Modernization effort, you have to assess what is the possible end state technically based on currently available technology.</a:t>
            </a:r>
          </a:p>
          <a:p>
            <a:pPr marL="0" indent="0" fontAlgn="auto">
              <a:spcAft>
                <a:spcPts val="0"/>
              </a:spcAft>
              <a:buNone/>
              <a:defRPr/>
            </a:pPr>
            <a:endParaRPr lang="en-US" dirty="0"/>
          </a:p>
          <a:p>
            <a:pPr marL="0" indent="0" algn="ctr" fontAlgn="auto">
              <a:spcAft>
                <a:spcPts val="0"/>
              </a:spcAft>
              <a:buNone/>
              <a:defRPr/>
            </a:pPr>
            <a:r>
              <a:rPr lang="en-US" b="1" dirty="0"/>
              <a:t>You and Your Team are the Visionaries!</a:t>
            </a:r>
          </a:p>
          <a:p>
            <a:endParaRPr lang="en-US" dirty="0"/>
          </a:p>
        </p:txBody>
      </p:sp>
      <p:sp>
        <p:nvSpPr>
          <p:cNvPr id="4" name="Slide Number Placeholder 3">
            <a:extLst>
              <a:ext uri="{FF2B5EF4-FFF2-40B4-BE49-F238E27FC236}">
                <a16:creationId xmlns:a16="http://schemas.microsoft.com/office/drawing/2014/main" id="{B73901C1-1A3E-458F-A0DF-A5E3D8AF2C23}"/>
              </a:ext>
            </a:extLst>
          </p:cNvPr>
          <p:cNvSpPr>
            <a:spLocks noGrp="1"/>
          </p:cNvSpPr>
          <p:nvPr>
            <p:ph type="sldNum" sz="quarter" idx="12"/>
          </p:nvPr>
        </p:nvSpPr>
        <p:spPr/>
        <p:txBody>
          <a:bodyPr/>
          <a:lstStyle/>
          <a:p>
            <a:fld id="{BA9D9B8C-0BB1-49DC-A390-B8BFFEE887FE}" type="slidenum">
              <a:rPr lang="en-US" smtClean="0"/>
              <a:pPr/>
              <a:t>74</a:t>
            </a:fld>
            <a:endParaRPr lang="en-US" dirty="0"/>
          </a:p>
        </p:txBody>
      </p:sp>
    </p:spTree>
    <p:extLst>
      <p:ext uri="{BB962C8B-B14F-4D97-AF65-F5344CB8AC3E}">
        <p14:creationId xmlns:p14="http://schemas.microsoft.com/office/powerpoint/2010/main" val="212666075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rrow: Down 9">
            <a:extLst>
              <a:ext uri="{FF2B5EF4-FFF2-40B4-BE49-F238E27FC236}">
                <a16:creationId xmlns:a16="http://schemas.microsoft.com/office/drawing/2014/main" id="{8712A2F8-A019-4F80-A39F-EC057A8C205E}"/>
              </a:ext>
            </a:extLst>
          </p:cNvPr>
          <p:cNvSpPr/>
          <p:nvPr/>
        </p:nvSpPr>
        <p:spPr>
          <a:xfrm rot="17954923">
            <a:off x="6097698" y="4667523"/>
            <a:ext cx="587229" cy="1011355"/>
          </a:xfrm>
          <a:prstGeom prst="down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Down 8">
            <a:extLst>
              <a:ext uri="{FF2B5EF4-FFF2-40B4-BE49-F238E27FC236}">
                <a16:creationId xmlns:a16="http://schemas.microsoft.com/office/drawing/2014/main" id="{6F2A90FA-3D1A-4CB8-AF16-83961CEF0546}"/>
              </a:ext>
            </a:extLst>
          </p:cNvPr>
          <p:cNvSpPr/>
          <p:nvPr/>
        </p:nvSpPr>
        <p:spPr>
          <a:xfrm rot="16200000">
            <a:off x="6322503" y="4014132"/>
            <a:ext cx="587229" cy="1040234"/>
          </a:xfrm>
          <a:prstGeom prst="down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4D23F04-F840-4FE0-9DB5-9BB4C85F614D}"/>
              </a:ext>
            </a:extLst>
          </p:cNvPr>
          <p:cNvSpPr>
            <a:spLocks noGrp="1"/>
          </p:cNvSpPr>
          <p:nvPr>
            <p:ph type="title"/>
          </p:nvPr>
        </p:nvSpPr>
        <p:spPr/>
        <p:txBody>
          <a:bodyPr/>
          <a:lstStyle/>
          <a:p>
            <a:r>
              <a:rPr lang="en-US" dirty="0"/>
              <a:t>Now Is The Time to Sit Back and Think</a:t>
            </a:r>
          </a:p>
        </p:txBody>
      </p:sp>
      <p:sp>
        <p:nvSpPr>
          <p:cNvPr id="3" name="Content Placeholder 2">
            <a:extLst>
              <a:ext uri="{FF2B5EF4-FFF2-40B4-BE49-F238E27FC236}">
                <a16:creationId xmlns:a16="http://schemas.microsoft.com/office/drawing/2014/main" id="{ED9FE794-B7CA-4C6A-B9FC-93EA42F5C476}"/>
              </a:ext>
            </a:extLst>
          </p:cNvPr>
          <p:cNvSpPr>
            <a:spLocks noGrp="1"/>
          </p:cNvSpPr>
          <p:nvPr>
            <p:ph idx="1"/>
          </p:nvPr>
        </p:nvSpPr>
        <p:spPr/>
        <p:txBody>
          <a:bodyPr/>
          <a:lstStyle/>
          <a:p>
            <a:r>
              <a:rPr lang="en-US" dirty="0"/>
              <a:t>You and your team have spoken to several vendors about the possible;</a:t>
            </a:r>
          </a:p>
          <a:p>
            <a:r>
              <a:rPr lang="en-US" dirty="0"/>
              <a:t>You and your team have done the research to understand the possible;</a:t>
            </a:r>
          </a:p>
          <a:p>
            <a:r>
              <a:rPr lang="en-US" dirty="0"/>
              <a:t>You are at a decision point</a:t>
            </a:r>
          </a:p>
        </p:txBody>
      </p:sp>
      <p:sp>
        <p:nvSpPr>
          <p:cNvPr id="4" name="Slide Number Placeholder 3">
            <a:extLst>
              <a:ext uri="{FF2B5EF4-FFF2-40B4-BE49-F238E27FC236}">
                <a16:creationId xmlns:a16="http://schemas.microsoft.com/office/drawing/2014/main" id="{4F60DB70-F008-44CD-9650-942E82DB86D9}"/>
              </a:ext>
            </a:extLst>
          </p:cNvPr>
          <p:cNvSpPr>
            <a:spLocks noGrp="1"/>
          </p:cNvSpPr>
          <p:nvPr>
            <p:ph type="sldNum" sz="quarter" idx="12"/>
          </p:nvPr>
        </p:nvSpPr>
        <p:spPr/>
        <p:txBody>
          <a:bodyPr/>
          <a:lstStyle/>
          <a:p>
            <a:fld id="{BA9D9B8C-0BB1-49DC-A390-B8BFFEE887FE}" type="slidenum">
              <a:rPr lang="en-US" smtClean="0"/>
              <a:pPr/>
              <a:t>75</a:t>
            </a:fld>
            <a:endParaRPr lang="en-US" dirty="0"/>
          </a:p>
        </p:txBody>
      </p:sp>
      <p:sp>
        <p:nvSpPr>
          <p:cNvPr id="5" name="Arrow: Right 4">
            <a:extLst>
              <a:ext uri="{FF2B5EF4-FFF2-40B4-BE49-F238E27FC236}">
                <a16:creationId xmlns:a16="http://schemas.microsoft.com/office/drawing/2014/main" id="{1ACAA3B3-24AA-445D-A0E9-CE94114A363F}"/>
              </a:ext>
            </a:extLst>
          </p:cNvPr>
          <p:cNvSpPr/>
          <p:nvPr/>
        </p:nvSpPr>
        <p:spPr>
          <a:xfrm>
            <a:off x="2541865" y="4177718"/>
            <a:ext cx="2466364" cy="713064"/>
          </a:xfrm>
          <a:prstGeom prst="rightArrow">
            <a:avLst/>
          </a:pr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Decision Process Flow</a:t>
            </a:r>
          </a:p>
        </p:txBody>
      </p:sp>
      <p:sp>
        <p:nvSpPr>
          <p:cNvPr id="8" name="Arrow: Down 7">
            <a:extLst>
              <a:ext uri="{FF2B5EF4-FFF2-40B4-BE49-F238E27FC236}">
                <a16:creationId xmlns:a16="http://schemas.microsoft.com/office/drawing/2014/main" id="{4F599BBA-B64C-4C8C-9B58-7271FA8B40E2}"/>
              </a:ext>
            </a:extLst>
          </p:cNvPr>
          <p:cNvSpPr/>
          <p:nvPr/>
        </p:nvSpPr>
        <p:spPr>
          <a:xfrm rot="14512455">
            <a:off x="6110142" y="3389181"/>
            <a:ext cx="587229" cy="1040234"/>
          </a:xfrm>
          <a:prstGeom prst="down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BCE87FE8-79A3-45E4-B7D2-DF7E1D4075D8}"/>
              </a:ext>
            </a:extLst>
          </p:cNvPr>
          <p:cNvSpPr/>
          <p:nvPr/>
        </p:nvSpPr>
        <p:spPr>
          <a:xfrm>
            <a:off x="5008229" y="3930242"/>
            <a:ext cx="1166070" cy="1208014"/>
          </a:xfrm>
          <a:prstGeom prst="ellipse">
            <a:avLst/>
          </a:pr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Decision Point</a:t>
            </a:r>
          </a:p>
        </p:txBody>
      </p:sp>
      <p:sp>
        <p:nvSpPr>
          <p:cNvPr id="11" name="TextBox 10">
            <a:extLst>
              <a:ext uri="{FF2B5EF4-FFF2-40B4-BE49-F238E27FC236}">
                <a16:creationId xmlns:a16="http://schemas.microsoft.com/office/drawing/2014/main" id="{E4FA4E15-C249-47DE-BAAF-D2020510380A}"/>
              </a:ext>
            </a:extLst>
          </p:cNvPr>
          <p:cNvSpPr txBox="1"/>
          <p:nvPr/>
        </p:nvSpPr>
        <p:spPr>
          <a:xfrm>
            <a:off x="6815878" y="3430307"/>
            <a:ext cx="2367186" cy="369332"/>
          </a:xfrm>
          <a:prstGeom prst="rect">
            <a:avLst/>
          </a:prstGeom>
          <a:noFill/>
        </p:spPr>
        <p:txBody>
          <a:bodyPr wrap="none" rtlCol="0">
            <a:spAutoFit/>
          </a:bodyPr>
          <a:lstStyle/>
          <a:p>
            <a:r>
              <a:rPr lang="en-US" dirty="0"/>
              <a:t>Do All Work Yourselves</a:t>
            </a:r>
          </a:p>
        </p:txBody>
      </p:sp>
      <p:sp>
        <p:nvSpPr>
          <p:cNvPr id="12" name="TextBox 11">
            <a:extLst>
              <a:ext uri="{FF2B5EF4-FFF2-40B4-BE49-F238E27FC236}">
                <a16:creationId xmlns:a16="http://schemas.microsoft.com/office/drawing/2014/main" id="{49C34EAE-F486-402C-85E3-342B42077FE9}"/>
              </a:ext>
            </a:extLst>
          </p:cNvPr>
          <p:cNvSpPr txBox="1"/>
          <p:nvPr/>
        </p:nvSpPr>
        <p:spPr>
          <a:xfrm>
            <a:off x="7096423" y="4211331"/>
            <a:ext cx="2553712" cy="646331"/>
          </a:xfrm>
          <a:prstGeom prst="rect">
            <a:avLst/>
          </a:prstGeom>
          <a:noFill/>
        </p:spPr>
        <p:txBody>
          <a:bodyPr wrap="none" rtlCol="0">
            <a:spAutoFit/>
          </a:bodyPr>
          <a:lstStyle/>
          <a:p>
            <a:r>
              <a:rPr lang="en-US" dirty="0"/>
              <a:t>Lead the Work</a:t>
            </a:r>
          </a:p>
          <a:p>
            <a:r>
              <a:rPr lang="en-US" dirty="0"/>
              <a:t>Hire a Support Contractor</a:t>
            </a:r>
          </a:p>
        </p:txBody>
      </p:sp>
      <p:sp>
        <p:nvSpPr>
          <p:cNvPr id="13" name="TextBox 12">
            <a:extLst>
              <a:ext uri="{FF2B5EF4-FFF2-40B4-BE49-F238E27FC236}">
                <a16:creationId xmlns:a16="http://schemas.microsoft.com/office/drawing/2014/main" id="{ABE1A4C3-2866-4D6B-9866-CB9D3F7AAE32}"/>
              </a:ext>
            </a:extLst>
          </p:cNvPr>
          <p:cNvSpPr txBox="1"/>
          <p:nvPr/>
        </p:nvSpPr>
        <p:spPr>
          <a:xfrm>
            <a:off x="6879708" y="5122627"/>
            <a:ext cx="2331087" cy="646331"/>
          </a:xfrm>
          <a:prstGeom prst="rect">
            <a:avLst/>
          </a:prstGeom>
          <a:noFill/>
        </p:spPr>
        <p:txBody>
          <a:bodyPr wrap="none" rtlCol="0">
            <a:spAutoFit/>
          </a:bodyPr>
          <a:lstStyle/>
          <a:p>
            <a:r>
              <a:rPr lang="en-US" dirty="0"/>
              <a:t>Hire a Lead Contractor</a:t>
            </a:r>
          </a:p>
          <a:p>
            <a:r>
              <a:rPr lang="en-US" dirty="0"/>
              <a:t>Follow Decisions</a:t>
            </a:r>
          </a:p>
        </p:txBody>
      </p:sp>
      <p:sp>
        <p:nvSpPr>
          <p:cNvPr id="14" name="TextBox 13">
            <a:extLst>
              <a:ext uri="{FF2B5EF4-FFF2-40B4-BE49-F238E27FC236}">
                <a16:creationId xmlns:a16="http://schemas.microsoft.com/office/drawing/2014/main" id="{ECDD4943-73C6-49C9-81BE-691C85BA250E}"/>
              </a:ext>
            </a:extLst>
          </p:cNvPr>
          <p:cNvSpPr txBox="1"/>
          <p:nvPr/>
        </p:nvSpPr>
        <p:spPr>
          <a:xfrm>
            <a:off x="1170691" y="5904256"/>
            <a:ext cx="10183109" cy="369332"/>
          </a:xfrm>
          <a:prstGeom prst="rect">
            <a:avLst/>
          </a:prstGeom>
          <a:noFill/>
        </p:spPr>
        <p:txBody>
          <a:bodyPr wrap="none" rtlCol="0">
            <a:spAutoFit/>
          </a:bodyPr>
          <a:lstStyle/>
          <a:p>
            <a:r>
              <a:rPr lang="en-US" b="1" dirty="0"/>
              <a:t>The Middle Path is most advisable to the Technology Visionary and Team Lead!  Let it be Your Vision</a:t>
            </a:r>
          </a:p>
        </p:txBody>
      </p:sp>
    </p:spTree>
    <p:extLst>
      <p:ext uri="{BB962C8B-B14F-4D97-AF65-F5344CB8AC3E}">
        <p14:creationId xmlns:p14="http://schemas.microsoft.com/office/powerpoint/2010/main" val="318333024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12637C-12A0-49D8-ACAA-4ACC23206623}"/>
              </a:ext>
            </a:extLst>
          </p:cNvPr>
          <p:cNvSpPr>
            <a:spLocks noGrp="1"/>
          </p:cNvSpPr>
          <p:nvPr>
            <p:ph type="title"/>
          </p:nvPr>
        </p:nvSpPr>
        <p:spPr/>
        <p:txBody>
          <a:bodyPr/>
          <a:lstStyle/>
          <a:p>
            <a:r>
              <a:rPr lang="en-US" dirty="0"/>
              <a:t>A Support Contractor is Always Advised</a:t>
            </a:r>
          </a:p>
        </p:txBody>
      </p:sp>
      <p:sp>
        <p:nvSpPr>
          <p:cNvPr id="3" name="Content Placeholder 2">
            <a:extLst>
              <a:ext uri="{FF2B5EF4-FFF2-40B4-BE49-F238E27FC236}">
                <a16:creationId xmlns:a16="http://schemas.microsoft.com/office/drawing/2014/main" id="{F69894E5-EFF1-4B43-84D6-30D2E1794522}"/>
              </a:ext>
            </a:extLst>
          </p:cNvPr>
          <p:cNvSpPr>
            <a:spLocks noGrp="1"/>
          </p:cNvSpPr>
          <p:nvPr>
            <p:ph idx="1"/>
          </p:nvPr>
        </p:nvSpPr>
        <p:spPr/>
        <p:txBody>
          <a:bodyPr/>
          <a:lstStyle/>
          <a:p>
            <a:r>
              <a:rPr lang="en-US" dirty="0"/>
              <a:t>The Decisions and Vision should always be yours to make and do;</a:t>
            </a:r>
          </a:p>
          <a:p>
            <a:r>
              <a:rPr lang="en-US" dirty="0"/>
              <a:t>You are the ones who will be living with the solution.  Let it then be your design, at least by choice;</a:t>
            </a:r>
          </a:p>
          <a:p>
            <a:r>
              <a:rPr lang="en-US" dirty="0"/>
              <a:t>But, don’t do it alone although in the beginning you may need to;</a:t>
            </a:r>
          </a:p>
          <a:p>
            <a:pPr lvl="1"/>
            <a:r>
              <a:rPr lang="en-US" dirty="0"/>
              <a:t>Remember, you have not sold your idea yet to Management (next section);</a:t>
            </a:r>
          </a:p>
          <a:p>
            <a:pPr lvl="1"/>
            <a:r>
              <a:rPr lang="en-US" dirty="0"/>
              <a:t>You simply want to have that as part of your plan at this point;</a:t>
            </a:r>
          </a:p>
          <a:p>
            <a:pPr marL="457200" lvl="1" indent="0">
              <a:buNone/>
            </a:pPr>
            <a:endParaRPr lang="en-US" dirty="0"/>
          </a:p>
          <a:p>
            <a:pPr marL="0" indent="0" algn="ctr">
              <a:buNone/>
            </a:pPr>
            <a:r>
              <a:rPr lang="en-US" b="1" dirty="0"/>
              <a:t>This is the continuing part of the Assessment and Planning.  Shortly, we will roll all this into a plan of action using Project Management tools</a:t>
            </a:r>
          </a:p>
        </p:txBody>
      </p:sp>
      <p:sp>
        <p:nvSpPr>
          <p:cNvPr id="4" name="Slide Number Placeholder 3">
            <a:extLst>
              <a:ext uri="{FF2B5EF4-FFF2-40B4-BE49-F238E27FC236}">
                <a16:creationId xmlns:a16="http://schemas.microsoft.com/office/drawing/2014/main" id="{5A49280C-3612-42DB-B3F3-F9DC48700511}"/>
              </a:ext>
            </a:extLst>
          </p:cNvPr>
          <p:cNvSpPr>
            <a:spLocks noGrp="1"/>
          </p:cNvSpPr>
          <p:nvPr>
            <p:ph type="sldNum" sz="quarter" idx="12"/>
          </p:nvPr>
        </p:nvSpPr>
        <p:spPr/>
        <p:txBody>
          <a:bodyPr/>
          <a:lstStyle/>
          <a:p>
            <a:fld id="{BA9D9B8C-0BB1-49DC-A390-B8BFFEE887FE}" type="slidenum">
              <a:rPr lang="en-US" smtClean="0"/>
              <a:pPr/>
              <a:t>76</a:t>
            </a:fld>
            <a:endParaRPr lang="en-US" dirty="0"/>
          </a:p>
        </p:txBody>
      </p:sp>
    </p:spTree>
    <p:extLst>
      <p:ext uri="{BB962C8B-B14F-4D97-AF65-F5344CB8AC3E}">
        <p14:creationId xmlns:p14="http://schemas.microsoft.com/office/powerpoint/2010/main" val="341378227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EA0A6-9D64-4006-875B-F26864E02445}"/>
              </a:ext>
            </a:extLst>
          </p:cNvPr>
          <p:cNvSpPr>
            <a:spLocks noGrp="1"/>
          </p:cNvSpPr>
          <p:nvPr>
            <p:ph type="title"/>
          </p:nvPr>
        </p:nvSpPr>
        <p:spPr/>
        <p:txBody>
          <a:bodyPr/>
          <a:lstStyle/>
          <a:p>
            <a:r>
              <a:rPr lang="en-US" dirty="0"/>
              <a:t>Step 1- Document Your Vision</a:t>
            </a:r>
          </a:p>
        </p:txBody>
      </p:sp>
      <p:sp>
        <p:nvSpPr>
          <p:cNvPr id="3" name="Content Placeholder 2">
            <a:extLst>
              <a:ext uri="{FF2B5EF4-FFF2-40B4-BE49-F238E27FC236}">
                <a16:creationId xmlns:a16="http://schemas.microsoft.com/office/drawing/2014/main" id="{83BE7A69-D5DA-4753-A8A1-71B11187CBF5}"/>
              </a:ext>
            </a:extLst>
          </p:cNvPr>
          <p:cNvSpPr>
            <a:spLocks noGrp="1"/>
          </p:cNvSpPr>
          <p:nvPr>
            <p:ph idx="1"/>
          </p:nvPr>
        </p:nvSpPr>
        <p:spPr>
          <a:xfrm>
            <a:off x="838200" y="1825625"/>
            <a:ext cx="10515600" cy="4667250"/>
          </a:xfrm>
        </p:spPr>
        <p:txBody>
          <a:bodyPr>
            <a:normAutofit fontScale="92500" lnSpcReduction="10000"/>
          </a:bodyPr>
          <a:lstStyle/>
          <a:p>
            <a:r>
              <a:rPr lang="en-US" dirty="0"/>
              <a:t>Start writing out what you see the next stage or iteration of your Enterprise should be;</a:t>
            </a:r>
          </a:p>
          <a:p>
            <a:pPr lvl="1"/>
            <a:r>
              <a:rPr lang="en-US" dirty="0"/>
              <a:t>It only has to be brief sentences or phrases;</a:t>
            </a:r>
          </a:p>
          <a:p>
            <a:pPr lvl="1"/>
            <a:r>
              <a:rPr lang="en-US" dirty="0"/>
              <a:t>Leave them in order as you see them;</a:t>
            </a:r>
          </a:p>
          <a:p>
            <a:pPr lvl="1"/>
            <a:r>
              <a:rPr lang="en-US" dirty="0"/>
              <a:t>Show what this iteration has over the old operating system (Form, Fit, Function);</a:t>
            </a:r>
          </a:p>
          <a:p>
            <a:pPr lvl="1"/>
            <a:r>
              <a:rPr lang="en-US" dirty="0"/>
              <a:t>Show efficiencies where possible and show effectiveness as you are able;</a:t>
            </a:r>
          </a:p>
          <a:p>
            <a:pPr lvl="1"/>
            <a:r>
              <a:rPr lang="en-US" dirty="0"/>
              <a:t>Do Visio/PowerPoint/</a:t>
            </a:r>
            <a:r>
              <a:rPr lang="en-US" dirty="0" err="1"/>
              <a:t>Autocad</a:t>
            </a:r>
            <a:r>
              <a:rPr lang="en-US" dirty="0"/>
              <a:t> drawings where possible (Pictures give good perspective);</a:t>
            </a:r>
          </a:p>
          <a:p>
            <a:pPr lvl="1"/>
            <a:r>
              <a:rPr lang="en-US" dirty="0"/>
              <a:t>Think of the possible- but by all means think ahead to the future;</a:t>
            </a:r>
          </a:p>
          <a:p>
            <a:pPr lvl="1"/>
            <a:r>
              <a:rPr lang="en-US" dirty="0"/>
              <a:t>‘Stretch Goals’ are allowed at this point;</a:t>
            </a:r>
          </a:p>
          <a:p>
            <a:pPr lvl="1"/>
            <a:r>
              <a:rPr lang="en-US" dirty="0"/>
              <a:t>Don’t be inhibited.  You are familiar with Best Available Technology.  Imagine!</a:t>
            </a:r>
          </a:p>
          <a:p>
            <a:pPr marL="0" indent="0" algn="ctr">
              <a:buNone/>
            </a:pPr>
            <a:r>
              <a:rPr lang="en-US" b="1" dirty="0"/>
              <a:t>In Project Management, you are developing the </a:t>
            </a:r>
            <a:r>
              <a:rPr lang="en-US" b="1" dirty="0" err="1"/>
              <a:t>ConOps</a:t>
            </a:r>
            <a:r>
              <a:rPr lang="en-US" b="1" dirty="0"/>
              <a:t>, or Concept of Operations.  It will be refined as you go forward</a:t>
            </a:r>
          </a:p>
          <a:p>
            <a:pPr lvl="1"/>
            <a:endParaRPr lang="en-US" dirty="0"/>
          </a:p>
          <a:p>
            <a:pPr lvl="1"/>
            <a:endParaRPr lang="en-US" dirty="0"/>
          </a:p>
        </p:txBody>
      </p:sp>
      <p:sp>
        <p:nvSpPr>
          <p:cNvPr id="4" name="Slide Number Placeholder 3">
            <a:extLst>
              <a:ext uri="{FF2B5EF4-FFF2-40B4-BE49-F238E27FC236}">
                <a16:creationId xmlns:a16="http://schemas.microsoft.com/office/drawing/2014/main" id="{FE8854BD-AC83-43C3-8F9C-C83F72A1BF72}"/>
              </a:ext>
            </a:extLst>
          </p:cNvPr>
          <p:cNvSpPr>
            <a:spLocks noGrp="1"/>
          </p:cNvSpPr>
          <p:nvPr>
            <p:ph type="sldNum" sz="quarter" idx="12"/>
          </p:nvPr>
        </p:nvSpPr>
        <p:spPr/>
        <p:txBody>
          <a:bodyPr/>
          <a:lstStyle/>
          <a:p>
            <a:fld id="{BA9D9B8C-0BB1-49DC-A390-B8BFFEE887FE}" type="slidenum">
              <a:rPr lang="en-US" smtClean="0"/>
              <a:pPr/>
              <a:t>77</a:t>
            </a:fld>
            <a:endParaRPr lang="en-US" dirty="0"/>
          </a:p>
        </p:txBody>
      </p:sp>
    </p:spTree>
    <p:extLst>
      <p:ext uri="{BB962C8B-B14F-4D97-AF65-F5344CB8AC3E}">
        <p14:creationId xmlns:p14="http://schemas.microsoft.com/office/powerpoint/2010/main" val="233427103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F2EF8-B81D-42B9-BEB4-96A14883C9F4}"/>
              </a:ext>
            </a:extLst>
          </p:cNvPr>
          <p:cNvSpPr>
            <a:spLocks noGrp="1"/>
          </p:cNvSpPr>
          <p:nvPr>
            <p:ph type="title"/>
          </p:nvPr>
        </p:nvSpPr>
        <p:spPr/>
        <p:txBody>
          <a:bodyPr/>
          <a:lstStyle/>
          <a:p>
            <a:r>
              <a:rPr lang="en-US" dirty="0"/>
              <a:t>Step 2- Tabulate What It Should Do</a:t>
            </a:r>
          </a:p>
        </p:txBody>
      </p:sp>
      <p:sp>
        <p:nvSpPr>
          <p:cNvPr id="3" name="Content Placeholder 2">
            <a:extLst>
              <a:ext uri="{FF2B5EF4-FFF2-40B4-BE49-F238E27FC236}">
                <a16:creationId xmlns:a16="http://schemas.microsoft.com/office/drawing/2014/main" id="{D1A5BAB6-1599-4804-8C40-309FDEE20BC8}"/>
              </a:ext>
            </a:extLst>
          </p:cNvPr>
          <p:cNvSpPr>
            <a:spLocks noGrp="1"/>
          </p:cNvSpPr>
          <p:nvPr>
            <p:ph idx="1"/>
          </p:nvPr>
        </p:nvSpPr>
        <p:spPr>
          <a:xfrm>
            <a:off x="838200" y="1825625"/>
            <a:ext cx="10515600" cy="4835234"/>
          </a:xfrm>
        </p:spPr>
        <p:txBody>
          <a:bodyPr>
            <a:normAutofit fontScale="92500"/>
          </a:bodyPr>
          <a:lstStyle/>
          <a:p>
            <a:r>
              <a:rPr lang="en-US" dirty="0"/>
              <a:t>Set up a spreadsheet, and tabulate the functions it should do;</a:t>
            </a:r>
          </a:p>
          <a:p>
            <a:r>
              <a:rPr lang="en-US" dirty="0"/>
              <a:t>Don’t worry about format to much, but group into as many sections as needed;</a:t>
            </a:r>
          </a:p>
          <a:p>
            <a:r>
              <a:rPr lang="en-US" dirty="0"/>
              <a:t>Be a visionary!  Look to the most optimal and successful solution you can think of.  State what is should do;</a:t>
            </a:r>
          </a:p>
          <a:p>
            <a:r>
              <a:rPr lang="en-US" dirty="0"/>
              <a:t>Be generic.  Do not name any technology or brand of product/service.  Leave it as generic as possible and let the technology fit your requirement;</a:t>
            </a:r>
          </a:p>
          <a:p>
            <a:r>
              <a:rPr lang="en-US" dirty="0"/>
              <a:t>Follow the 5-W’s (who, what, when, where, why) and do not address the ‘how’ just yet.</a:t>
            </a:r>
          </a:p>
          <a:p>
            <a:pPr marL="0" indent="0" algn="ctr">
              <a:buNone/>
            </a:pPr>
            <a:r>
              <a:rPr lang="en-US" b="1" dirty="0"/>
              <a:t>It is imperative that any brand, solution, or company not be mentioned or alluded to in the tabulation.  Just describe the functions.</a:t>
            </a:r>
          </a:p>
        </p:txBody>
      </p:sp>
      <p:sp>
        <p:nvSpPr>
          <p:cNvPr id="4" name="Slide Number Placeholder 3">
            <a:extLst>
              <a:ext uri="{FF2B5EF4-FFF2-40B4-BE49-F238E27FC236}">
                <a16:creationId xmlns:a16="http://schemas.microsoft.com/office/drawing/2014/main" id="{E1E75F92-9320-4D9E-8EC6-F0DC0D5D99BC}"/>
              </a:ext>
            </a:extLst>
          </p:cNvPr>
          <p:cNvSpPr>
            <a:spLocks noGrp="1"/>
          </p:cNvSpPr>
          <p:nvPr>
            <p:ph type="sldNum" sz="quarter" idx="12"/>
          </p:nvPr>
        </p:nvSpPr>
        <p:spPr/>
        <p:txBody>
          <a:bodyPr/>
          <a:lstStyle/>
          <a:p>
            <a:fld id="{BA9D9B8C-0BB1-49DC-A390-B8BFFEE887FE}" type="slidenum">
              <a:rPr lang="en-US" smtClean="0"/>
              <a:pPr/>
              <a:t>78</a:t>
            </a:fld>
            <a:endParaRPr lang="en-US" dirty="0"/>
          </a:p>
        </p:txBody>
      </p:sp>
    </p:spTree>
    <p:extLst>
      <p:ext uri="{BB962C8B-B14F-4D97-AF65-F5344CB8AC3E}">
        <p14:creationId xmlns:p14="http://schemas.microsoft.com/office/powerpoint/2010/main" val="67558831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76277F-D956-4740-A0B5-5D74CF5B55B8}"/>
              </a:ext>
            </a:extLst>
          </p:cNvPr>
          <p:cNvSpPr>
            <a:spLocks noGrp="1"/>
          </p:cNvSpPr>
          <p:nvPr>
            <p:ph type="title"/>
          </p:nvPr>
        </p:nvSpPr>
        <p:spPr/>
        <p:txBody>
          <a:bodyPr/>
          <a:lstStyle/>
          <a:p>
            <a:r>
              <a:rPr lang="en-US" dirty="0"/>
              <a:t>Example for Step 2</a:t>
            </a:r>
          </a:p>
        </p:txBody>
      </p:sp>
      <p:sp>
        <p:nvSpPr>
          <p:cNvPr id="3" name="Content Placeholder 2">
            <a:extLst>
              <a:ext uri="{FF2B5EF4-FFF2-40B4-BE49-F238E27FC236}">
                <a16:creationId xmlns:a16="http://schemas.microsoft.com/office/drawing/2014/main" id="{CF2B9CC4-811C-4815-BFF2-4DC49C8F8AC7}"/>
              </a:ext>
            </a:extLst>
          </p:cNvPr>
          <p:cNvSpPr>
            <a:spLocks noGrp="1"/>
          </p:cNvSpPr>
          <p:nvPr>
            <p:ph idx="1"/>
          </p:nvPr>
        </p:nvSpPr>
        <p:spPr>
          <a:xfrm>
            <a:off x="7902430" y="1825625"/>
            <a:ext cx="3451370" cy="4351338"/>
          </a:xfrm>
        </p:spPr>
        <p:txBody>
          <a:bodyPr>
            <a:normAutofit fontScale="92500"/>
          </a:bodyPr>
          <a:lstStyle/>
          <a:p>
            <a:r>
              <a:rPr lang="en-US" dirty="0"/>
              <a:t>Develop categories germane to the technology;</a:t>
            </a:r>
          </a:p>
          <a:p>
            <a:r>
              <a:rPr lang="en-US" dirty="0"/>
              <a:t>Give the headings 1 through X;</a:t>
            </a:r>
          </a:p>
          <a:p>
            <a:r>
              <a:rPr lang="en-US" dirty="0"/>
              <a:t>List all functions under each categories as X.X (for instance Access Capabilities, #3 on the list, functions are 3.X</a:t>
            </a:r>
            <a:r>
              <a:rPr lang="en-US" baseline="-25000" dirty="0"/>
              <a:t>1</a:t>
            </a:r>
            <a:r>
              <a:rPr lang="en-US" dirty="0"/>
              <a:t> through 3.X</a:t>
            </a:r>
            <a:r>
              <a:rPr lang="en-US" baseline="-25000" dirty="0"/>
              <a:t>x</a:t>
            </a:r>
            <a:r>
              <a:rPr lang="en-US" dirty="0"/>
              <a:t>)</a:t>
            </a:r>
            <a:endParaRPr lang="en-US" baseline="-25000" dirty="0"/>
          </a:p>
        </p:txBody>
      </p:sp>
      <p:sp>
        <p:nvSpPr>
          <p:cNvPr id="4" name="Slide Number Placeholder 3">
            <a:extLst>
              <a:ext uri="{FF2B5EF4-FFF2-40B4-BE49-F238E27FC236}">
                <a16:creationId xmlns:a16="http://schemas.microsoft.com/office/drawing/2014/main" id="{E070984C-62E9-4ED5-8396-E8167618292A}"/>
              </a:ext>
            </a:extLst>
          </p:cNvPr>
          <p:cNvSpPr>
            <a:spLocks noGrp="1"/>
          </p:cNvSpPr>
          <p:nvPr>
            <p:ph type="sldNum" sz="quarter" idx="12"/>
          </p:nvPr>
        </p:nvSpPr>
        <p:spPr/>
        <p:txBody>
          <a:bodyPr/>
          <a:lstStyle/>
          <a:p>
            <a:fld id="{BA9D9B8C-0BB1-49DC-A390-B8BFFEE887FE}" type="slidenum">
              <a:rPr lang="en-US" smtClean="0"/>
              <a:pPr/>
              <a:t>79</a:t>
            </a:fld>
            <a:endParaRPr lang="en-US" dirty="0"/>
          </a:p>
        </p:txBody>
      </p:sp>
      <p:pic>
        <p:nvPicPr>
          <p:cNvPr id="6" name="Picture 5">
            <a:extLst>
              <a:ext uri="{FF2B5EF4-FFF2-40B4-BE49-F238E27FC236}">
                <a16:creationId xmlns:a16="http://schemas.microsoft.com/office/drawing/2014/main" id="{2992A31C-344D-445D-BA62-DB107C5040A0}"/>
              </a:ext>
            </a:extLst>
          </p:cNvPr>
          <p:cNvPicPr>
            <a:picLocks noChangeAspect="1"/>
          </p:cNvPicPr>
          <p:nvPr/>
        </p:nvPicPr>
        <p:blipFill rotWithShape="1">
          <a:blip r:embed="rId2"/>
          <a:srcRect r="4238"/>
          <a:stretch/>
        </p:blipFill>
        <p:spPr>
          <a:xfrm>
            <a:off x="838200" y="1825625"/>
            <a:ext cx="1462868" cy="4557115"/>
          </a:xfrm>
          <a:prstGeom prst="rect">
            <a:avLst/>
          </a:prstGeom>
        </p:spPr>
      </p:pic>
      <p:pic>
        <p:nvPicPr>
          <p:cNvPr id="7" name="Picture 6">
            <a:extLst>
              <a:ext uri="{FF2B5EF4-FFF2-40B4-BE49-F238E27FC236}">
                <a16:creationId xmlns:a16="http://schemas.microsoft.com/office/drawing/2014/main" id="{048EC455-86B9-4797-8874-4A8D2255CC93}"/>
              </a:ext>
            </a:extLst>
          </p:cNvPr>
          <p:cNvPicPr>
            <a:picLocks noChangeAspect="1"/>
          </p:cNvPicPr>
          <p:nvPr/>
        </p:nvPicPr>
        <p:blipFill>
          <a:blip r:embed="rId3"/>
          <a:stretch>
            <a:fillRect/>
          </a:stretch>
        </p:blipFill>
        <p:spPr>
          <a:xfrm>
            <a:off x="2449585" y="2810606"/>
            <a:ext cx="5452844" cy="2518908"/>
          </a:xfrm>
          <a:prstGeom prst="rect">
            <a:avLst/>
          </a:prstGeom>
        </p:spPr>
      </p:pic>
      <p:sp>
        <p:nvSpPr>
          <p:cNvPr id="8" name="TextBox 7">
            <a:extLst>
              <a:ext uri="{FF2B5EF4-FFF2-40B4-BE49-F238E27FC236}">
                <a16:creationId xmlns:a16="http://schemas.microsoft.com/office/drawing/2014/main" id="{096C94BC-91A3-42EF-9EF5-C5AB5AD4B0AE}"/>
              </a:ext>
            </a:extLst>
          </p:cNvPr>
          <p:cNvSpPr txBox="1"/>
          <p:nvPr/>
        </p:nvSpPr>
        <p:spPr>
          <a:xfrm>
            <a:off x="3581401" y="5710019"/>
            <a:ext cx="2849461" cy="646331"/>
          </a:xfrm>
          <a:prstGeom prst="rect">
            <a:avLst/>
          </a:prstGeom>
          <a:noFill/>
        </p:spPr>
        <p:txBody>
          <a:bodyPr wrap="square" rtlCol="0">
            <a:spAutoFit/>
          </a:bodyPr>
          <a:lstStyle/>
          <a:p>
            <a:pPr algn="ctr"/>
            <a:r>
              <a:rPr lang="en-US" dirty="0"/>
              <a:t>Don’t worry about the order.</a:t>
            </a:r>
          </a:p>
          <a:p>
            <a:pPr algn="ctr"/>
            <a:r>
              <a:rPr lang="en-US" dirty="0"/>
              <a:t>This will be arranged later!</a:t>
            </a:r>
          </a:p>
        </p:txBody>
      </p:sp>
    </p:spTree>
    <p:extLst>
      <p:ext uri="{BB962C8B-B14F-4D97-AF65-F5344CB8AC3E}">
        <p14:creationId xmlns:p14="http://schemas.microsoft.com/office/powerpoint/2010/main" val="9104244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824A67-BF6B-4FB9-B6C0-9D22B260DF60}"/>
              </a:ext>
            </a:extLst>
          </p:cNvPr>
          <p:cNvSpPr>
            <a:spLocks noGrp="1"/>
          </p:cNvSpPr>
          <p:nvPr>
            <p:ph type="title"/>
          </p:nvPr>
        </p:nvSpPr>
        <p:spPr/>
        <p:txBody>
          <a:bodyPr/>
          <a:lstStyle/>
          <a:p>
            <a:r>
              <a:rPr lang="en-US" dirty="0"/>
              <a:t>Why is it Classified as ‘Art and Science’</a:t>
            </a:r>
          </a:p>
        </p:txBody>
      </p:sp>
      <p:sp>
        <p:nvSpPr>
          <p:cNvPr id="3" name="Content Placeholder 2">
            <a:extLst>
              <a:ext uri="{FF2B5EF4-FFF2-40B4-BE49-F238E27FC236}">
                <a16:creationId xmlns:a16="http://schemas.microsoft.com/office/drawing/2014/main" id="{3DA03E8D-BDFD-45AF-B18D-4E89949ED25D}"/>
              </a:ext>
            </a:extLst>
          </p:cNvPr>
          <p:cNvSpPr>
            <a:spLocks noGrp="1"/>
          </p:cNvSpPr>
          <p:nvPr>
            <p:ph idx="1"/>
          </p:nvPr>
        </p:nvSpPr>
        <p:spPr/>
        <p:txBody>
          <a:bodyPr/>
          <a:lstStyle/>
          <a:p>
            <a:r>
              <a:rPr lang="en-US" dirty="0"/>
              <a:t>Science is the replication and adaptation of natural events to benefit mankind;</a:t>
            </a:r>
          </a:p>
          <a:p>
            <a:r>
              <a:rPr lang="en-US" dirty="0"/>
              <a:t>Art is using the imagination and creativity to bring results where none occurred prior;</a:t>
            </a:r>
          </a:p>
          <a:p>
            <a:r>
              <a:rPr lang="en-US" dirty="0"/>
              <a:t>Technology is a product or service using a combination of hardware and software as a system to product a result desired by the administration;</a:t>
            </a:r>
          </a:p>
          <a:p>
            <a:r>
              <a:rPr lang="en-US" dirty="0"/>
              <a:t>Therefore, following a standard math formula:</a:t>
            </a:r>
          </a:p>
          <a:p>
            <a:pPr marL="0" indent="0">
              <a:buNone/>
            </a:pPr>
            <a:endParaRPr lang="en-US" dirty="0"/>
          </a:p>
          <a:p>
            <a:pPr marL="0" indent="0">
              <a:buNone/>
            </a:pPr>
            <a:r>
              <a:rPr lang="en-US" dirty="0"/>
              <a:t>		</a:t>
            </a:r>
            <a:r>
              <a:rPr lang="en-US" dirty="0" err="1"/>
              <a:t>Science</a:t>
            </a:r>
            <a:r>
              <a:rPr lang="en-US" baseline="-25000" dirty="0" err="1"/>
              <a:t>need</a:t>
            </a:r>
            <a:r>
              <a:rPr lang="en-US" baseline="-25000" dirty="0"/>
              <a:t> </a:t>
            </a:r>
            <a:r>
              <a:rPr lang="en-US" dirty="0"/>
              <a:t>+ </a:t>
            </a:r>
            <a:r>
              <a:rPr lang="en-US" dirty="0" err="1"/>
              <a:t>Art</a:t>
            </a:r>
            <a:r>
              <a:rPr lang="en-US" baseline="-25000" dirty="0" err="1"/>
              <a:t>application</a:t>
            </a:r>
            <a:r>
              <a:rPr lang="en-US" baseline="-25000" dirty="0"/>
              <a:t> </a:t>
            </a:r>
            <a:r>
              <a:rPr lang="en-US" dirty="0"/>
              <a:t>= </a:t>
            </a:r>
            <a:r>
              <a:rPr lang="en-US" dirty="0" err="1"/>
              <a:t>Technology</a:t>
            </a:r>
            <a:r>
              <a:rPr lang="en-US" baseline="-25000" dirty="0" err="1"/>
              <a:t>required</a:t>
            </a:r>
            <a:endParaRPr lang="en-US" dirty="0"/>
          </a:p>
        </p:txBody>
      </p:sp>
      <p:sp>
        <p:nvSpPr>
          <p:cNvPr id="4" name="Slide Number Placeholder 3">
            <a:extLst>
              <a:ext uri="{FF2B5EF4-FFF2-40B4-BE49-F238E27FC236}">
                <a16:creationId xmlns:a16="http://schemas.microsoft.com/office/drawing/2014/main" id="{6B7E06D4-056F-406B-934E-65A88A44CCB5}"/>
              </a:ext>
            </a:extLst>
          </p:cNvPr>
          <p:cNvSpPr>
            <a:spLocks noGrp="1"/>
          </p:cNvSpPr>
          <p:nvPr>
            <p:ph type="sldNum" sz="quarter" idx="12"/>
          </p:nvPr>
        </p:nvSpPr>
        <p:spPr/>
        <p:txBody>
          <a:bodyPr/>
          <a:lstStyle/>
          <a:p>
            <a:fld id="{BA9D9B8C-0BB1-49DC-A390-B8BFFEE887FE}" type="slidenum">
              <a:rPr lang="en-US" smtClean="0"/>
              <a:pPr/>
              <a:t>8</a:t>
            </a:fld>
            <a:endParaRPr lang="en-US" dirty="0"/>
          </a:p>
        </p:txBody>
      </p:sp>
    </p:spTree>
    <p:extLst>
      <p:ext uri="{BB962C8B-B14F-4D97-AF65-F5344CB8AC3E}">
        <p14:creationId xmlns:p14="http://schemas.microsoft.com/office/powerpoint/2010/main" val="414850477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12FB26-6D7E-4F41-AAB1-E0174D0B9778}"/>
              </a:ext>
            </a:extLst>
          </p:cNvPr>
          <p:cNvSpPr>
            <a:spLocks noGrp="1"/>
          </p:cNvSpPr>
          <p:nvPr>
            <p:ph type="title"/>
          </p:nvPr>
        </p:nvSpPr>
        <p:spPr/>
        <p:txBody>
          <a:bodyPr/>
          <a:lstStyle/>
          <a:p>
            <a:r>
              <a:rPr lang="en-US" dirty="0"/>
              <a:t>Step 3 – Draw the Possible ‘To-Be’</a:t>
            </a:r>
          </a:p>
        </p:txBody>
      </p:sp>
      <p:sp>
        <p:nvSpPr>
          <p:cNvPr id="3" name="Content Placeholder 2">
            <a:extLst>
              <a:ext uri="{FF2B5EF4-FFF2-40B4-BE49-F238E27FC236}">
                <a16:creationId xmlns:a16="http://schemas.microsoft.com/office/drawing/2014/main" id="{45C2740B-FBAA-494F-B34F-6CC2E076DAC0}"/>
              </a:ext>
            </a:extLst>
          </p:cNvPr>
          <p:cNvSpPr>
            <a:spLocks noGrp="1"/>
          </p:cNvSpPr>
          <p:nvPr>
            <p:ph idx="1"/>
          </p:nvPr>
        </p:nvSpPr>
        <p:spPr>
          <a:xfrm>
            <a:off x="838200" y="1825625"/>
            <a:ext cx="10515600" cy="4667250"/>
          </a:xfrm>
        </p:spPr>
        <p:txBody>
          <a:bodyPr>
            <a:normAutofit lnSpcReduction="10000"/>
          </a:bodyPr>
          <a:lstStyle/>
          <a:p>
            <a:r>
              <a:rPr lang="en-US" dirty="0"/>
              <a:t>This part can get a bit tricky, but can be done with what you have already done;</a:t>
            </a:r>
          </a:p>
          <a:p>
            <a:r>
              <a:rPr lang="en-US" dirty="0"/>
              <a:t>With what you have already, draw (devoid of pictures, just locations and descriptions) the proposed ‘To-Be’ as you see it today with the best information you have;</a:t>
            </a:r>
          </a:p>
          <a:p>
            <a:pPr lvl="1"/>
            <a:r>
              <a:rPr lang="en-US" dirty="0"/>
              <a:t>Remember, devoid of any solution, product brand, or contractor;</a:t>
            </a:r>
          </a:p>
          <a:p>
            <a:pPr lvl="1"/>
            <a:r>
              <a:rPr lang="en-US" dirty="0"/>
              <a:t>Show it in the Systems Engineering ‘Input-Process-Output’ format;</a:t>
            </a:r>
          </a:p>
          <a:p>
            <a:pPr lvl="1"/>
            <a:r>
              <a:rPr lang="en-US" dirty="0"/>
              <a:t>Highlight areas of efficiency that are proposed with your design;</a:t>
            </a:r>
          </a:p>
          <a:p>
            <a:pPr lvl="1"/>
            <a:r>
              <a:rPr lang="en-US" dirty="0"/>
              <a:t>Try to make it where you can overlay one drawing on the other, showing the efficiencies if possible.</a:t>
            </a:r>
          </a:p>
          <a:p>
            <a:pPr marL="0" indent="0" algn="ctr">
              <a:buNone/>
            </a:pPr>
            <a:r>
              <a:rPr lang="en-US" b="1" dirty="0"/>
              <a:t>Make the ‘As-Is’ and ‘To-Be’ compatible so the Efficiencies can be noted</a:t>
            </a:r>
          </a:p>
        </p:txBody>
      </p:sp>
      <p:sp>
        <p:nvSpPr>
          <p:cNvPr id="4" name="Slide Number Placeholder 3">
            <a:extLst>
              <a:ext uri="{FF2B5EF4-FFF2-40B4-BE49-F238E27FC236}">
                <a16:creationId xmlns:a16="http://schemas.microsoft.com/office/drawing/2014/main" id="{B81F1C62-5F24-40C5-892B-B1874F2A3298}"/>
              </a:ext>
            </a:extLst>
          </p:cNvPr>
          <p:cNvSpPr>
            <a:spLocks noGrp="1"/>
          </p:cNvSpPr>
          <p:nvPr>
            <p:ph type="sldNum" sz="quarter" idx="12"/>
          </p:nvPr>
        </p:nvSpPr>
        <p:spPr/>
        <p:txBody>
          <a:bodyPr/>
          <a:lstStyle/>
          <a:p>
            <a:fld id="{BA9D9B8C-0BB1-49DC-A390-B8BFFEE887FE}" type="slidenum">
              <a:rPr lang="en-US" smtClean="0"/>
              <a:pPr/>
              <a:t>80</a:t>
            </a:fld>
            <a:endParaRPr lang="en-US" dirty="0"/>
          </a:p>
        </p:txBody>
      </p:sp>
    </p:spTree>
    <p:extLst>
      <p:ext uri="{BB962C8B-B14F-4D97-AF65-F5344CB8AC3E}">
        <p14:creationId xmlns:p14="http://schemas.microsoft.com/office/powerpoint/2010/main" val="419495248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E1B6D-9C6B-4BF4-83A6-E172650E0F4F}"/>
              </a:ext>
            </a:extLst>
          </p:cNvPr>
          <p:cNvSpPr>
            <a:spLocks noGrp="1"/>
          </p:cNvSpPr>
          <p:nvPr>
            <p:ph type="title"/>
          </p:nvPr>
        </p:nvSpPr>
        <p:spPr/>
        <p:txBody>
          <a:bodyPr/>
          <a:lstStyle/>
          <a:p>
            <a:r>
              <a:rPr lang="en-US" dirty="0"/>
              <a:t>Step 4- Compile into a Package for Review</a:t>
            </a:r>
          </a:p>
        </p:txBody>
      </p:sp>
      <p:sp>
        <p:nvSpPr>
          <p:cNvPr id="3" name="Content Placeholder 2">
            <a:extLst>
              <a:ext uri="{FF2B5EF4-FFF2-40B4-BE49-F238E27FC236}">
                <a16:creationId xmlns:a16="http://schemas.microsoft.com/office/drawing/2014/main" id="{C19C5B21-BCCA-4402-9319-C367BFF8D179}"/>
              </a:ext>
            </a:extLst>
          </p:cNvPr>
          <p:cNvSpPr>
            <a:spLocks noGrp="1"/>
          </p:cNvSpPr>
          <p:nvPr>
            <p:ph idx="1"/>
          </p:nvPr>
        </p:nvSpPr>
        <p:spPr/>
        <p:txBody>
          <a:bodyPr>
            <a:normAutofit fontScale="92500"/>
          </a:bodyPr>
          <a:lstStyle/>
          <a:p>
            <a:r>
              <a:rPr lang="en-US" dirty="0"/>
              <a:t>Keep the writeups short (we will show you how to do writeups in the next section);</a:t>
            </a:r>
          </a:p>
          <a:p>
            <a:r>
              <a:rPr lang="en-US" dirty="0"/>
              <a:t>Show and document any Cost-Scope-Schedule-Risk mitigations or savings.  Be assured, if you show in the drawings, the Finance people will pick right up on it;</a:t>
            </a:r>
          </a:p>
          <a:p>
            <a:r>
              <a:rPr lang="en-US" dirty="0"/>
              <a:t>Remember, this is preliminary and for review.  Expect to get feedback;</a:t>
            </a:r>
          </a:p>
          <a:p>
            <a:pPr lvl="1"/>
            <a:r>
              <a:rPr lang="en-US" dirty="0"/>
              <a:t>The more feedback you get, positive or negative, the more people are interested;</a:t>
            </a:r>
          </a:p>
          <a:p>
            <a:pPr lvl="2"/>
            <a:r>
              <a:rPr lang="en-US" dirty="0"/>
              <a:t>You might just need to change your approach;</a:t>
            </a:r>
          </a:p>
          <a:p>
            <a:pPr lvl="1"/>
            <a:r>
              <a:rPr lang="en-US" dirty="0"/>
              <a:t>Take all feedback.  Take it as data points.  But, at this point, just be prepared for it;</a:t>
            </a:r>
          </a:p>
          <a:p>
            <a:pPr lvl="1"/>
            <a:r>
              <a:rPr lang="en-US" dirty="0"/>
              <a:t>Management may already be thinking about your situation, so don’t be surprised if the discussions go that way.</a:t>
            </a:r>
          </a:p>
        </p:txBody>
      </p:sp>
      <p:sp>
        <p:nvSpPr>
          <p:cNvPr id="4" name="Slide Number Placeholder 3">
            <a:extLst>
              <a:ext uri="{FF2B5EF4-FFF2-40B4-BE49-F238E27FC236}">
                <a16:creationId xmlns:a16="http://schemas.microsoft.com/office/drawing/2014/main" id="{5444E79C-15D1-4FF5-85E4-C3C5F7809C50}"/>
              </a:ext>
            </a:extLst>
          </p:cNvPr>
          <p:cNvSpPr>
            <a:spLocks noGrp="1"/>
          </p:cNvSpPr>
          <p:nvPr>
            <p:ph type="sldNum" sz="quarter" idx="12"/>
          </p:nvPr>
        </p:nvSpPr>
        <p:spPr/>
        <p:txBody>
          <a:bodyPr/>
          <a:lstStyle/>
          <a:p>
            <a:fld id="{BA9D9B8C-0BB1-49DC-A390-B8BFFEE887FE}" type="slidenum">
              <a:rPr lang="en-US" smtClean="0"/>
              <a:pPr/>
              <a:t>81</a:t>
            </a:fld>
            <a:endParaRPr lang="en-US" dirty="0"/>
          </a:p>
        </p:txBody>
      </p:sp>
    </p:spTree>
    <p:extLst>
      <p:ext uri="{BB962C8B-B14F-4D97-AF65-F5344CB8AC3E}">
        <p14:creationId xmlns:p14="http://schemas.microsoft.com/office/powerpoint/2010/main" val="324062339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5FA39-723A-46BD-A028-792BC01504F5}"/>
              </a:ext>
            </a:extLst>
          </p:cNvPr>
          <p:cNvSpPr>
            <a:spLocks noGrp="1"/>
          </p:cNvSpPr>
          <p:nvPr>
            <p:ph type="title"/>
          </p:nvPr>
        </p:nvSpPr>
        <p:spPr/>
        <p:txBody>
          <a:bodyPr/>
          <a:lstStyle/>
          <a:p>
            <a:r>
              <a:rPr lang="en-US" dirty="0"/>
              <a:t>Step 5- Include all Material Including Vendor Meetings</a:t>
            </a:r>
          </a:p>
        </p:txBody>
      </p:sp>
      <p:sp>
        <p:nvSpPr>
          <p:cNvPr id="3" name="Content Placeholder 2">
            <a:extLst>
              <a:ext uri="{FF2B5EF4-FFF2-40B4-BE49-F238E27FC236}">
                <a16:creationId xmlns:a16="http://schemas.microsoft.com/office/drawing/2014/main" id="{5FC0FFB7-A114-4FE3-B44A-C1B2D120A7F6}"/>
              </a:ext>
            </a:extLst>
          </p:cNvPr>
          <p:cNvSpPr>
            <a:spLocks noGrp="1"/>
          </p:cNvSpPr>
          <p:nvPr>
            <p:ph idx="1"/>
          </p:nvPr>
        </p:nvSpPr>
        <p:spPr/>
        <p:txBody>
          <a:bodyPr/>
          <a:lstStyle/>
          <a:p>
            <a:r>
              <a:rPr lang="en-US" dirty="0"/>
              <a:t>Show meeting records as an Appendix;</a:t>
            </a:r>
          </a:p>
          <a:p>
            <a:r>
              <a:rPr lang="en-US" dirty="0"/>
              <a:t>Show any products Vendors present as an Appendix;</a:t>
            </a:r>
          </a:p>
          <a:p>
            <a:r>
              <a:rPr lang="en-US" dirty="0"/>
              <a:t>Focus on the ‘As-Is’, ‘To-Be’, and Lists as the basis for the Vision</a:t>
            </a:r>
          </a:p>
          <a:p>
            <a:r>
              <a:rPr lang="en-US" dirty="0"/>
              <a:t>Describe your vision in one page.  No more than one page.  Remember, at this point, its only a vision!</a:t>
            </a:r>
          </a:p>
          <a:p>
            <a:endParaRPr lang="en-US" dirty="0"/>
          </a:p>
          <a:p>
            <a:pPr marL="0" indent="0" algn="ctr">
              <a:buNone/>
            </a:pPr>
            <a:r>
              <a:rPr lang="en-US" b="1" dirty="0"/>
              <a:t>Next Module we will discuss how to write the Executive Correspondence to get Management Attention</a:t>
            </a:r>
          </a:p>
        </p:txBody>
      </p:sp>
      <p:sp>
        <p:nvSpPr>
          <p:cNvPr id="4" name="Slide Number Placeholder 3">
            <a:extLst>
              <a:ext uri="{FF2B5EF4-FFF2-40B4-BE49-F238E27FC236}">
                <a16:creationId xmlns:a16="http://schemas.microsoft.com/office/drawing/2014/main" id="{A6D0B591-74B1-440D-B8EB-5676FC9EB107}"/>
              </a:ext>
            </a:extLst>
          </p:cNvPr>
          <p:cNvSpPr>
            <a:spLocks noGrp="1"/>
          </p:cNvSpPr>
          <p:nvPr>
            <p:ph type="sldNum" sz="quarter" idx="12"/>
          </p:nvPr>
        </p:nvSpPr>
        <p:spPr/>
        <p:txBody>
          <a:bodyPr/>
          <a:lstStyle/>
          <a:p>
            <a:fld id="{BA9D9B8C-0BB1-49DC-A390-B8BFFEE887FE}" type="slidenum">
              <a:rPr lang="en-US" smtClean="0"/>
              <a:pPr/>
              <a:t>82</a:t>
            </a:fld>
            <a:endParaRPr lang="en-US" dirty="0"/>
          </a:p>
        </p:txBody>
      </p:sp>
    </p:spTree>
    <p:extLst>
      <p:ext uri="{BB962C8B-B14F-4D97-AF65-F5344CB8AC3E}">
        <p14:creationId xmlns:p14="http://schemas.microsoft.com/office/powerpoint/2010/main" val="317603789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14133-D831-4870-9AB1-6DC62D8C0E99}"/>
              </a:ext>
            </a:extLst>
          </p:cNvPr>
          <p:cNvSpPr>
            <a:spLocks noGrp="1"/>
          </p:cNvSpPr>
          <p:nvPr>
            <p:ph type="title"/>
          </p:nvPr>
        </p:nvSpPr>
        <p:spPr/>
        <p:txBody>
          <a:bodyPr/>
          <a:lstStyle/>
          <a:p>
            <a:r>
              <a:rPr lang="en-US" dirty="0"/>
              <a:t>Close of Module 3</a:t>
            </a:r>
          </a:p>
        </p:txBody>
      </p:sp>
      <p:sp>
        <p:nvSpPr>
          <p:cNvPr id="3" name="Content Placeholder 2">
            <a:extLst>
              <a:ext uri="{FF2B5EF4-FFF2-40B4-BE49-F238E27FC236}">
                <a16:creationId xmlns:a16="http://schemas.microsoft.com/office/drawing/2014/main" id="{10F9C0DC-D919-4507-8084-97DB8BD7254B}"/>
              </a:ext>
            </a:extLst>
          </p:cNvPr>
          <p:cNvSpPr>
            <a:spLocks noGrp="1"/>
          </p:cNvSpPr>
          <p:nvPr>
            <p:ph idx="1"/>
          </p:nvPr>
        </p:nvSpPr>
        <p:spPr>
          <a:xfrm>
            <a:off x="4713914" y="3429000"/>
            <a:ext cx="2995569" cy="699461"/>
          </a:xfrm>
        </p:spPr>
        <p:txBody>
          <a:bodyPr/>
          <a:lstStyle/>
          <a:p>
            <a:pPr marL="0" indent="0">
              <a:buNone/>
            </a:pPr>
            <a:r>
              <a:rPr lang="en-US" dirty="0"/>
              <a:t>10 Minute Break</a:t>
            </a:r>
          </a:p>
        </p:txBody>
      </p:sp>
      <p:sp>
        <p:nvSpPr>
          <p:cNvPr id="4" name="Slide Number Placeholder 3">
            <a:extLst>
              <a:ext uri="{FF2B5EF4-FFF2-40B4-BE49-F238E27FC236}">
                <a16:creationId xmlns:a16="http://schemas.microsoft.com/office/drawing/2014/main" id="{2193F904-0214-466F-AEDD-6FD520240752}"/>
              </a:ext>
            </a:extLst>
          </p:cNvPr>
          <p:cNvSpPr>
            <a:spLocks noGrp="1"/>
          </p:cNvSpPr>
          <p:nvPr>
            <p:ph type="sldNum" sz="quarter" idx="12"/>
          </p:nvPr>
        </p:nvSpPr>
        <p:spPr/>
        <p:txBody>
          <a:bodyPr/>
          <a:lstStyle/>
          <a:p>
            <a:fld id="{BA9D9B8C-0BB1-49DC-A390-B8BFFEE887FE}" type="slidenum">
              <a:rPr lang="en-US" smtClean="0"/>
              <a:pPr/>
              <a:t>83</a:t>
            </a:fld>
            <a:endParaRPr lang="en-US" dirty="0"/>
          </a:p>
        </p:txBody>
      </p:sp>
    </p:spTree>
    <p:extLst>
      <p:ext uri="{BB962C8B-B14F-4D97-AF65-F5344CB8AC3E}">
        <p14:creationId xmlns:p14="http://schemas.microsoft.com/office/powerpoint/2010/main" val="161312033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47C8FC7-B0C6-4ABB-8EDE-ACD79C10F7F6}"/>
              </a:ext>
            </a:extLst>
          </p:cNvPr>
          <p:cNvSpPr>
            <a:spLocks noGrp="1"/>
          </p:cNvSpPr>
          <p:nvPr>
            <p:ph type="sldNum" sz="quarter" idx="12"/>
          </p:nvPr>
        </p:nvSpPr>
        <p:spPr/>
        <p:txBody>
          <a:bodyPr/>
          <a:lstStyle/>
          <a:p>
            <a:fld id="{BA9D9B8C-0BB1-49DC-A390-B8BFFEE887FE}" type="slidenum">
              <a:rPr lang="en-US" smtClean="0"/>
              <a:pPr/>
              <a:t>84</a:t>
            </a:fld>
            <a:endParaRPr lang="en-US" dirty="0"/>
          </a:p>
        </p:txBody>
      </p:sp>
      <p:sp>
        <p:nvSpPr>
          <p:cNvPr id="2" name="Title 1">
            <a:extLst>
              <a:ext uri="{FF2B5EF4-FFF2-40B4-BE49-F238E27FC236}">
                <a16:creationId xmlns:a16="http://schemas.microsoft.com/office/drawing/2014/main" id="{CD8468A5-7E55-42FE-9F71-F1EB27B8162C}"/>
              </a:ext>
            </a:extLst>
          </p:cNvPr>
          <p:cNvSpPr>
            <a:spLocks noGrp="1"/>
          </p:cNvSpPr>
          <p:nvPr>
            <p:ph type="title" idx="4294967295"/>
          </p:nvPr>
        </p:nvSpPr>
        <p:spPr>
          <a:xfrm>
            <a:off x="746620" y="314325"/>
            <a:ext cx="10515600" cy="1325562"/>
          </a:xfrm>
        </p:spPr>
        <p:txBody>
          <a:bodyPr/>
          <a:lstStyle/>
          <a:p>
            <a:pPr algn="ctr"/>
            <a:r>
              <a:rPr lang="en-US" dirty="0"/>
              <a:t>Module 4</a:t>
            </a:r>
          </a:p>
        </p:txBody>
      </p:sp>
      <p:sp>
        <p:nvSpPr>
          <p:cNvPr id="3" name="Content Placeholder 2">
            <a:extLst>
              <a:ext uri="{FF2B5EF4-FFF2-40B4-BE49-F238E27FC236}">
                <a16:creationId xmlns:a16="http://schemas.microsoft.com/office/drawing/2014/main" id="{31B21BD4-FE1A-4BE2-A792-F5BF81F13F7A}"/>
              </a:ext>
            </a:extLst>
          </p:cNvPr>
          <p:cNvSpPr>
            <a:spLocks noGrp="1"/>
          </p:cNvSpPr>
          <p:nvPr>
            <p:ph sz="half" idx="4294967295"/>
          </p:nvPr>
        </p:nvSpPr>
        <p:spPr>
          <a:xfrm>
            <a:off x="2516697" y="2187574"/>
            <a:ext cx="7566870" cy="4351338"/>
          </a:xfrm>
        </p:spPr>
        <p:txBody>
          <a:bodyPr>
            <a:normAutofit/>
          </a:bodyPr>
          <a:lstStyle/>
          <a:p>
            <a:pPr marL="0" indent="0" algn="ctr">
              <a:buNone/>
            </a:pPr>
            <a:r>
              <a:rPr lang="en-US" sz="5400" dirty="0"/>
              <a:t>Finalizing and Presenting Your Plan to Management</a:t>
            </a:r>
          </a:p>
        </p:txBody>
      </p:sp>
    </p:spTree>
    <p:extLst>
      <p:ext uri="{BB962C8B-B14F-4D97-AF65-F5344CB8AC3E}">
        <p14:creationId xmlns:p14="http://schemas.microsoft.com/office/powerpoint/2010/main" val="238808311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70452B-C063-44A8-AB66-302694ED4FCC}"/>
              </a:ext>
            </a:extLst>
          </p:cNvPr>
          <p:cNvSpPr>
            <a:spLocks noGrp="1"/>
          </p:cNvSpPr>
          <p:nvPr>
            <p:ph type="title"/>
          </p:nvPr>
        </p:nvSpPr>
        <p:spPr/>
        <p:txBody>
          <a:bodyPr/>
          <a:lstStyle/>
          <a:p>
            <a:r>
              <a:rPr lang="en-US" dirty="0"/>
              <a:t>Preliminary Assessment is  Complete</a:t>
            </a:r>
          </a:p>
        </p:txBody>
      </p:sp>
      <p:sp>
        <p:nvSpPr>
          <p:cNvPr id="3" name="Content Placeholder 2">
            <a:extLst>
              <a:ext uri="{FF2B5EF4-FFF2-40B4-BE49-F238E27FC236}">
                <a16:creationId xmlns:a16="http://schemas.microsoft.com/office/drawing/2014/main" id="{C2F5920D-002B-4D79-BFDD-3A61954496C0}"/>
              </a:ext>
            </a:extLst>
          </p:cNvPr>
          <p:cNvSpPr>
            <a:spLocks noGrp="1"/>
          </p:cNvSpPr>
          <p:nvPr>
            <p:ph idx="1"/>
          </p:nvPr>
        </p:nvSpPr>
        <p:spPr/>
        <p:txBody>
          <a:bodyPr/>
          <a:lstStyle/>
          <a:p>
            <a:r>
              <a:rPr lang="en-US" dirty="0"/>
              <a:t>You have a fair amount of preliminary data;</a:t>
            </a:r>
          </a:p>
          <a:p>
            <a:r>
              <a:rPr lang="en-US" dirty="0"/>
              <a:t>You have an ‘As-Is’ and ‘To-Be’;</a:t>
            </a:r>
          </a:p>
          <a:p>
            <a:r>
              <a:rPr lang="en-US" dirty="0"/>
              <a:t>You have spoken to vendors about market possibilities;</a:t>
            </a:r>
          </a:p>
          <a:p>
            <a:r>
              <a:rPr lang="en-US" dirty="0"/>
              <a:t>You have written out your vision for Modernization</a:t>
            </a:r>
          </a:p>
          <a:p>
            <a:r>
              <a:rPr lang="en-US" dirty="0"/>
              <a:t>You have what can be considered a first-cut </a:t>
            </a:r>
            <a:r>
              <a:rPr lang="en-US" dirty="0" err="1"/>
              <a:t>ConOps</a:t>
            </a:r>
            <a:r>
              <a:rPr lang="en-US" dirty="0"/>
              <a:t> and Requirements;</a:t>
            </a:r>
          </a:p>
          <a:p>
            <a:r>
              <a:rPr lang="en-US" dirty="0"/>
              <a:t>You have bundled them into a report-type file;</a:t>
            </a:r>
          </a:p>
          <a:p>
            <a:r>
              <a:rPr lang="en-US" dirty="0"/>
              <a:t>You are ready to turn your ideas into a Project;</a:t>
            </a:r>
          </a:p>
          <a:p>
            <a:pPr marL="0" indent="0" algn="ctr">
              <a:buNone/>
            </a:pPr>
            <a:r>
              <a:rPr lang="en-US" sz="3200" b="1" dirty="0"/>
              <a:t>What you need is Management Buy-in</a:t>
            </a:r>
          </a:p>
        </p:txBody>
      </p:sp>
      <p:sp>
        <p:nvSpPr>
          <p:cNvPr id="4" name="Slide Number Placeholder 3">
            <a:extLst>
              <a:ext uri="{FF2B5EF4-FFF2-40B4-BE49-F238E27FC236}">
                <a16:creationId xmlns:a16="http://schemas.microsoft.com/office/drawing/2014/main" id="{EB9D54C8-2529-445D-BF85-0D30009D9F33}"/>
              </a:ext>
            </a:extLst>
          </p:cNvPr>
          <p:cNvSpPr>
            <a:spLocks noGrp="1"/>
          </p:cNvSpPr>
          <p:nvPr>
            <p:ph type="sldNum" sz="quarter" idx="12"/>
          </p:nvPr>
        </p:nvSpPr>
        <p:spPr/>
        <p:txBody>
          <a:bodyPr/>
          <a:lstStyle/>
          <a:p>
            <a:fld id="{BA9D9B8C-0BB1-49DC-A390-B8BFFEE887FE}" type="slidenum">
              <a:rPr lang="en-US" smtClean="0"/>
              <a:pPr/>
              <a:t>85</a:t>
            </a:fld>
            <a:endParaRPr lang="en-US" dirty="0"/>
          </a:p>
        </p:txBody>
      </p:sp>
    </p:spTree>
    <p:extLst>
      <p:ext uri="{BB962C8B-B14F-4D97-AF65-F5344CB8AC3E}">
        <p14:creationId xmlns:p14="http://schemas.microsoft.com/office/powerpoint/2010/main" val="251306742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DA76EA-0FCB-488B-924F-6AA7E6AFEC37}"/>
              </a:ext>
            </a:extLst>
          </p:cNvPr>
          <p:cNvSpPr>
            <a:spLocks noGrp="1"/>
          </p:cNvSpPr>
          <p:nvPr>
            <p:ph type="title"/>
          </p:nvPr>
        </p:nvSpPr>
        <p:spPr/>
        <p:txBody>
          <a:bodyPr/>
          <a:lstStyle/>
          <a:p>
            <a:r>
              <a:rPr lang="en-US" dirty="0"/>
              <a:t>Speaking to Management is Different</a:t>
            </a:r>
          </a:p>
        </p:txBody>
      </p:sp>
      <p:sp>
        <p:nvSpPr>
          <p:cNvPr id="3" name="Content Placeholder 2">
            <a:extLst>
              <a:ext uri="{FF2B5EF4-FFF2-40B4-BE49-F238E27FC236}">
                <a16:creationId xmlns:a16="http://schemas.microsoft.com/office/drawing/2014/main" id="{9542B30F-CA51-495F-833B-F76D8A7436F6}"/>
              </a:ext>
            </a:extLst>
          </p:cNvPr>
          <p:cNvSpPr>
            <a:spLocks noGrp="1"/>
          </p:cNvSpPr>
          <p:nvPr>
            <p:ph idx="1"/>
          </p:nvPr>
        </p:nvSpPr>
        <p:spPr>
          <a:xfrm>
            <a:off x="838200" y="1825625"/>
            <a:ext cx="10515600" cy="4667250"/>
          </a:xfrm>
        </p:spPr>
        <p:txBody>
          <a:bodyPr>
            <a:normAutofit lnSpcReduction="10000"/>
          </a:bodyPr>
          <a:lstStyle/>
          <a:p>
            <a:r>
              <a:rPr lang="en-US" dirty="0"/>
              <a:t>Management has a different agenda than the Technical People;</a:t>
            </a:r>
          </a:p>
          <a:p>
            <a:r>
              <a:rPr lang="en-US" dirty="0"/>
              <a:t>Technical People are fascinated by technology;</a:t>
            </a:r>
          </a:p>
          <a:p>
            <a:r>
              <a:rPr lang="en-US" dirty="0"/>
              <a:t>Managers are concerned of how technology works for them;</a:t>
            </a:r>
          </a:p>
          <a:p>
            <a:r>
              <a:rPr lang="en-US" dirty="0"/>
              <a:t>Managers are concerned with the four (4) following parameters:</a:t>
            </a:r>
          </a:p>
          <a:p>
            <a:pPr lvl="1"/>
            <a:r>
              <a:rPr lang="en-US" dirty="0"/>
              <a:t>Cost</a:t>
            </a:r>
          </a:p>
          <a:p>
            <a:pPr lvl="1"/>
            <a:r>
              <a:rPr lang="en-US" dirty="0"/>
              <a:t>Scope</a:t>
            </a:r>
          </a:p>
          <a:p>
            <a:pPr lvl="1"/>
            <a:r>
              <a:rPr lang="en-US" dirty="0"/>
              <a:t>Schedule </a:t>
            </a:r>
          </a:p>
          <a:p>
            <a:pPr lvl="1"/>
            <a:r>
              <a:rPr lang="en-US" dirty="0"/>
              <a:t>Risk</a:t>
            </a:r>
          </a:p>
          <a:p>
            <a:pPr marL="0" indent="0" algn="ctr">
              <a:buNone/>
            </a:pPr>
            <a:r>
              <a:rPr lang="en-US" sz="3600" b="1" dirty="0"/>
              <a:t>Note these are the same parameters studied in Project Management</a:t>
            </a:r>
          </a:p>
        </p:txBody>
      </p:sp>
      <p:sp>
        <p:nvSpPr>
          <p:cNvPr id="4" name="Slide Number Placeholder 3">
            <a:extLst>
              <a:ext uri="{FF2B5EF4-FFF2-40B4-BE49-F238E27FC236}">
                <a16:creationId xmlns:a16="http://schemas.microsoft.com/office/drawing/2014/main" id="{74864CDD-E9EF-4D56-B1CA-AA076CDA03F6}"/>
              </a:ext>
            </a:extLst>
          </p:cNvPr>
          <p:cNvSpPr>
            <a:spLocks noGrp="1"/>
          </p:cNvSpPr>
          <p:nvPr>
            <p:ph type="sldNum" sz="quarter" idx="12"/>
          </p:nvPr>
        </p:nvSpPr>
        <p:spPr/>
        <p:txBody>
          <a:bodyPr/>
          <a:lstStyle/>
          <a:p>
            <a:fld id="{BA9D9B8C-0BB1-49DC-A390-B8BFFEE887FE}" type="slidenum">
              <a:rPr lang="en-US" smtClean="0"/>
              <a:pPr/>
              <a:t>86</a:t>
            </a:fld>
            <a:endParaRPr lang="en-US" dirty="0"/>
          </a:p>
        </p:txBody>
      </p:sp>
    </p:spTree>
    <p:extLst>
      <p:ext uri="{BB962C8B-B14F-4D97-AF65-F5344CB8AC3E}">
        <p14:creationId xmlns:p14="http://schemas.microsoft.com/office/powerpoint/2010/main" val="386117742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103DC-59EA-453F-B0B8-030F185CE8F7}"/>
              </a:ext>
            </a:extLst>
          </p:cNvPr>
          <p:cNvSpPr>
            <a:spLocks noGrp="1"/>
          </p:cNvSpPr>
          <p:nvPr>
            <p:ph type="title"/>
          </p:nvPr>
        </p:nvSpPr>
        <p:spPr/>
        <p:txBody>
          <a:bodyPr/>
          <a:lstStyle/>
          <a:p>
            <a:r>
              <a:rPr lang="en-US" dirty="0"/>
              <a:t>What Managers Respond To</a:t>
            </a:r>
          </a:p>
        </p:txBody>
      </p:sp>
      <p:sp>
        <p:nvSpPr>
          <p:cNvPr id="3" name="Content Placeholder 2">
            <a:extLst>
              <a:ext uri="{FF2B5EF4-FFF2-40B4-BE49-F238E27FC236}">
                <a16:creationId xmlns:a16="http://schemas.microsoft.com/office/drawing/2014/main" id="{5D074C50-0CD7-4FB2-91C4-9CC5D1FEFBF4}"/>
              </a:ext>
            </a:extLst>
          </p:cNvPr>
          <p:cNvSpPr>
            <a:spLocks noGrp="1"/>
          </p:cNvSpPr>
          <p:nvPr>
            <p:ph idx="1"/>
          </p:nvPr>
        </p:nvSpPr>
        <p:spPr>
          <a:xfrm>
            <a:off x="838200" y="1825625"/>
            <a:ext cx="10515600" cy="4895850"/>
          </a:xfrm>
        </p:spPr>
        <p:txBody>
          <a:bodyPr>
            <a:normAutofit lnSpcReduction="10000"/>
          </a:bodyPr>
          <a:lstStyle/>
          <a:p>
            <a:r>
              <a:rPr lang="en-US" dirty="0"/>
              <a:t>Managers use technology to achieve their objectives;</a:t>
            </a:r>
          </a:p>
          <a:p>
            <a:pPr lvl="1"/>
            <a:r>
              <a:rPr lang="en-US" dirty="0"/>
              <a:t>Better</a:t>
            </a:r>
          </a:p>
          <a:p>
            <a:pPr lvl="1"/>
            <a:r>
              <a:rPr lang="en-US" dirty="0"/>
              <a:t>Faster</a:t>
            </a:r>
          </a:p>
          <a:p>
            <a:pPr lvl="1"/>
            <a:r>
              <a:rPr lang="en-US" dirty="0"/>
              <a:t>Cheaper</a:t>
            </a:r>
          </a:p>
          <a:p>
            <a:pPr lvl="1"/>
            <a:r>
              <a:rPr lang="en-US" dirty="0"/>
              <a:t>Reduced Risk</a:t>
            </a:r>
          </a:p>
          <a:p>
            <a:r>
              <a:rPr lang="en-US" dirty="0"/>
              <a:t>Therefore, you have to present your ideas relating these parameters;</a:t>
            </a:r>
          </a:p>
          <a:p>
            <a:pPr lvl="1"/>
            <a:r>
              <a:rPr lang="en-US" dirty="0"/>
              <a:t>Better - Scope</a:t>
            </a:r>
          </a:p>
          <a:p>
            <a:pPr lvl="1"/>
            <a:r>
              <a:rPr lang="en-US" dirty="0"/>
              <a:t>Faster - Schedule</a:t>
            </a:r>
          </a:p>
          <a:p>
            <a:pPr lvl="1"/>
            <a:r>
              <a:rPr lang="en-US" dirty="0"/>
              <a:t>Cheaper - Cost</a:t>
            </a:r>
          </a:p>
          <a:p>
            <a:pPr lvl="1"/>
            <a:r>
              <a:rPr lang="en-US" dirty="0"/>
              <a:t>Reduced Risk - Risk</a:t>
            </a:r>
          </a:p>
          <a:p>
            <a:pPr marL="0" indent="0" algn="ctr">
              <a:buNone/>
            </a:pPr>
            <a:r>
              <a:rPr lang="en-US" sz="3600" b="1" dirty="0"/>
              <a:t>Managers do not care what the technology is.  They care what it will do for them!</a:t>
            </a:r>
          </a:p>
        </p:txBody>
      </p:sp>
      <p:sp>
        <p:nvSpPr>
          <p:cNvPr id="4" name="Slide Number Placeholder 3">
            <a:extLst>
              <a:ext uri="{FF2B5EF4-FFF2-40B4-BE49-F238E27FC236}">
                <a16:creationId xmlns:a16="http://schemas.microsoft.com/office/drawing/2014/main" id="{099221C5-2CC2-4020-8952-68A3C8E35FCC}"/>
              </a:ext>
            </a:extLst>
          </p:cNvPr>
          <p:cNvSpPr>
            <a:spLocks noGrp="1"/>
          </p:cNvSpPr>
          <p:nvPr>
            <p:ph type="sldNum" sz="quarter" idx="12"/>
          </p:nvPr>
        </p:nvSpPr>
        <p:spPr/>
        <p:txBody>
          <a:bodyPr/>
          <a:lstStyle/>
          <a:p>
            <a:fld id="{BA9D9B8C-0BB1-49DC-A390-B8BFFEE887FE}" type="slidenum">
              <a:rPr lang="en-US" smtClean="0"/>
              <a:pPr/>
              <a:t>87</a:t>
            </a:fld>
            <a:endParaRPr lang="en-US" dirty="0"/>
          </a:p>
        </p:txBody>
      </p:sp>
    </p:spTree>
    <p:extLst>
      <p:ext uri="{BB962C8B-B14F-4D97-AF65-F5344CB8AC3E}">
        <p14:creationId xmlns:p14="http://schemas.microsoft.com/office/powerpoint/2010/main" val="303984969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0BF9F-62C4-4FA0-AED3-421799561BD0}"/>
              </a:ext>
            </a:extLst>
          </p:cNvPr>
          <p:cNvSpPr>
            <a:spLocks noGrp="1"/>
          </p:cNvSpPr>
          <p:nvPr>
            <p:ph type="title"/>
          </p:nvPr>
        </p:nvSpPr>
        <p:spPr/>
        <p:txBody>
          <a:bodyPr/>
          <a:lstStyle/>
          <a:p>
            <a:r>
              <a:rPr lang="en-US" dirty="0"/>
              <a:t>How to ‘Speak Management’</a:t>
            </a:r>
          </a:p>
        </p:txBody>
      </p:sp>
      <p:sp>
        <p:nvSpPr>
          <p:cNvPr id="3" name="Content Placeholder 2">
            <a:extLst>
              <a:ext uri="{FF2B5EF4-FFF2-40B4-BE49-F238E27FC236}">
                <a16:creationId xmlns:a16="http://schemas.microsoft.com/office/drawing/2014/main" id="{1FACAEE2-1AC9-4585-8543-C648A753A195}"/>
              </a:ext>
            </a:extLst>
          </p:cNvPr>
          <p:cNvSpPr>
            <a:spLocks noGrp="1"/>
          </p:cNvSpPr>
          <p:nvPr>
            <p:ph idx="1"/>
          </p:nvPr>
        </p:nvSpPr>
        <p:spPr/>
        <p:txBody>
          <a:bodyPr/>
          <a:lstStyle/>
          <a:p>
            <a:r>
              <a:rPr lang="en-US" dirty="0"/>
              <a:t>You now know what Managers respond to;</a:t>
            </a:r>
          </a:p>
          <a:p>
            <a:r>
              <a:rPr lang="en-US" dirty="0"/>
              <a:t>You have to accomplish two (2) tasks;</a:t>
            </a:r>
          </a:p>
          <a:p>
            <a:pPr lvl="1"/>
            <a:r>
              <a:rPr lang="en-US" dirty="0"/>
              <a:t>First: Present the information through the lens shown previously;</a:t>
            </a:r>
          </a:p>
          <a:p>
            <a:pPr lvl="1"/>
            <a:r>
              <a:rPr lang="en-US" dirty="0"/>
              <a:t>Second: Present the documents in a format easy for a manager to review;</a:t>
            </a:r>
          </a:p>
          <a:p>
            <a:r>
              <a:rPr lang="en-US" dirty="0"/>
              <a:t>Since it is now demonstrated that Management responds to Project Management formats, present your information in Project Management ‘Speak’;</a:t>
            </a:r>
          </a:p>
          <a:p>
            <a:r>
              <a:rPr lang="en-US" dirty="0"/>
              <a:t>Do not discuss the technical side except for purposes of structure.  Management does not care.  There is a format for the technical side.</a:t>
            </a:r>
          </a:p>
          <a:p>
            <a:endParaRPr lang="en-US" dirty="0"/>
          </a:p>
        </p:txBody>
      </p:sp>
      <p:sp>
        <p:nvSpPr>
          <p:cNvPr id="4" name="Slide Number Placeholder 3">
            <a:extLst>
              <a:ext uri="{FF2B5EF4-FFF2-40B4-BE49-F238E27FC236}">
                <a16:creationId xmlns:a16="http://schemas.microsoft.com/office/drawing/2014/main" id="{63F198E8-CE04-428D-8CD0-57E824C5DCC3}"/>
              </a:ext>
            </a:extLst>
          </p:cNvPr>
          <p:cNvSpPr>
            <a:spLocks noGrp="1"/>
          </p:cNvSpPr>
          <p:nvPr>
            <p:ph type="sldNum" sz="quarter" idx="12"/>
          </p:nvPr>
        </p:nvSpPr>
        <p:spPr/>
        <p:txBody>
          <a:bodyPr/>
          <a:lstStyle/>
          <a:p>
            <a:fld id="{BA9D9B8C-0BB1-49DC-A390-B8BFFEE887FE}" type="slidenum">
              <a:rPr lang="en-US" smtClean="0"/>
              <a:pPr/>
              <a:t>88</a:t>
            </a:fld>
            <a:endParaRPr lang="en-US" dirty="0"/>
          </a:p>
        </p:txBody>
      </p:sp>
    </p:spTree>
    <p:extLst>
      <p:ext uri="{BB962C8B-B14F-4D97-AF65-F5344CB8AC3E}">
        <p14:creationId xmlns:p14="http://schemas.microsoft.com/office/powerpoint/2010/main" val="258554673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F51A2-86AF-4E2C-8F05-B60809F8D077}"/>
              </a:ext>
            </a:extLst>
          </p:cNvPr>
          <p:cNvSpPr>
            <a:spLocks noGrp="1"/>
          </p:cNvSpPr>
          <p:nvPr>
            <p:ph type="title"/>
          </p:nvPr>
        </p:nvSpPr>
        <p:spPr/>
        <p:txBody>
          <a:bodyPr/>
          <a:lstStyle/>
          <a:p>
            <a:r>
              <a:rPr lang="en-US" dirty="0"/>
              <a:t>Communicating Your Plan</a:t>
            </a:r>
          </a:p>
        </p:txBody>
      </p:sp>
      <p:sp>
        <p:nvSpPr>
          <p:cNvPr id="3" name="Content Placeholder 2">
            <a:extLst>
              <a:ext uri="{FF2B5EF4-FFF2-40B4-BE49-F238E27FC236}">
                <a16:creationId xmlns:a16="http://schemas.microsoft.com/office/drawing/2014/main" id="{85F8F141-BFDD-439F-95BB-19C5EC0A8266}"/>
              </a:ext>
            </a:extLst>
          </p:cNvPr>
          <p:cNvSpPr>
            <a:spLocks noGrp="1"/>
          </p:cNvSpPr>
          <p:nvPr>
            <p:ph idx="1"/>
          </p:nvPr>
        </p:nvSpPr>
        <p:spPr/>
        <p:txBody>
          <a:bodyPr>
            <a:normAutofit fontScale="92500" lnSpcReduction="10000"/>
          </a:bodyPr>
          <a:lstStyle/>
          <a:p>
            <a:pPr marL="0" indent="0">
              <a:buNone/>
            </a:pPr>
            <a:r>
              <a:rPr lang="en-US" dirty="0"/>
              <a:t>There are two (2) types of Communications discussed here:</a:t>
            </a:r>
          </a:p>
          <a:p>
            <a:r>
              <a:rPr lang="en-US" b="1" dirty="0"/>
              <a:t>Program and Project Communications- </a:t>
            </a:r>
            <a:r>
              <a:rPr lang="en-US" dirty="0"/>
              <a:t>Focus of this Lecture</a:t>
            </a:r>
          </a:p>
          <a:p>
            <a:pPr lvl="1"/>
            <a:r>
              <a:rPr lang="en-US" dirty="0"/>
              <a:t>Data germane to the health, condition and progression of a program or project.  Information is presented in a brief, factual and usually numerical format with as few words as possible.  This is the format to use to sell your idea for modernization;</a:t>
            </a:r>
          </a:p>
          <a:p>
            <a:r>
              <a:rPr lang="en-US" b="1" dirty="0"/>
              <a:t>Analysis (such as White Papers and Proposals)-</a:t>
            </a:r>
            <a:r>
              <a:rPr lang="en-US" dirty="0"/>
              <a:t> Differed to another time</a:t>
            </a:r>
          </a:p>
          <a:p>
            <a:pPr lvl="1"/>
            <a:r>
              <a:rPr lang="en-US" dirty="0"/>
              <a:t>In-depth written dialogs and discussions on issues and conditions of interest to executives.  It is generally technical discussions.  This Communications format is to be avoided when selling your Modernization ideas.</a:t>
            </a:r>
          </a:p>
          <a:p>
            <a:pPr lvl="1"/>
            <a:endParaRPr lang="en-US" dirty="0"/>
          </a:p>
          <a:p>
            <a:pPr marL="0" indent="0" algn="ctr">
              <a:buNone/>
            </a:pPr>
            <a:r>
              <a:rPr lang="en-US" b="1" dirty="0"/>
              <a:t>All discussions here are focused on the conveyance of data and information germane to Modernization Communications</a:t>
            </a:r>
          </a:p>
          <a:p>
            <a:endParaRPr lang="en-US" dirty="0"/>
          </a:p>
        </p:txBody>
      </p:sp>
      <p:sp>
        <p:nvSpPr>
          <p:cNvPr id="4" name="Slide Number Placeholder 3">
            <a:extLst>
              <a:ext uri="{FF2B5EF4-FFF2-40B4-BE49-F238E27FC236}">
                <a16:creationId xmlns:a16="http://schemas.microsoft.com/office/drawing/2014/main" id="{96A8AE9D-4FC6-4664-B968-207A40317008}"/>
              </a:ext>
            </a:extLst>
          </p:cNvPr>
          <p:cNvSpPr>
            <a:spLocks noGrp="1"/>
          </p:cNvSpPr>
          <p:nvPr>
            <p:ph type="sldNum" sz="quarter" idx="12"/>
          </p:nvPr>
        </p:nvSpPr>
        <p:spPr/>
        <p:txBody>
          <a:bodyPr/>
          <a:lstStyle/>
          <a:p>
            <a:fld id="{BA9D9B8C-0BB1-49DC-A390-B8BFFEE887FE}" type="slidenum">
              <a:rPr lang="en-US" smtClean="0"/>
              <a:pPr/>
              <a:t>89</a:t>
            </a:fld>
            <a:endParaRPr lang="en-US" dirty="0"/>
          </a:p>
        </p:txBody>
      </p:sp>
    </p:spTree>
    <p:extLst>
      <p:ext uri="{BB962C8B-B14F-4D97-AF65-F5344CB8AC3E}">
        <p14:creationId xmlns:p14="http://schemas.microsoft.com/office/powerpoint/2010/main" val="6289868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F6FD7-D2AC-4540-A50C-0B42F9A15D80}"/>
              </a:ext>
            </a:extLst>
          </p:cNvPr>
          <p:cNvSpPr>
            <a:spLocks noGrp="1"/>
          </p:cNvSpPr>
          <p:nvPr>
            <p:ph type="title"/>
          </p:nvPr>
        </p:nvSpPr>
        <p:spPr/>
        <p:txBody>
          <a:bodyPr/>
          <a:lstStyle/>
          <a:p>
            <a:r>
              <a:rPr lang="en-US" dirty="0"/>
              <a:t>Government Utilities and Installations</a:t>
            </a:r>
          </a:p>
        </p:txBody>
      </p:sp>
      <p:sp>
        <p:nvSpPr>
          <p:cNvPr id="3" name="Content Placeholder 2">
            <a:extLst>
              <a:ext uri="{FF2B5EF4-FFF2-40B4-BE49-F238E27FC236}">
                <a16:creationId xmlns:a16="http://schemas.microsoft.com/office/drawing/2014/main" id="{E06C8DE7-D7FC-4DCA-AB60-3AA5FDF224EA}"/>
              </a:ext>
            </a:extLst>
          </p:cNvPr>
          <p:cNvSpPr>
            <a:spLocks noGrp="1"/>
          </p:cNvSpPr>
          <p:nvPr>
            <p:ph idx="1"/>
          </p:nvPr>
        </p:nvSpPr>
        <p:spPr/>
        <p:txBody>
          <a:bodyPr/>
          <a:lstStyle/>
          <a:p>
            <a:r>
              <a:rPr lang="en-US" dirty="0"/>
              <a:t>Government utilities, infrastructure and installations are highly unique;</a:t>
            </a:r>
          </a:p>
          <a:p>
            <a:r>
              <a:rPr lang="en-US" dirty="0"/>
              <a:t>They are required to serve all people;</a:t>
            </a:r>
          </a:p>
          <a:p>
            <a:pPr lvl="1"/>
            <a:r>
              <a:rPr lang="en-US" dirty="0"/>
              <a:t>Private companies can limit service or otherwise choose their customers;</a:t>
            </a:r>
          </a:p>
          <a:p>
            <a:pPr lvl="1"/>
            <a:r>
              <a:rPr lang="en-US" dirty="0"/>
              <a:t>Private companies can go out of business;</a:t>
            </a:r>
          </a:p>
          <a:p>
            <a:pPr lvl="1"/>
            <a:r>
              <a:rPr lang="en-US" dirty="0"/>
              <a:t>Private companies can be acquired by other companies</a:t>
            </a:r>
          </a:p>
          <a:p>
            <a:pPr lvl="2"/>
            <a:r>
              <a:rPr lang="en-US" dirty="0"/>
              <a:t>The acquiring company does not have to honor the policies of the acquired company</a:t>
            </a:r>
          </a:p>
          <a:p>
            <a:pPr lvl="2"/>
            <a:r>
              <a:rPr lang="en-US" dirty="0"/>
              <a:t>The acquiring company can choose not to continue products/services previously offered</a:t>
            </a:r>
          </a:p>
          <a:p>
            <a:r>
              <a:rPr lang="en-US" dirty="0"/>
              <a:t>Governments do not have these options</a:t>
            </a:r>
          </a:p>
          <a:p>
            <a:pPr lvl="1"/>
            <a:r>
              <a:rPr lang="en-US" dirty="0"/>
              <a:t>They must serve all people</a:t>
            </a:r>
          </a:p>
          <a:p>
            <a:pPr lvl="1"/>
            <a:r>
              <a:rPr lang="en-US" dirty="0"/>
              <a:t>They cannot go out of business (If they do, the problem is far bigger!)</a:t>
            </a:r>
          </a:p>
        </p:txBody>
      </p:sp>
      <p:sp>
        <p:nvSpPr>
          <p:cNvPr id="4" name="Slide Number Placeholder 3">
            <a:extLst>
              <a:ext uri="{FF2B5EF4-FFF2-40B4-BE49-F238E27FC236}">
                <a16:creationId xmlns:a16="http://schemas.microsoft.com/office/drawing/2014/main" id="{199629D5-5A74-4448-853E-84D7EB4E7F23}"/>
              </a:ext>
            </a:extLst>
          </p:cNvPr>
          <p:cNvSpPr>
            <a:spLocks noGrp="1"/>
          </p:cNvSpPr>
          <p:nvPr>
            <p:ph type="sldNum" sz="quarter" idx="12"/>
          </p:nvPr>
        </p:nvSpPr>
        <p:spPr/>
        <p:txBody>
          <a:bodyPr/>
          <a:lstStyle/>
          <a:p>
            <a:fld id="{BA9D9B8C-0BB1-49DC-A390-B8BFFEE887FE}" type="slidenum">
              <a:rPr lang="en-US" smtClean="0"/>
              <a:pPr/>
              <a:t>9</a:t>
            </a:fld>
            <a:endParaRPr lang="en-US" dirty="0"/>
          </a:p>
        </p:txBody>
      </p:sp>
    </p:spTree>
    <p:extLst>
      <p:ext uri="{BB962C8B-B14F-4D97-AF65-F5344CB8AC3E}">
        <p14:creationId xmlns:p14="http://schemas.microsoft.com/office/powerpoint/2010/main" val="331964441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F8A46-769A-44EC-A9A1-29F78C0BB4B2}"/>
              </a:ext>
            </a:extLst>
          </p:cNvPr>
          <p:cNvSpPr>
            <a:spLocks noGrp="1"/>
          </p:cNvSpPr>
          <p:nvPr>
            <p:ph type="title"/>
          </p:nvPr>
        </p:nvSpPr>
        <p:spPr/>
        <p:txBody>
          <a:bodyPr/>
          <a:lstStyle/>
          <a:p>
            <a:r>
              <a:rPr lang="en-US" dirty="0"/>
              <a:t>Communications Facts</a:t>
            </a:r>
          </a:p>
        </p:txBody>
      </p:sp>
      <p:sp>
        <p:nvSpPr>
          <p:cNvPr id="3" name="Content Placeholder 2">
            <a:extLst>
              <a:ext uri="{FF2B5EF4-FFF2-40B4-BE49-F238E27FC236}">
                <a16:creationId xmlns:a16="http://schemas.microsoft.com/office/drawing/2014/main" id="{70402B73-AD42-4A45-AA6D-1AFC422373DD}"/>
              </a:ext>
            </a:extLst>
          </p:cNvPr>
          <p:cNvSpPr>
            <a:spLocks noGrp="1"/>
          </p:cNvSpPr>
          <p:nvPr>
            <p:ph idx="1"/>
          </p:nvPr>
        </p:nvSpPr>
        <p:spPr/>
        <p:txBody>
          <a:bodyPr>
            <a:normAutofit lnSpcReduction="10000"/>
          </a:bodyPr>
          <a:lstStyle/>
          <a:p>
            <a:r>
              <a:rPr lang="en-US" dirty="0"/>
              <a:t>Management and Executive Communications need to be clear, crisp and to the point;</a:t>
            </a:r>
          </a:p>
          <a:p>
            <a:r>
              <a:rPr lang="en-US" dirty="0"/>
              <a:t>The ideas need to convey the four (4) PM concepts quickly so interest is generated;</a:t>
            </a:r>
          </a:p>
          <a:p>
            <a:r>
              <a:rPr lang="en-US" dirty="0"/>
              <a:t>Executives and Managers have no time to read long, flowery worded documents – stick to the salient facts;</a:t>
            </a:r>
          </a:p>
          <a:p>
            <a:r>
              <a:rPr lang="en-US" dirty="0"/>
              <a:t>Write in English!  Avoid slang, technical jargon, Internet abbreviations, foreign languages or other distractions;</a:t>
            </a:r>
          </a:p>
          <a:p>
            <a:pPr marL="0" indent="0" algn="ctr">
              <a:buNone/>
            </a:pPr>
            <a:r>
              <a:rPr lang="en-US" sz="3600" b="1" dirty="0"/>
              <a:t>English is the language of business.  Brevity of English is one of the keys to get your ideas across.</a:t>
            </a:r>
          </a:p>
        </p:txBody>
      </p:sp>
      <p:sp>
        <p:nvSpPr>
          <p:cNvPr id="4" name="Slide Number Placeholder 3">
            <a:extLst>
              <a:ext uri="{FF2B5EF4-FFF2-40B4-BE49-F238E27FC236}">
                <a16:creationId xmlns:a16="http://schemas.microsoft.com/office/drawing/2014/main" id="{3E0D094E-A09C-4220-ADAD-91AB8F8D2087}"/>
              </a:ext>
            </a:extLst>
          </p:cNvPr>
          <p:cNvSpPr>
            <a:spLocks noGrp="1"/>
          </p:cNvSpPr>
          <p:nvPr>
            <p:ph type="sldNum" sz="quarter" idx="12"/>
          </p:nvPr>
        </p:nvSpPr>
        <p:spPr/>
        <p:txBody>
          <a:bodyPr/>
          <a:lstStyle/>
          <a:p>
            <a:fld id="{BA9D9B8C-0BB1-49DC-A390-B8BFFEE887FE}" type="slidenum">
              <a:rPr lang="en-US" smtClean="0"/>
              <a:pPr/>
              <a:t>90</a:t>
            </a:fld>
            <a:endParaRPr lang="en-US" dirty="0"/>
          </a:p>
        </p:txBody>
      </p:sp>
    </p:spTree>
    <p:extLst>
      <p:ext uri="{BB962C8B-B14F-4D97-AF65-F5344CB8AC3E}">
        <p14:creationId xmlns:p14="http://schemas.microsoft.com/office/powerpoint/2010/main" val="362559513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F64F83-35CE-4F09-BEEB-365FD1B975E2}"/>
              </a:ext>
            </a:extLst>
          </p:cNvPr>
          <p:cNvSpPr>
            <a:spLocks noGrp="1"/>
          </p:cNvSpPr>
          <p:nvPr>
            <p:ph type="title"/>
          </p:nvPr>
        </p:nvSpPr>
        <p:spPr/>
        <p:txBody>
          <a:bodyPr/>
          <a:lstStyle/>
          <a:p>
            <a:r>
              <a:rPr lang="en-US" dirty="0"/>
              <a:t>Lets Discuss Proper English</a:t>
            </a:r>
          </a:p>
        </p:txBody>
      </p:sp>
      <p:sp>
        <p:nvSpPr>
          <p:cNvPr id="4" name="Slide Number Placeholder 3">
            <a:extLst>
              <a:ext uri="{FF2B5EF4-FFF2-40B4-BE49-F238E27FC236}">
                <a16:creationId xmlns:a16="http://schemas.microsoft.com/office/drawing/2014/main" id="{16089C97-67F2-47AB-B6C0-3F0C4F6C0D7F}"/>
              </a:ext>
            </a:extLst>
          </p:cNvPr>
          <p:cNvSpPr>
            <a:spLocks noGrp="1"/>
          </p:cNvSpPr>
          <p:nvPr>
            <p:ph type="sldNum" sz="quarter" idx="12"/>
          </p:nvPr>
        </p:nvSpPr>
        <p:spPr/>
        <p:txBody>
          <a:bodyPr/>
          <a:lstStyle/>
          <a:p>
            <a:fld id="{BA9D9B8C-0BB1-49DC-A390-B8BFFEE887FE}" type="slidenum">
              <a:rPr lang="en-US" smtClean="0"/>
              <a:pPr/>
              <a:t>91</a:t>
            </a:fld>
            <a:endParaRPr lang="en-US" dirty="0"/>
          </a:p>
        </p:txBody>
      </p:sp>
      <p:sp>
        <p:nvSpPr>
          <p:cNvPr id="6" name="TextBox 5">
            <a:extLst>
              <a:ext uri="{FF2B5EF4-FFF2-40B4-BE49-F238E27FC236}">
                <a16:creationId xmlns:a16="http://schemas.microsoft.com/office/drawing/2014/main" id="{FC6AEF81-1954-4707-A529-BB0D6D393A4E}"/>
              </a:ext>
            </a:extLst>
          </p:cNvPr>
          <p:cNvSpPr txBox="1"/>
          <p:nvPr/>
        </p:nvSpPr>
        <p:spPr>
          <a:xfrm>
            <a:off x="2638362" y="4164377"/>
            <a:ext cx="6715300" cy="1292662"/>
          </a:xfrm>
          <a:prstGeom prst="rect">
            <a:avLst/>
          </a:prstGeom>
          <a:noFill/>
        </p:spPr>
        <p:txBody>
          <a:bodyPr wrap="none" rtlCol="0">
            <a:spAutoFit/>
          </a:bodyPr>
          <a:lstStyle/>
          <a:p>
            <a:r>
              <a:rPr lang="en-US" sz="2400" dirty="0">
                <a:latin typeface="Calisto MT" panose="02040603050505030304" pitchFamily="18" charset="0"/>
              </a:rPr>
              <a:t>‘</a:t>
            </a:r>
            <a:r>
              <a:rPr lang="en-US" sz="2400" i="1" dirty="0">
                <a:latin typeface="Calisto MT" panose="02040603050505030304" pitchFamily="18" charset="0"/>
              </a:rPr>
              <a:t>English is the language of business.  Therefore, if you </a:t>
            </a:r>
          </a:p>
          <a:p>
            <a:r>
              <a:rPr lang="en-US" sz="2400" i="1" dirty="0">
                <a:latin typeface="Calisto MT" panose="02040603050505030304" pitchFamily="18" charset="0"/>
              </a:rPr>
              <a:t>wish to do business in the world, it has to be in English’.</a:t>
            </a:r>
          </a:p>
          <a:p>
            <a:pPr algn="ctr"/>
            <a:r>
              <a:rPr lang="en-US" sz="1000" dirty="0">
                <a:latin typeface="Calisto MT" panose="02040603050505030304" pitchFamily="18" charset="0"/>
              </a:rPr>
              <a:t>Dr. </a:t>
            </a:r>
            <a:r>
              <a:rPr lang="en-US" sz="1000" dirty="0" err="1">
                <a:latin typeface="Calisto MT" panose="02040603050505030304" pitchFamily="18" charset="0"/>
              </a:rPr>
              <a:t>Jin</a:t>
            </a:r>
            <a:r>
              <a:rPr lang="en-US" sz="1000" dirty="0">
                <a:latin typeface="Calisto MT" panose="02040603050505030304" pitchFamily="18" charset="0"/>
              </a:rPr>
              <a:t> </a:t>
            </a:r>
            <a:r>
              <a:rPr lang="en-US" sz="1000" dirty="0" err="1">
                <a:latin typeface="Calisto MT" panose="02040603050505030304" pitchFamily="18" charset="0"/>
              </a:rPr>
              <a:t>Guizhen</a:t>
            </a:r>
            <a:r>
              <a:rPr lang="en-US" sz="1000" dirty="0">
                <a:latin typeface="Calisto MT" panose="02040603050505030304" pitchFamily="18" charset="0"/>
              </a:rPr>
              <a:t>, Distinguished Professor of Education, Beijing Institute of Technology</a:t>
            </a:r>
          </a:p>
          <a:p>
            <a:pPr algn="ctr"/>
            <a:r>
              <a:rPr lang="en-US" sz="1000" dirty="0">
                <a:latin typeface="Calisto MT" panose="02040603050505030304" pitchFamily="18" charset="0"/>
              </a:rPr>
              <a:t>In a radio interview with China Radio International, May 2013  </a:t>
            </a:r>
          </a:p>
          <a:p>
            <a:pPr algn="ctr"/>
            <a:r>
              <a:rPr lang="en-US" sz="1000" dirty="0">
                <a:latin typeface="Calisto MT" panose="02040603050505030304" pitchFamily="18" charset="0"/>
              </a:rPr>
              <a:t>http://ioeen.bit.edu.cn/Faculty/educational_Professional/12708.htm</a:t>
            </a:r>
          </a:p>
        </p:txBody>
      </p:sp>
      <p:sp>
        <p:nvSpPr>
          <p:cNvPr id="7" name="TextBox 6">
            <a:extLst>
              <a:ext uri="{FF2B5EF4-FFF2-40B4-BE49-F238E27FC236}">
                <a16:creationId xmlns:a16="http://schemas.microsoft.com/office/drawing/2014/main" id="{A54E3A50-C6BF-467A-A339-93CF77225F24}"/>
              </a:ext>
            </a:extLst>
          </p:cNvPr>
          <p:cNvSpPr txBox="1"/>
          <p:nvPr/>
        </p:nvSpPr>
        <p:spPr>
          <a:xfrm>
            <a:off x="495396" y="5402243"/>
            <a:ext cx="11201208" cy="954107"/>
          </a:xfrm>
          <a:prstGeom prst="rect">
            <a:avLst/>
          </a:prstGeom>
          <a:noFill/>
        </p:spPr>
        <p:txBody>
          <a:bodyPr wrap="none" rtlCol="0">
            <a:spAutoFit/>
          </a:bodyPr>
          <a:lstStyle/>
          <a:p>
            <a:r>
              <a:rPr lang="en-US" sz="2800" b="1" dirty="0">
                <a:latin typeface="Calisto MT" panose="02040603050505030304" pitchFamily="18" charset="0"/>
              </a:rPr>
              <a:t>Therefore, communications with our executives has to be first class at </a:t>
            </a:r>
          </a:p>
          <a:p>
            <a:r>
              <a:rPr lang="en-US" sz="2800" b="1" dirty="0">
                <a:latin typeface="Calisto MT" panose="02040603050505030304" pitchFamily="18" charset="0"/>
              </a:rPr>
              <a:t>all times with the English we use meet the requirements of the 4 C’s !</a:t>
            </a:r>
          </a:p>
        </p:txBody>
      </p:sp>
      <p:sp>
        <p:nvSpPr>
          <p:cNvPr id="13" name="Content Placeholder 2">
            <a:extLst>
              <a:ext uri="{FF2B5EF4-FFF2-40B4-BE49-F238E27FC236}">
                <a16:creationId xmlns:a16="http://schemas.microsoft.com/office/drawing/2014/main" id="{1A5B1BF7-5609-4478-83F7-B0A75C948B92}"/>
              </a:ext>
            </a:extLst>
          </p:cNvPr>
          <p:cNvSpPr>
            <a:spLocks noGrp="1"/>
          </p:cNvSpPr>
          <p:nvPr>
            <p:ph idx="1"/>
          </p:nvPr>
        </p:nvSpPr>
        <p:spPr>
          <a:xfrm>
            <a:off x="838200" y="1717930"/>
            <a:ext cx="10515600" cy="2419204"/>
          </a:xfrm>
        </p:spPr>
        <p:txBody>
          <a:bodyPr/>
          <a:lstStyle/>
          <a:p>
            <a:r>
              <a:rPr lang="en-US" dirty="0"/>
              <a:t>The United States remains the leader in the world;</a:t>
            </a:r>
          </a:p>
          <a:p>
            <a:r>
              <a:rPr lang="en-US" dirty="0"/>
              <a:t>Data flows from Congress, through our executives and down to us;</a:t>
            </a:r>
          </a:p>
          <a:p>
            <a:r>
              <a:rPr lang="en-US" dirty="0"/>
              <a:t>Executives and Managers respond to the four PM parameters;</a:t>
            </a:r>
          </a:p>
          <a:p>
            <a:r>
              <a:rPr lang="en-US" dirty="0"/>
              <a:t>The language we use is English. Our use of English has to be the best (clear, comprehensive, crisp, and compelling- or the 4 C’s)</a:t>
            </a:r>
          </a:p>
        </p:txBody>
      </p:sp>
    </p:spTree>
    <p:extLst>
      <p:ext uri="{BB962C8B-B14F-4D97-AF65-F5344CB8AC3E}">
        <p14:creationId xmlns:p14="http://schemas.microsoft.com/office/powerpoint/2010/main" val="163120656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084EC11-698F-44B4-972C-A1E8EA8BFEA5}"/>
              </a:ext>
            </a:extLst>
          </p:cNvPr>
          <p:cNvSpPr>
            <a:spLocks noGrp="1"/>
          </p:cNvSpPr>
          <p:nvPr>
            <p:ph type="sldNum" sz="quarter" idx="12"/>
          </p:nvPr>
        </p:nvSpPr>
        <p:spPr/>
        <p:txBody>
          <a:bodyPr/>
          <a:lstStyle/>
          <a:p>
            <a:fld id="{BA9D9B8C-0BB1-49DC-A390-B8BFFEE887FE}" type="slidenum">
              <a:rPr lang="en-US" smtClean="0"/>
              <a:pPr/>
              <a:t>92</a:t>
            </a:fld>
            <a:endParaRPr lang="en-US" dirty="0"/>
          </a:p>
        </p:txBody>
      </p:sp>
      <p:sp>
        <p:nvSpPr>
          <p:cNvPr id="17" name="Content Placeholder 2">
            <a:extLst>
              <a:ext uri="{FF2B5EF4-FFF2-40B4-BE49-F238E27FC236}">
                <a16:creationId xmlns:a16="http://schemas.microsoft.com/office/drawing/2014/main" id="{F5F6E6BB-76A8-4945-BCD3-AEB0217F45EB}"/>
              </a:ext>
            </a:extLst>
          </p:cNvPr>
          <p:cNvSpPr>
            <a:spLocks noGrp="1"/>
          </p:cNvSpPr>
          <p:nvPr>
            <p:ph sz="half" idx="1"/>
          </p:nvPr>
        </p:nvSpPr>
        <p:spPr>
          <a:xfrm>
            <a:off x="569053" y="1701810"/>
            <a:ext cx="5181600" cy="3975661"/>
          </a:xfrm>
        </p:spPr>
        <p:txBody>
          <a:bodyPr>
            <a:normAutofit/>
          </a:bodyPr>
          <a:lstStyle/>
          <a:p>
            <a:pPr marL="0" indent="0">
              <a:buNone/>
            </a:pPr>
            <a:r>
              <a:rPr lang="en-US" b="1" dirty="0"/>
              <a:t>Project Manager</a:t>
            </a:r>
          </a:p>
          <a:p>
            <a:pPr lvl="1"/>
            <a:r>
              <a:rPr lang="en-US" dirty="0"/>
              <a:t>Runs ONE or Two Projects</a:t>
            </a:r>
          </a:p>
          <a:p>
            <a:pPr lvl="1"/>
            <a:r>
              <a:rPr lang="en-US" dirty="0"/>
              <a:t>May be a Program Manager</a:t>
            </a:r>
          </a:p>
          <a:p>
            <a:pPr lvl="1"/>
            <a:r>
              <a:rPr lang="en-US" dirty="0"/>
              <a:t>Works in a Division or Portfolio</a:t>
            </a:r>
          </a:p>
          <a:p>
            <a:pPr lvl="1"/>
            <a:r>
              <a:rPr lang="en-US" dirty="0"/>
              <a:t>Accountable for funds for ONE or two Projects, or a Program</a:t>
            </a:r>
          </a:p>
          <a:p>
            <a:pPr lvl="1"/>
            <a:r>
              <a:rPr lang="en-US" dirty="0"/>
              <a:t>Has ONE priority – their program or projects</a:t>
            </a:r>
          </a:p>
          <a:p>
            <a:pPr lvl="1"/>
            <a:r>
              <a:rPr lang="en-US" dirty="0"/>
              <a:t>Scope limited by charter to work charged</a:t>
            </a:r>
          </a:p>
        </p:txBody>
      </p:sp>
      <p:sp>
        <p:nvSpPr>
          <p:cNvPr id="18" name="Content Placeholder 3">
            <a:extLst>
              <a:ext uri="{FF2B5EF4-FFF2-40B4-BE49-F238E27FC236}">
                <a16:creationId xmlns:a16="http://schemas.microsoft.com/office/drawing/2014/main" id="{6717360F-1D16-48E1-8A41-DE5D81836818}"/>
              </a:ext>
            </a:extLst>
          </p:cNvPr>
          <p:cNvSpPr txBox="1">
            <a:spLocks/>
          </p:cNvSpPr>
          <p:nvPr/>
        </p:nvSpPr>
        <p:spPr>
          <a:xfrm>
            <a:off x="5766732" y="1701810"/>
            <a:ext cx="5817637"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a:t>Executive</a:t>
            </a:r>
          </a:p>
          <a:p>
            <a:pPr lvl="1"/>
            <a:r>
              <a:rPr lang="en-US"/>
              <a:t>Oversees ALL the Projects</a:t>
            </a:r>
          </a:p>
          <a:p>
            <a:pPr lvl="1"/>
            <a:r>
              <a:rPr lang="en-US"/>
              <a:t>Oversees ALL the Program Managers</a:t>
            </a:r>
          </a:p>
          <a:p>
            <a:pPr lvl="1"/>
            <a:r>
              <a:rPr lang="en-US"/>
              <a:t>Runs a Division, Portfolio, Business Area, Agency or Department</a:t>
            </a:r>
          </a:p>
          <a:p>
            <a:pPr lvl="1"/>
            <a:r>
              <a:rPr lang="en-US"/>
              <a:t>Accountable for funds in ALL the projects and programs</a:t>
            </a:r>
          </a:p>
          <a:p>
            <a:pPr lvl="1"/>
            <a:r>
              <a:rPr lang="en-US"/>
              <a:t>Must establish priority order for ALL programs and projects</a:t>
            </a:r>
          </a:p>
          <a:p>
            <a:pPr lvl="1"/>
            <a:r>
              <a:rPr lang="en-US"/>
              <a:t>Must ensure all the work in all programs and projects is completed</a:t>
            </a:r>
            <a:endParaRPr lang="en-US" dirty="0"/>
          </a:p>
        </p:txBody>
      </p:sp>
      <p:sp>
        <p:nvSpPr>
          <p:cNvPr id="19" name="TextBox 18">
            <a:extLst>
              <a:ext uri="{FF2B5EF4-FFF2-40B4-BE49-F238E27FC236}">
                <a16:creationId xmlns:a16="http://schemas.microsoft.com/office/drawing/2014/main" id="{F036F671-B340-4195-B744-B6C2C3864E42}"/>
              </a:ext>
            </a:extLst>
          </p:cNvPr>
          <p:cNvSpPr txBox="1"/>
          <p:nvPr/>
        </p:nvSpPr>
        <p:spPr>
          <a:xfrm>
            <a:off x="1496473" y="5929245"/>
            <a:ext cx="9098389" cy="707886"/>
          </a:xfrm>
          <a:prstGeom prst="rect">
            <a:avLst/>
          </a:prstGeom>
          <a:noFill/>
        </p:spPr>
        <p:txBody>
          <a:bodyPr wrap="none" rtlCol="0">
            <a:spAutoFit/>
          </a:bodyPr>
          <a:lstStyle/>
          <a:p>
            <a:pPr algn="ctr"/>
            <a:r>
              <a:rPr lang="en-US" sz="2000" b="1" dirty="0">
                <a:latin typeface="Calisto MT" panose="02040603050505030304" pitchFamily="18" charset="0"/>
              </a:rPr>
              <a:t>A Program or Project Manager (PPM) Performs Work and Informs Executives  </a:t>
            </a:r>
          </a:p>
          <a:p>
            <a:pPr algn="ctr"/>
            <a:r>
              <a:rPr lang="en-US" sz="2000" b="1" dirty="0">
                <a:latin typeface="Calisto MT" panose="02040603050505030304" pitchFamily="18" charset="0"/>
              </a:rPr>
              <a:t>An Executive Resources Programs and Projects, and Receives Reports</a:t>
            </a:r>
          </a:p>
        </p:txBody>
      </p:sp>
      <p:sp>
        <p:nvSpPr>
          <p:cNvPr id="21" name="TextBox 20">
            <a:extLst>
              <a:ext uri="{FF2B5EF4-FFF2-40B4-BE49-F238E27FC236}">
                <a16:creationId xmlns:a16="http://schemas.microsoft.com/office/drawing/2014/main" id="{3D0CA265-9839-47DF-80A0-76837C72D7BB}"/>
              </a:ext>
            </a:extLst>
          </p:cNvPr>
          <p:cNvSpPr txBox="1"/>
          <p:nvPr/>
        </p:nvSpPr>
        <p:spPr>
          <a:xfrm>
            <a:off x="658535" y="609861"/>
            <a:ext cx="9869648" cy="769441"/>
          </a:xfrm>
          <a:prstGeom prst="rect">
            <a:avLst/>
          </a:prstGeom>
          <a:noFill/>
        </p:spPr>
        <p:txBody>
          <a:bodyPr wrap="square">
            <a:spAutoFit/>
          </a:bodyPr>
          <a:lstStyle/>
          <a:p>
            <a:r>
              <a:rPr lang="en-US" sz="4400" dirty="0"/>
              <a:t>PM to Executive - a 1:1 Comparison</a:t>
            </a:r>
          </a:p>
        </p:txBody>
      </p:sp>
    </p:spTree>
    <p:extLst>
      <p:ext uri="{BB962C8B-B14F-4D97-AF65-F5344CB8AC3E}">
        <p14:creationId xmlns:p14="http://schemas.microsoft.com/office/powerpoint/2010/main" val="375049098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BB531B-9849-4A7E-AE06-46EA3DFEFCB8}"/>
              </a:ext>
            </a:extLst>
          </p:cNvPr>
          <p:cNvSpPr>
            <a:spLocks noGrp="1"/>
          </p:cNvSpPr>
          <p:nvPr>
            <p:ph type="title"/>
          </p:nvPr>
        </p:nvSpPr>
        <p:spPr/>
        <p:txBody>
          <a:bodyPr/>
          <a:lstStyle/>
          <a:p>
            <a:r>
              <a:rPr lang="en-US" sz="4400" dirty="0"/>
              <a:t>What Topics Should be Contained in the General Correspondence?</a:t>
            </a:r>
            <a:endParaRPr lang="en-US" dirty="0"/>
          </a:p>
        </p:txBody>
      </p:sp>
      <p:sp>
        <p:nvSpPr>
          <p:cNvPr id="4" name="Slide Number Placeholder 3">
            <a:extLst>
              <a:ext uri="{FF2B5EF4-FFF2-40B4-BE49-F238E27FC236}">
                <a16:creationId xmlns:a16="http://schemas.microsoft.com/office/drawing/2014/main" id="{E1CE8796-CCA7-4EC5-8B92-43F6AC103DE2}"/>
              </a:ext>
            </a:extLst>
          </p:cNvPr>
          <p:cNvSpPr>
            <a:spLocks noGrp="1"/>
          </p:cNvSpPr>
          <p:nvPr>
            <p:ph type="sldNum" sz="quarter" idx="12"/>
          </p:nvPr>
        </p:nvSpPr>
        <p:spPr/>
        <p:txBody>
          <a:bodyPr/>
          <a:lstStyle/>
          <a:p>
            <a:fld id="{BA9D9B8C-0BB1-49DC-A390-B8BFFEE887FE}" type="slidenum">
              <a:rPr lang="en-US" smtClean="0"/>
              <a:pPr/>
              <a:t>93</a:t>
            </a:fld>
            <a:endParaRPr lang="en-US" dirty="0"/>
          </a:p>
        </p:txBody>
      </p:sp>
      <p:sp>
        <p:nvSpPr>
          <p:cNvPr id="10" name="Text Placeholder 11">
            <a:extLst>
              <a:ext uri="{FF2B5EF4-FFF2-40B4-BE49-F238E27FC236}">
                <a16:creationId xmlns:a16="http://schemas.microsoft.com/office/drawing/2014/main" id="{906CF2C4-24AA-4187-94E6-F493E1E4B2F4}"/>
              </a:ext>
            </a:extLst>
          </p:cNvPr>
          <p:cNvSpPr txBox="1">
            <a:spLocks/>
          </p:cNvSpPr>
          <p:nvPr/>
        </p:nvSpPr>
        <p:spPr>
          <a:xfrm>
            <a:off x="839788" y="1681163"/>
            <a:ext cx="5157787" cy="823912"/>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b="1" dirty="0"/>
              <a:t>What a Program or Project Manager Should Brief</a:t>
            </a:r>
          </a:p>
        </p:txBody>
      </p:sp>
      <p:sp>
        <p:nvSpPr>
          <p:cNvPr id="11" name="Content Placeholder 12">
            <a:extLst>
              <a:ext uri="{FF2B5EF4-FFF2-40B4-BE49-F238E27FC236}">
                <a16:creationId xmlns:a16="http://schemas.microsoft.com/office/drawing/2014/main" id="{A28D1AD5-ECDE-4915-A5C2-858094CE20CE}"/>
              </a:ext>
            </a:extLst>
          </p:cNvPr>
          <p:cNvSpPr txBox="1">
            <a:spLocks/>
          </p:cNvSpPr>
          <p:nvPr/>
        </p:nvSpPr>
        <p:spPr>
          <a:xfrm>
            <a:off x="839788" y="2505075"/>
            <a:ext cx="5157787" cy="36845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a:t>Cost </a:t>
            </a:r>
          </a:p>
          <a:p>
            <a:r>
              <a:rPr lang="en-US" sz="2400"/>
              <a:t>Scope</a:t>
            </a:r>
          </a:p>
          <a:p>
            <a:r>
              <a:rPr lang="en-US" sz="2400"/>
              <a:t>Schedule</a:t>
            </a:r>
          </a:p>
          <a:p>
            <a:r>
              <a:rPr lang="en-US" sz="2400"/>
              <a:t>Risk</a:t>
            </a:r>
          </a:p>
          <a:p>
            <a:r>
              <a:rPr lang="en-US" sz="2400"/>
              <a:t>Benefit</a:t>
            </a:r>
          </a:p>
          <a:p>
            <a:r>
              <a:rPr lang="en-US" sz="2400"/>
              <a:t>Exception</a:t>
            </a:r>
          </a:p>
          <a:p>
            <a:r>
              <a:rPr lang="en-US" sz="2400"/>
              <a:t>Issues</a:t>
            </a:r>
          </a:p>
          <a:p>
            <a:endParaRPr lang="en-US" dirty="0"/>
          </a:p>
        </p:txBody>
      </p:sp>
      <p:sp>
        <p:nvSpPr>
          <p:cNvPr id="12" name="Text Placeholder 13">
            <a:extLst>
              <a:ext uri="{FF2B5EF4-FFF2-40B4-BE49-F238E27FC236}">
                <a16:creationId xmlns:a16="http://schemas.microsoft.com/office/drawing/2014/main" id="{10CA9C23-FF52-497E-B3DF-2CCA422E1471}"/>
              </a:ext>
            </a:extLst>
          </p:cNvPr>
          <p:cNvSpPr txBox="1">
            <a:spLocks/>
          </p:cNvSpPr>
          <p:nvPr/>
        </p:nvSpPr>
        <p:spPr>
          <a:xfrm>
            <a:off x="6172200" y="1681163"/>
            <a:ext cx="5183188" cy="82391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b="1" dirty="0"/>
              <a:t>What a Program or Project Manager Should NOT Brief</a:t>
            </a:r>
          </a:p>
        </p:txBody>
      </p:sp>
      <p:sp>
        <p:nvSpPr>
          <p:cNvPr id="13" name="Content Placeholder 14">
            <a:extLst>
              <a:ext uri="{FF2B5EF4-FFF2-40B4-BE49-F238E27FC236}">
                <a16:creationId xmlns:a16="http://schemas.microsoft.com/office/drawing/2014/main" id="{9CF3E5F4-9B56-4A3D-A78F-FE803AD5203B}"/>
              </a:ext>
            </a:extLst>
          </p:cNvPr>
          <p:cNvSpPr txBox="1">
            <a:spLocks/>
          </p:cNvSpPr>
          <p:nvPr/>
        </p:nvSpPr>
        <p:spPr>
          <a:xfrm>
            <a:off x="6172200" y="2505075"/>
            <a:ext cx="5183188" cy="36845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a:t>Technology</a:t>
            </a:r>
          </a:p>
          <a:p>
            <a:r>
              <a:rPr lang="en-US" sz="2400"/>
              <a:t>Uniqueness</a:t>
            </a:r>
          </a:p>
          <a:p>
            <a:r>
              <a:rPr lang="en-US" sz="2400"/>
              <a:t>Necessity</a:t>
            </a:r>
          </a:p>
          <a:p>
            <a:r>
              <a:rPr lang="en-US" sz="2400"/>
              <a:t>Complaints</a:t>
            </a:r>
          </a:p>
          <a:p>
            <a:r>
              <a:rPr lang="en-US" sz="2400"/>
              <a:t>Blame</a:t>
            </a:r>
          </a:p>
          <a:p>
            <a:r>
              <a:rPr lang="en-US" sz="2400"/>
              <a:t>History</a:t>
            </a:r>
          </a:p>
          <a:p>
            <a:r>
              <a:rPr lang="en-US" sz="2400"/>
              <a:t>Excuses</a:t>
            </a:r>
          </a:p>
          <a:p>
            <a:endParaRPr lang="en-US"/>
          </a:p>
          <a:p>
            <a:endParaRPr lang="en-US" dirty="0"/>
          </a:p>
        </p:txBody>
      </p:sp>
      <p:sp>
        <p:nvSpPr>
          <p:cNvPr id="14" name="TextBox 13">
            <a:extLst>
              <a:ext uri="{FF2B5EF4-FFF2-40B4-BE49-F238E27FC236}">
                <a16:creationId xmlns:a16="http://schemas.microsoft.com/office/drawing/2014/main" id="{F775CE35-196E-403C-BD33-8D0F3732EE95}"/>
              </a:ext>
            </a:extLst>
          </p:cNvPr>
          <p:cNvSpPr txBox="1"/>
          <p:nvPr/>
        </p:nvSpPr>
        <p:spPr>
          <a:xfrm>
            <a:off x="1311040" y="5615582"/>
            <a:ext cx="9569927" cy="923330"/>
          </a:xfrm>
          <a:prstGeom prst="rect">
            <a:avLst/>
          </a:prstGeom>
          <a:noFill/>
        </p:spPr>
        <p:txBody>
          <a:bodyPr wrap="none" rtlCol="0">
            <a:spAutoFit/>
          </a:bodyPr>
          <a:lstStyle/>
          <a:p>
            <a:pPr algn="ctr"/>
            <a:r>
              <a:rPr lang="en-US" b="1" dirty="0">
                <a:latin typeface="Calisto MT" panose="02040603050505030304" pitchFamily="18" charset="0"/>
              </a:rPr>
              <a:t>Program or Project Manager must focus their general communications to the Executive need!</a:t>
            </a:r>
          </a:p>
          <a:p>
            <a:pPr algn="ctr"/>
            <a:r>
              <a:rPr lang="en-US" b="1" dirty="0">
                <a:latin typeface="Calisto MT" panose="02040603050505030304" pitchFamily="18" charset="0"/>
              </a:rPr>
              <a:t>Extraneous data should be omitted from any general executive communications.</a:t>
            </a:r>
          </a:p>
          <a:p>
            <a:pPr algn="ctr"/>
            <a:r>
              <a:rPr lang="en-US" b="1" dirty="0">
                <a:latin typeface="Calisto MT" panose="02040603050505030304" pitchFamily="18" charset="0"/>
              </a:rPr>
              <a:t>ALWAYS be timely and truthful!</a:t>
            </a:r>
          </a:p>
        </p:txBody>
      </p:sp>
    </p:spTree>
    <p:extLst>
      <p:ext uri="{BB962C8B-B14F-4D97-AF65-F5344CB8AC3E}">
        <p14:creationId xmlns:p14="http://schemas.microsoft.com/office/powerpoint/2010/main" val="2002370203"/>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B0F647-71A7-4362-923A-41B7CAD97503}"/>
              </a:ext>
            </a:extLst>
          </p:cNvPr>
          <p:cNvSpPr>
            <a:spLocks noGrp="1"/>
          </p:cNvSpPr>
          <p:nvPr>
            <p:ph type="title"/>
          </p:nvPr>
        </p:nvSpPr>
        <p:spPr/>
        <p:txBody>
          <a:bodyPr/>
          <a:lstStyle/>
          <a:p>
            <a:r>
              <a:rPr lang="en-US" dirty="0"/>
              <a:t>How The Eye Scans a Page</a:t>
            </a:r>
          </a:p>
        </p:txBody>
      </p:sp>
      <p:sp>
        <p:nvSpPr>
          <p:cNvPr id="4" name="Slide Number Placeholder 3">
            <a:extLst>
              <a:ext uri="{FF2B5EF4-FFF2-40B4-BE49-F238E27FC236}">
                <a16:creationId xmlns:a16="http://schemas.microsoft.com/office/drawing/2014/main" id="{2C137F53-12E2-471B-99D4-08137930E755}"/>
              </a:ext>
            </a:extLst>
          </p:cNvPr>
          <p:cNvSpPr>
            <a:spLocks noGrp="1"/>
          </p:cNvSpPr>
          <p:nvPr>
            <p:ph type="sldNum" sz="quarter" idx="12"/>
          </p:nvPr>
        </p:nvSpPr>
        <p:spPr/>
        <p:txBody>
          <a:bodyPr/>
          <a:lstStyle/>
          <a:p>
            <a:fld id="{BA9D9B8C-0BB1-49DC-A390-B8BFFEE887FE}" type="slidenum">
              <a:rPr lang="en-US" smtClean="0"/>
              <a:pPr/>
              <a:t>94</a:t>
            </a:fld>
            <a:endParaRPr lang="en-US" dirty="0"/>
          </a:p>
        </p:txBody>
      </p:sp>
      <p:sp>
        <p:nvSpPr>
          <p:cNvPr id="5" name="Content Placeholder 2">
            <a:extLst>
              <a:ext uri="{FF2B5EF4-FFF2-40B4-BE49-F238E27FC236}">
                <a16:creationId xmlns:a16="http://schemas.microsoft.com/office/drawing/2014/main" id="{C0CBBEF7-97F0-44FF-AAF0-BFA952BD7FC7}"/>
              </a:ext>
            </a:extLst>
          </p:cNvPr>
          <p:cNvSpPr txBox="1">
            <a:spLocks/>
          </p:cNvSpPr>
          <p:nvPr/>
        </p:nvSpPr>
        <p:spPr>
          <a:xfrm>
            <a:off x="838200" y="1825625"/>
            <a:ext cx="5181600" cy="4166672"/>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90% of data enters through the eyes</a:t>
            </a:r>
            <a:r>
              <a:rPr lang="en-US" baseline="30000"/>
              <a:t>1</a:t>
            </a:r>
            <a:r>
              <a:rPr lang="en-US"/>
              <a:t>;</a:t>
            </a:r>
          </a:p>
          <a:p>
            <a:r>
              <a:rPr lang="en-US"/>
              <a:t>Initially, only the top 1/3 of a letter, memo or report are scanned by the eye;</a:t>
            </a:r>
          </a:p>
          <a:p>
            <a:r>
              <a:rPr lang="en-US"/>
              <a:t>Attention to the written word diminishes with its depth on a page;</a:t>
            </a:r>
          </a:p>
          <a:p>
            <a:r>
              <a:rPr lang="en-US"/>
              <a:t>The eye becomes distracted as it scans a page of text;</a:t>
            </a:r>
          </a:p>
          <a:p>
            <a:r>
              <a:rPr lang="en-US"/>
              <a:t>Emails are the same.  They are not equally scanned by the eye;</a:t>
            </a:r>
          </a:p>
          <a:p>
            <a:r>
              <a:rPr lang="en-US"/>
              <a:t>Therefore, the important and pertinent facts need to be nearest the top;</a:t>
            </a:r>
          </a:p>
          <a:p>
            <a:r>
              <a:rPr lang="en-US"/>
              <a:t>Need to be in a format suitable for scanning, not reading!</a:t>
            </a:r>
            <a:endParaRPr lang="en-US" dirty="0"/>
          </a:p>
        </p:txBody>
      </p:sp>
      <p:sp>
        <p:nvSpPr>
          <p:cNvPr id="6" name="TextBox 5">
            <a:extLst>
              <a:ext uri="{FF2B5EF4-FFF2-40B4-BE49-F238E27FC236}">
                <a16:creationId xmlns:a16="http://schemas.microsoft.com/office/drawing/2014/main" id="{3D9CE502-9109-4F73-ACC6-CB4897EE9782}"/>
              </a:ext>
            </a:extLst>
          </p:cNvPr>
          <p:cNvSpPr txBox="1"/>
          <p:nvPr/>
        </p:nvSpPr>
        <p:spPr>
          <a:xfrm>
            <a:off x="970909" y="5992297"/>
            <a:ext cx="4911216" cy="369332"/>
          </a:xfrm>
          <a:prstGeom prst="rect">
            <a:avLst/>
          </a:prstGeom>
          <a:noFill/>
        </p:spPr>
        <p:txBody>
          <a:bodyPr wrap="none" rtlCol="0">
            <a:spAutoFit/>
          </a:bodyPr>
          <a:lstStyle/>
          <a:p>
            <a:r>
              <a:rPr lang="en-US" baseline="30000" dirty="0"/>
              <a:t>1</a:t>
            </a:r>
            <a:r>
              <a:rPr lang="en-US" dirty="0"/>
              <a:t> </a:t>
            </a:r>
            <a:r>
              <a:rPr lang="en-US" sz="1200" dirty="0">
                <a:solidFill>
                  <a:srgbClr val="0563C1"/>
                </a:solidFill>
                <a:latin typeface="Calisto MT" panose="02040603050505030304" pitchFamily="18" charset="0"/>
              </a:rPr>
              <a:t>https://ernestoolivares.com/we-are-90-visuals-beings/  </a:t>
            </a:r>
            <a:r>
              <a:rPr lang="en-US" sz="1200" dirty="0">
                <a:solidFill>
                  <a:srgbClr val="0070C0"/>
                </a:solidFill>
                <a:latin typeface="Calisto MT" panose="02040603050505030304" pitchFamily="18" charset="0"/>
              </a:rPr>
              <a:t>(for 3M Corp)</a:t>
            </a:r>
          </a:p>
        </p:txBody>
      </p:sp>
      <p:sp>
        <p:nvSpPr>
          <p:cNvPr id="8" name="Arrow: Down 7">
            <a:extLst>
              <a:ext uri="{FF2B5EF4-FFF2-40B4-BE49-F238E27FC236}">
                <a16:creationId xmlns:a16="http://schemas.microsoft.com/office/drawing/2014/main" id="{3B176C2A-950A-4B0A-AEEB-38EEF505900E}"/>
              </a:ext>
            </a:extLst>
          </p:cNvPr>
          <p:cNvSpPr/>
          <p:nvPr/>
        </p:nvSpPr>
        <p:spPr>
          <a:xfrm>
            <a:off x="6516239" y="2466364"/>
            <a:ext cx="368704" cy="2526484"/>
          </a:xfrm>
          <a:prstGeom prst="down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27AFFBFB-59C2-4EC0-BCBB-C0C8AE35475D}"/>
              </a:ext>
            </a:extLst>
          </p:cNvPr>
          <p:cNvSpPr txBox="1"/>
          <p:nvPr/>
        </p:nvSpPr>
        <p:spPr>
          <a:xfrm>
            <a:off x="6293984" y="5141171"/>
            <a:ext cx="928459" cy="830997"/>
          </a:xfrm>
          <a:prstGeom prst="rect">
            <a:avLst/>
          </a:prstGeom>
          <a:noFill/>
        </p:spPr>
        <p:txBody>
          <a:bodyPr wrap="none" rtlCol="0">
            <a:spAutoFit/>
          </a:bodyPr>
          <a:lstStyle/>
          <a:p>
            <a:pPr algn="ctr"/>
            <a:r>
              <a:rPr lang="en-US" sz="1200" dirty="0">
                <a:latin typeface="Calisto MT" panose="02040603050505030304" pitchFamily="18" charset="0"/>
              </a:rPr>
              <a:t>Attention</a:t>
            </a:r>
          </a:p>
          <a:p>
            <a:pPr algn="ctr"/>
            <a:r>
              <a:rPr lang="en-US" sz="1200" dirty="0">
                <a:latin typeface="Calisto MT" panose="02040603050505030304" pitchFamily="18" charset="0"/>
              </a:rPr>
              <a:t>Diminishes</a:t>
            </a:r>
          </a:p>
          <a:p>
            <a:pPr algn="ctr"/>
            <a:r>
              <a:rPr lang="en-US" sz="1200" dirty="0">
                <a:latin typeface="Calisto MT" panose="02040603050505030304" pitchFamily="18" charset="0"/>
              </a:rPr>
              <a:t>With</a:t>
            </a:r>
          </a:p>
          <a:p>
            <a:pPr algn="ctr"/>
            <a:r>
              <a:rPr lang="en-US" sz="1200" dirty="0">
                <a:latin typeface="Calisto MT" panose="02040603050505030304" pitchFamily="18" charset="0"/>
              </a:rPr>
              <a:t>Depth</a:t>
            </a:r>
          </a:p>
        </p:txBody>
      </p:sp>
      <p:sp>
        <p:nvSpPr>
          <p:cNvPr id="11" name="Rectangle 10">
            <a:extLst>
              <a:ext uri="{FF2B5EF4-FFF2-40B4-BE49-F238E27FC236}">
                <a16:creationId xmlns:a16="http://schemas.microsoft.com/office/drawing/2014/main" id="{33443105-1F91-4609-9C3B-AF1B3FE8ACA1}"/>
              </a:ext>
            </a:extLst>
          </p:cNvPr>
          <p:cNvSpPr/>
          <p:nvPr/>
        </p:nvSpPr>
        <p:spPr>
          <a:xfrm>
            <a:off x="7248088" y="2235619"/>
            <a:ext cx="3598877" cy="4004106"/>
          </a:xfrm>
          <a:prstGeom prst="rect">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cxnSp>
        <p:nvCxnSpPr>
          <p:cNvPr id="12" name="Straight Connector 11">
            <a:extLst>
              <a:ext uri="{FF2B5EF4-FFF2-40B4-BE49-F238E27FC236}">
                <a16:creationId xmlns:a16="http://schemas.microsoft.com/office/drawing/2014/main" id="{FFFDE9A4-EA9D-4933-922F-F8763ADE8CE0}"/>
              </a:ext>
            </a:extLst>
          </p:cNvPr>
          <p:cNvCxnSpPr/>
          <p:nvPr/>
        </p:nvCxnSpPr>
        <p:spPr>
          <a:xfrm>
            <a:off x="7248088" y="3544301"/>
            <a:ext cx="3598877"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17586BE-0081-4CAA-A3A7-8D3D607ABE77}"/>
              </a:ext>
            </a:extLst>
          </p:cNvPr>
          <p:cNvSpPr txBox="1"/>
          <p:nvPr/>
        </p:nvSpPr>
        <p:spPr>
          <a:xfrm>
            <a:off x="7627393" y="2759823"/>
            <a:ext cx="2951129" cy="369332"/>
          </a:xfrm>
          <a:prstGeom prst="rect">
            <a:avLst/>
          </a:prstGeom>
          <a:noFill/>
        </p:spPr>
        <p:txBody>
          <a:bodyPr wrap="none" rtlCol="0">
            <a:spAutoFit/>
          </a:bodyPr>
          <a:lstStyle/>
          <a:p>
            <a:r>
              <a:rPr lang="en-US" b="1" dirty="0">
                <a:effectLst>
                  <a:outerShdw blurRad="38100" dist="38100" dir="2700000" algn="tl">
                    <a:srgbClr val="000000">
                      <a:alpha val="43137"/>
                    </a:srgbClr>
                  </a:outerShdw>
                </a:effectLst>
                <a:latin typeface="Calisto MT" panose="02040603050505030304" pitchFamily="18" charset="0"/>
              </a:rPr>
              <a:t>Top 1/3  Highest Attention</a:t>
            </a:r>
          </a:p>
        </p:txBody>
      </p:sp>
      <p:cxnSp>
        <p:nvCxnSpPr>
          <p:cNvPr id="14" name="Straight Connector 13">
            <a:extLst>
              <a:ext uri="{FF2B5EF4-FFF2-40B4-BE49-F238E27FC236}">
                <a16:creationId xmlns:a16="http://schemas.microsoft.com/office/drawing/2014/main" id="{405CD35C-2755-4475-B26C-6CBEDDE80F4F}"/>
              </a:ext>
            </a:extLst>
          </p:cNvPr>
          <p:cNvCxnSpPr/>
          <p:nvPr/>
        </p:nvCxnSpPr>
        <p:spPr>
          <a:xfrm>
            <a:off x="7248088" y="4862771"/>
            <a:ext cx="3598877"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9CBD3FC7-88B0-409A-BC2B-C230D81CB31C}"/>
              </a:ext>
            </a:extLst>
          </p:cNvPr>
          <p:cNvSpPr txBox="1"/>
          <p:nvPr/>
        </p:nvSpPr>
        <p:spPr>
          <a:xfrm>
            <a:off x="7859442" y="3993995"/>
            <a:ext cx="2440027" cy="369332"/>
          </a:xfrm>
          <a:prstGeom prst="rect">
            <a:avLst/>
          </a:prstGeom>
          <a:noFill/>
        </p:spPr>
        <p:txBody>
          <a:bodyPr wrap="none" rtlCol="0">
            <a:spAutoFit/>
          </a:bodyPr>
          <a:lstStyle/>
          <a:p>
            <a:r>
              <a:rPr lang="en-US" dirty="0">
                <a:effectLst>
                  <a:outerShdw blurRad="38100" dist="38100" dir="2700000" algn="tl">
                    <a:srgbClr val="000000">
                      <a:alpha val="43137"/>
                    </a:srgbClr>
                  </a:outerShdw>
                </a:effectLst>
                <a:latin typeface="Calisto MT" panose="02040603050505030304" pitchFamily="18" charset="0"/>
              </a:rPr>
              <a:t>Middle 1/3  Scan Only</a:t>
            </a:r>
          </a:p>
        </p:txBody>
      </p:sp>
      <p:sp>
        <p:nvSpPr>
          <p:cNvPr id="16" name="TextBox 15">
            <a:extLst>
              <a:ext uri="{FF2B5EF4-FFF2-40B4-BE49-F238E27FC236}">
                <a16:creationId xmlns:a16="http://schemas.microsoft.com/office/drawing/2014/main" id="{CE973564-14A1-47B4-BEBC-CC84B3CD4408}"/>
              </a:ext>
            </a:extLst>
          </p:cNvPr>
          <p:cNvSpPr txBox="1"/>
          <p:nvPr/>
        </p:nvSpPr>
        <p:spPr>
          <a:xfrm>
            <a:off x="7735170" y="5281420"/>
            <a:ext cx="2942793" cy="369332"/>
          </a:xfrm>
          <a:prstGeom prst="rect">
            <a:avLst/>
          </a:prstGeom>
          <a:noFill/>
        </p:spPr>
        <p:txBody>
          <a:bodyPr wrap="none" rtlCol="0">
            <a:spAutoFit/>
          </a:bodyPr>
          <a:lstStyle/>
          <a:p>
            <a:r>
              <a:rPr lang="en-US" dirty="0">
                <a:latin typeface="Calisto MT" panose="02040603050505030304" pitchFamily="18" charset="0"/>
              </a:rPr>
              <a:t>Lower 1/3  Lowest Priority</a:t>
            </a:r>
          </a:p>
        </p:txBody>
      </p:sp>
      <p:sp>
        <p:nvSpPr>
          <p:cNvPr id="17" name="TextBox 16">
            <a:extLst>
              <a:ext uri="{FF2B5EF4-FFF2-40B4-BE49-F238E27FC236}">
                <a16:creationId xmlns:a16="http://schemas.microsoft.com/office/drawing/2014/main" id="{88493EBA-53F4-4259-8B48-2647CBB9B344}"/>
              </a:ext>
            </a:extLst>
          </p:cNvPr>
          <p:cNvSpPr txBox="1"/>
          <p:nvPr/>
        </p:nvSpPr>
        <p:spPr>
          <a:xfrm>
            <a:off x="8296712" y="1852612"/>
            <a:ext cx="1225015" cy="369332"/>
          </a:xfrm>
          <a:prstGeom prst="rect">
            <a:avLst/>
          </a:prstGeom>
          <a:noFill/>
        </p:spPr>
        <p:txBody>
          <a:bodyPr wrap="none" rtlCol="0">
            <a:spAutoFit/>
          </a:bodyPr>
          <a:lstStyle/>
          <a:p>
            <a:r>
              <a:rPr lang="en-US" dirty="0">
                <a:latin typeface="Calisto MT" panose="02040603050505030304" pitchFamily="18" charset="0"/>
              </a:rPr>
              <a:t>Document</a:t>
            </a:r>
          </a:p>
        </p:txBody>
      </p:sp>
      <p:sp>
        <p:nvSpPr>
          <p:cNvPr id="18" name="Rectangle 17">
            <a:extLst>
              <a:ext uri="{FF2B5EF4-FFF2-40B4-BE49-F238E27FC236}">
                <a16:creationId xmlns:a16="http://schemas.microsoft.com/office/drawing/2014/main" id="{F27024C8-6D38-4FDC-B094-7F4A55ABD05E}"/>
              </a:ext>
            </a:extLst>
          </p:cNvPr>
          <p:cNvSpPr/>
          <p:nvPr/>
        </p:nvSpPr>
        <p:spPr>
          <a:xfrm>
            <a:off x="7248086" y="2230360"/>
            <a:ext cx="3598877" cy="1301637"/>
          </a:xfrm>
          <a:prstGeom prst="rect">
            <a:avLst/>
          </a:prstGeom>
          <a:gradFill flip="none" rotWithShape="1">
            <a:gsLst>
              <a:gs pos="0">
                <a:srgbClr val="92D050">
                  <a:tint val="66000"/>
                  <a:satMod val="160000"/>
                  <a:alpha val="0"/>
                </a:srgbClr>
              </a:gs>
              <a:gs pos="99000">
                <a:srgbClr val="92D050">
                  <a:tint val="44500"/>
                  <a:satMod val="160000"/>
                  <a:alpha val="89000"/>
                </a:srgbClr>
              </a:gs>
              <a:gs pos="99000">
                <a:srgbClr val="92D050">
                  <a:tint val="23500"/>
                  <a:satMod val="160000"/>
                  <a:alpha val="31000"/>
                </a:srgbClr>
              </a:gs>
            </a:gsLst>
            <a:lin ang="5400000" scaled="0"/>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471DE1E5-1909-4CF8-B4C1-C1DAC124F677}"/>
              </a:ext>
            </a:extLst>
          </p:cNvPr>
          <p:cNvSpPr/>
          <p:nvPr/>
        </p:nvSpPr>
        <p:spPr>
          <a:xfrm>
            <a:off x="7248087" y="3547253"/>
            <a:ext cx="3598877" cy="1332142"/>
          </a:xfrm>
          <a:prstGeom prst="rect">
            <a:avLst/>
          </a:prstGeom>
          <a:solidFill>
            <a:srgbClr val="FFFF00">
              <a:alpha val="56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31DB99D-6740-486C-909A-99FDC885C806}"/>
              </a:ext>
            </a:extLst>
          </p:cNvPr>
          <p:cNvSpPr/>
          <p:nvPr/>
        </p:nvSpPr>
        <p:spPr>
          <a:xfrm>
            <a:off x="7248088" y="4884741"/>
            <a:ext cx="3598877" cy="1345653"/>
          </a:xfrm>
          <a:prstGeom prst="rect">
            <a:avLst/>
          </a:prstGeom>
          <a:solidFill>
            <a:srgbClr val="FF0000">
              <a:alpha val="70000"/>
            </a:srgbClr>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3484458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34D42-46A0-4C49-BE64-9B0DAB9A327F}"/>
              </a:ext>
            </a:extLst>
          </p:cNvPr>
          <p:cNvSpPr>
            <a:spLocks noGrp="1"/>
          </p:cNvSpPr>
          <p:nvPr>
            <p:ph type="title"/>
          </p:nvPr>
        </p:nvSpPr>
        <p:spPr/>
        <p:txBody>
          <a:bodyPr/>
          <a:lstStyle/>
          <a:p>
            <a:r>
              <a:rPr lang="en-US" dirty="0"/>
              <a:t>Scanning Using Bullet Lists</a:t>
            </a:r>
          </a:p>
        </p:txBody>
      </p:sp>
      <p:sp>
        <p:nvSpPr>
          <p:cNvPr id="4" name="Slide Number Placeholder 3">
            <a:extLst>
              <a:ext uri="{FF2B5EF4-FFF2-40B4-BE49-F238E27FC236}">
                <a16:creationId xmlns:a16="http://schemas.microsoft.com/office/drawing/2014/main" id="{EAD6F1B1-4DE8-4465-9836-E012F90DF820}"/>
              </a:ext>
            </a:extLst>
          </p:cNvPr>
          <p:cNvSpPr>
            <a:spLocks noGrp="1"/>
          </p:cNvSpPr>
          <p:nvPr>
            <p:ph type="sldNum" sz="quarter" idx="12"/>
          </p:nvPr>
        </p:nvSpPr>
        <p:spPr/>
        <p:txBody>
          <a:bodyPr/>
          <a:lstStyle/>
          <a:p>
            <a:fld id="{BA9D9B8C-0BB1-49DC-A390-B8BFFEE887FE}" type="slidenum">
              <a:rPr lang="en-US" smtClean="0"/>
              <a:pPr/>
              <a:t>95</a:t>
            </a:fld>
            <a:endParaRPr lang="en-US" dirty="0"/>
          </a:p>
        </p:txBody>
      </p:sp>
      <p:pic>
        <p:nvPicPr>
          <p:cNvPr id="5" name="Picture 4">
            <a:extLst>
              <a:ext uri="{FF2B5EF4-FFF2-40B4-BE49-F238E27FC236}">
                <a16:creationId xmlns:a16="http://schemas.microsoft.com/office/drawing/2014/main" id="{42F0FA3E-F3DE-4097-A669-9F94005255F4}"/>
              </a:ext>
            </a:extLst>
          </p:cNvPr>
          <p:cNvPicPr>
            <a:picLocks noChangeAspect="1"/>
          </p:cNvPicPr>
          <p:nvPr/>
        </p:nvPicPr>
        <p:blipFill>
          <a:blip r:embed="rId2"/>
          <a:stretch>
            <a:fillRect/>
          </a:stretch>
        </p:blipFill>
        <p:spPr>
          <a:xfrm>
            <a:off x="6096000" y="1920311"/>
            <a:ext cx="5572125" cy="2524125"/>
          </a:xfrm>
          <a:prstGeom prst="rect">
            <a:avLst/>
          </a:prstGeom>
        </p:spPr>
      </p:pic>
      <p:sp>
        <p:nvSpPr>
          <p:cNvPr id="6" name="TextBox 5">
            <a:extLst>
              <a:ext uri="{FF2B5EF4-FFF2-40B4-BE49-F238E27FC236}">
                <a16:creationId xmlns:a16="http://schemas.microsoft.com/office/drawing/2014/main" id="{9B1CA210-C4FF-4F91-ABF1-A74604503EF9}"/>
              </a:ext>
            </a:extLst>
          </p:cNvPr>
          <p:cNvSpPr txBox="1"/>
          <p:nvPr/>
        </p:nvSpPr>
        <p:spPr>
          <a:xfrm>
            <a:off x="5978074" y="4426249"/>
            <a:ext cx="5787162" cy="646331"/>
          </a:xfrm>
          <a:prstGeom prst="rect">
            <a:avLst/>
          </a:prstGeom>
          <a:noFill/>
        </p:spPr>
        <p:txBody>
          <a:bodyPr wrap="none" rtlCol="0">
            <a:spAutoFit/>
          </a:bodyPr>
          <a:lstStyle/>
          <a:p>
            <a:pPr algn="ctr"/>
            <a:r>
              <a:rPr lang="en-US" dirty="0">
                <a:latin typeface="Calisto MT" panose="02040603050505030304" pitchFamily="18" charset="0"/>
              </a:rPr>
              <a:t>The ‘F’ Pattern in Scanning.  Note the emphasis on left </a:t>
            </a:r>
          </a:p>
          <a:p>
            <a:pPr algn="ctr"/>
            <a:r>
              <a:rPr lang="en-US" dirty="0">
                <a:latin typeface="Calisto MT" panose="02040603050505030304" pitchFamily="18" charset="0"/>
              </a:rPr>
              <a:t>sided attention patterns.  Same side as bullets are utilized</a:t>
            </a:r>
          </a:p>
        </p:txBody>
      </p:sp>
      <p:sp>
        <p:nvSpPr>
          <p:cNvPr id="7" name="TextBox 6">
            <a:extLst>
              <a:ext uri="{FF2B5EF4-FFF2-40B4-BE49-F238E27FC236}">
                <a16:creationId xmlns:a16="http://schemas.microsoft.com/office/drawing/2014/main" id="{4006F769-FD92-46A6-BA8D-C49589607449}"/>
              </a:ext>
            </a:extLst>
          </p:cNvPr>
          <p:cNvSpPr txBox="1"/>
          <p:nvPr/>
        </p:nvSpPr>
        <p:spPr>
          <a:xfrm>
            <a:off x="6347656" y="4974968"/>
            <a:ext cx="5320469" cy="276999"/>
          </a:xfrm>
          <a:prstGeom prst="rect">
            <a:avLst/>
          </a:prstGeom>
          <a:noFill/>
        </p:spPr>
        <p:txBody>
          <a:bodyPr wrap="square">
            <a:spAutoFit/>
          </a:bodyPr>
          <a:lstStyle/>
          <a:p>
            <a:r>
              <a:rPr lang="en-US" sz="1200" i="0" u="none" strike="noStrike" dirty="0">
                <a:effectLst/>
                <a:latin typeface="Calisto MT" panose="02040603050505030304" pitchFamily="18" charset="0"/>
                <a:hlinkClick r:id="rId3"/>
              </a:rPr>
              <a:t>(https://www.nngroup.com/articles/f-shaped-pattern-reading-web-content/)</a:t>
            </a:r>
            <a:endParaRPr lang="en-US" sz="1200" dirty="0">
              <a:latin typeface="Calisto MT" panose="02040603050505030304" pitchFamily="18" charset="0"/>
            </a:endParaRPr>
          </a:p>
        </p:txBody>
      </p:sp>
      <p:pic>
        <p:nvPicPr>
          <p:cNvPr id="8" name="Picture 7">
            <a:extLst>
              <a:ext uri="{FF2B5EF4-FFF2-40B4-BE49-F238E27FC236}">
                <a16:creationId xmlns:a16="http://schemas.microsoft.com/office/drawing/2014/main" id="{898ADFD0-A524-4530-BE50-D9E16F57B975}"/>
              </a:ext>
            </a:extLst>
          </p:cNvPr>
          <p:cNvPicPr>
            <a:picLocks noChangeAspect="1"/>
          </p:cNvPicPr>
          <p:nvPr/>
        </p:nvPicPr>
        <p:blipFill>
          <a:blip r:embed="rId4"/>
          <a:stretch>
            <a:fillRect/>
          </a:stretch>
        </p:blipFill>
        <p:spPr>
          <a:xfrm>
            <a:off x="6266690" y="5337193"/>
            <a:ext cx="889558" cy="1383757"/>
          </a:xfrm>
          <a:prstGeom prst="rect">
            <a:avLst/>
          </a:prstGeom>
        </p:spPr>
      </p:pic>
      <p:sp>
        <p:nvSpPr>
          <p:cNvPr id="9" name="Rectangle 8">
            <a:extLst>
              <a:ext uri="{FF2B5EF4-FFF2-40B4-BE49-F238E27FC236}">
                <a16:creationId xmlns:a16="http://schemas.microsoft.com/office/drawing/2014/main" id="{20519B28-0CC7-426B-9487-C593068B2C8A}"/>
              </a:ext>
            </a:extLst>
          </p:cNvPr>
          <p:cNvSpPr/>
          <p:nvPr/>
        </p:nvSpPr>
        <p:spPr>
          <a:xfrm>
            <a:off x="7237143" y="5337718"/>
            <a:ext cx="866686" cy="138375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B143019D-4F9E-49E9-9AA9-E450A3A1CC02}"/>
              </a:ext>
            </a:extLst>
          </p:cNvPr>
          <p:cNvCxnSpPr/>
          <p:nvPr/>
        </p:nvCxnSpPr>
        <p:spPr>
          <a:xfrm>
            <a:off x="7237143" y="5822103"/>
            <a:ext cx="86668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4242102-E409-44BF-B5BE-F58708920B47}"/>
              </a:ext>
            </a:extLst>
          </p:cNvPr>
          <p:cNvCxnSpPr/>
          <p:nvPr/>
        </p:nvCxnSpPr>
        <p:spPr>
          <a:xfrm>
            <a:off x="7237143" y="6265060"/>
            <a:ext cx="866686"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06D3E96-E52D-4114-B76B-37E19544430C}"/>
              </a:ext>
            </a:extLst>
          </p:cNvPr>
          <p:cNvSpPr txBox="1"/>
          <p:nvPr/>
        </p:nvSpPr>
        <p:spPr>
          <a:xfrm>
            <a:off x="7262781" y="5446737"/>
            <a:ext cx="802399" cy="307777"/>
          </a:xfrm>
          <a:prstGeom prst="rect">
            <a:avLst/>
          </a:prstGeom>
          <a:noFill/>
        </p:spPr>
        <p:txBody>
          <a:bodyPr wrap="none" rtlCol="0">
            <a:spAutoFit/>
          </a:bodyPr>
          <a:lstStyle/>
          <a:p>
            <a:r>
              <a:rPr lang="en-US" sz="1400" dirty="0">
                <a:latin typeface="Calisto MT" panose="02040603050505030304" pitchFamily="18" charset="0"/>
              </a:rPr>
              <a:t>Top 1/3</a:t>
            </a:r>
          </a:p>
        </p:txBody>
      </p:sp>
      <p:sp>
        <p:nvSpPr>
          <p:cNvPr id="13" name="TextBox 12">
            <a:extLst>
              <a:ext uri="{FF2B5EF4-FFF2-40B4-BE49-F238E27FC236}">
                <a16:creationId xmlns:a16="http://schemas.microsoft.com/office/drawing/2014/main" id="{6067416C-2C53-428B-ABEC-E4AC911F5C8C}"/>
              </a:ext>
            </a:extLst>
          </p:cNvPr>
          <p:cNvSpPr txBox="1"/>
          <p:nvPr/>
        </p:nvSpPr>
        <p:spPr>
          <a:xfrm>
            <a:off x="7255147" y="5885984"/>
            <a:ext cx="830677" cy="307777"/>
          </a:xfrm>
          <a:prstGeom prst="rect">
            <a:avLst/>
          </a:prstGeom>
          <a:noFill/>
        </p:spPr>
        <p:txBody>
          <a:bodyPr wrap="none" rtlCol="0">
            <a:spAutoFit/>
          </a:bodyPr>
          <a:lstStyle/>
          <a:p>
            <a:r>
              <a:rPr lang="en-US" sz="1400" dirty="0">
                <a:latin typeface="Calisto MT" panose="02040603050505030304" pitchFamily="18" charset="0"/>
              </a:rPr>
              <a:t>Mid 1/3</a:t>
            </a:r>
          </a:p>
        </p:txBody>
      </p:sp>
      <p:sp>
        <p:nvSpPr>
          <p:cNvPr id="14" name="TextBox 13">
            <a:extLst>
              <a:ext uri="{FF2B5EF4-FFF2-40B4-BE49-F238E27FC236}">
                <a16:creationId xmlns:a16="http://schemas.microsoft.com/office/drawing/2014/main" id="{AC940904-FD8C-4D3B-AD0D-AFB0656566FE}"/>
              </a:ext>
            </a:extLst>
          </p:cNvPr>
          <p:cNvSpPr txBox="1"/>
          <p:nvPr/>
        </p:nvSpPr>
        <p:spPr>
          <a:xfrm>
            <a:off x="7310745" y="6332070"/>
            <a:ext cx="705614" cy="307777"/>
          </a:xfrm>
          <a:prstGeom prst="rect">
            <a:avLst/>
          </a:prstGeom>
          <a:noFill/>
        </p:spPr>
        <p:txBody>
          <a:bodyPr wrap="none" rtlCol="0">
            <a:spAutoFit/>
          </a:bodyPr>
          <a:lstStyle/>
          <a:p>
            <a:r>
              <a:rPr lang="en-US" sz="1400" dirty="0">
                <a:latin typeface="Calisto MT" panose="02040603050505030304" pitchFamily="18" charset="0"/>
              </a:rPr>
              <a:t>Bot 1/3</a:t>
            </a:r>
          </a:p>
        </p:txBody>
      </p:sp>
      <p:cxnSp>
        <p:nvCxnSpPr>
          <p:cNvPr id="15" name="Straight Connector 14">
            <a:extLst>
              <a:ext uri="{FF2B5EF4-FFF2-40B4-BE49-F238E27FC236}">
                <a16:creationId xmlns:a16="http://schemas.microsoft.com/office/drawing/2014/main" id="{87242DEA-7442-4440-8BF9-5C77DE2984C2}"/>
              </a:ext>
            </a:extLst>
          </p:cNvPr>
          <p:cNvCxnSpPr/>
          <p:nvPr/>
        </p:nvCxnSpPr>
        <p:spPr>
          <a:xfrm flipH="1">
            <a:off x="6266690" y="5822103"/>
            <a:ext cx="970453"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A1216995-1649-4105-9BF8-32A0FA0778B3}"/>
              </a:ext>
            </a:extLst>
          </p:cNvPr>
          <p:cNvCxnSpPr/>
          <p:nvPr/>
        </p:nvCxnSpPr>
        <p:spPr>
          <a:xfrm flipH="1">
            <a:off x="6266689" y="6265060"/>
            <a:ext cx="970453"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15E09915-0770-48E6-A8D1-7E14CA3BB9C9}"/>
              </a:ext>
            </a:extLst>
          </p:cNvPr>
          <p:cNvSpPr txBox="1"/>
          <p:nvPr/>
        </p:nvSpPr>
        <p:spPr>
          <a:xfrm>
            <a:off x="8384683" y="5512474"/>
            <a:ext cx="2945165" cy="923330"/>
          </a:xfrm>
          <a:prstGeom prst="rect">
            <a:avLst/>
          </a:prstGeom>
          <a:noFill/>
        </p:spPr>
        <p:txBody>
          <a:bodyPr wrap="none" rtlCol="0">
            <a:spAutoFit/>
          </a:bodyPr>
          <a:lstStyle/>
          <a:p>
            <a:pPr algn="ctr"/>
            <a:r>
              <a:rPr lang="en-US" dirty="0">
                <a:latin typeface="Calisto MT" panose="02040603050505030304" pitchFamily="18" charset="0"/>
              </a:rPr>
              <a:t>Compare ‘F’ pattern above</a:t>
            </a:r>
          </a:p>
          <a:p>
            <a:pPr algn="ctr"/>
            <a:r>
              <a:rPr lang="en-US" dirty="0">
                <a:latin typeface="Calisto MT" panose="02040603050505030304" pitchFamily="18" charset="0"/>
              </a:rPr>
              <a:t>to scan pattern as previously</a:t>
            </a:r>
          </a:p>
          <a:p>
            <a:pPr algn="ctr"/>
            <a:r>
              <a:rPr lang="en-US" dirty="0">
                <a:latin typeface="Calisto MT" panose="02040603050505030304" pitchFamily="18" charset="0"/>
              </a:rPr>
              <a:t>outlined</a:t>
            </a:r>
          </a:p>
        </p:txBody>
      </p:sp>
      <p:sp>
        <p:nvSpPr>
          <p:cNvPr id="18" name="Content Placeholder 2">
            <a:extLst>
              <a:ext uri="{FF2B5EF4-FFF2-40B4-BE49-F238E27FC236}">
                <a16:creationId xmlns:a16="http://schemas.microsoft.com/office/drawing/2014/main" id="{92A9A7DB-A579-4A44-BDC3-1CF2D56E5B78}"/>
              </a:ext>
            </a:extLst>
          </p:cNvPr>
          <p:cNvSpPr>
            <a:spLocks noGrp="1"/>
          </p:cNvSpPr>
          <p:nvPr>
            <p:ph sz="half" idx="1"/>
          </p:nvPr>
        </p:nvSpPr>
        <p:spPr>
          <a:xfrm>
            <a:off x="838200" y="1825625"/>
            <a:ext cx="4962787" cy="4351338"/>
          </a:xfrm>
        </p:spPr>
        <p:txBody>
          <a:bodyPr>
            <a:normAutofit/>
          </a:bodyPr>
          <a:lstStyle/>
          <a:p>
            <a:r>
              <a:rPr lang="en-US" sz="2600" dirty="0"/>
              <a:t>Every item is perceived to have equal weight</a:t>
            </a:r>
          </a:p>
          <a:p>
            <a:r>
              <a:rPr lang="en-US" sz="2600" dirty="0"/>
              <a:t>Quick scan provides bulk of data</a:t>
            </a:r>
          </a:p>
          <a:p>
            <a:r>
              <a:rPr lang="en-US" sz="2600" dirty="0"/>
              <a:t>The eye tends to see the entire bulleted list, and will ‘key in’ on items of interest</a:t>
            </a:r>
          </a:p>
          <a:p>
            <a:r>
              <a:rPr lang="en-US" sz="2600" dirty="0"/>
              <a:t>Numerical lists implies a rank, order of importance or preference;</a:t>
            </a:r>
          </a:p>
          <a:p>
            <a:r>
              <a:rPr lang="en-US" sz="2600" dirty="0"/>
              <a:t>Eye patterns in scanning indicates an ‘F’ Pattern as found by research;</a:t>
            </a:r>
          </a:p>
          <a:p>
            <a:endParaRPr lang="en-US" dirty="0"/>
          </a:p>
          <a:p>
            <a:endParaRPr lang="en-US" dirty="0"/>
          </a:p>
        </p:txBody>
      </p:sp>
    </p:spTree>
    <p:extLst>
      <p:ext uri="{BB962C8B-B14F-4D97-AF65-F5344CB8AC3E}">
        <p14:creationId xmlns:p14="http://schemas.microsoft.com/office/powerpoint/2010/main" val="115544246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1E1445-7E37-4A40-AB5B-CB5BBCB6ECAB}"/>
              </a:ext>
            </a:extLst>
          </p:cNvPr>
          <p:cNvSpPr>
            <a:spLocks noGrp="1"/>
          </p:cNvSpPr>
          <p:nvPr>
            <p:ph type="title"/>
          </p:nvPr>
        </p:nvSpPr>
        <p:spPr/>
        <p:txBody>
          <a:bodyPr/>
          <a:lstStyle/>
          <a:p>
            <a:r>
              <a:rPr lang="en-US" dirty="0"/>
              <a:t>The Advantage of Using Bullets</a:t>
            </a:r>
          </a:p>
        </p:txBody>
      </p:sp>
      <p:sp>
        <p:nvSpPr>
          <p:cNvPr id="4" name="Slide Number Placeholder 3">
            <a:extLst>
              <a:ext uri="{FF2B5EF4-FFF2-40B4-BE49-F238E27FC236}">
                <a16:creationId xmlns:a16="http://schemas.microsoft.com/office/drawing/2014/main" id="{1FADD536-3F63-4C02-8373-B9F3887AABBA}"/>
              </a:ext>
            </a:extLst>
          </p:cNvPr>
          <p:cNvSpPr>
            <a:spLocks noGrp="1"/>
          </p:cNvSpPr>
          <p:nvPr>
            <p:ph type="sldNum" sz="quarter" idx="12"/>
          </p:nvPr>
        </p:nvSpPr>
        <p:spPr/>
        <p:txBody>
          <a:bodyPr/>
          <a:lstStyle/>
          <a:p>
            <a:fld id="{BA9D9B8C-0BB1-49DC-A390-B8BFFEE887FE}" type="slidenum">
              <a:rPr lang="en-US" smtClean="0"/>
              <a:pPr/>
              <a:t>96</a:t>
            </a:fld>
            <a:endParaRPr lang="en-US" dirty="0"/>
          </a:p>
        </p:txBody>
      </p:sp>
      <p:sp>
        <p:nvSpPr>
          <p:cNvPr id="5" name="Content Placeholder 2">
            <a:extLst>
              <a:ext uri="{FF2B5EF4-FFF2-40B4-BE49-F238E27FC236}">
                <a16:creationId xmlns:a16="http://schemas.microsoft.com/office/drawing/2014/main" id="{88BB41E2-0234-41D4-8394-11CE3AB6FC6C}"/>
              </a:ext>
            </a:extLst>
          </p:cNvPr>
          <p:cNvSpPr>
            <a:spLocks noGrp="1"/>
          </p:cNvSpPr>
          <p:nvPr>
            <p:ph sz="half" idx="1"/>
          </p:nvPr>
        </p:nvSpPr>
        <p:spPr>
          <a:xfrm>
            <a:off x="669136" y="1754008"/>
            <a:ext cx="5181600" cy="4106216"/>
          </a:xfrm>
        </p:spPr>
        <p:txBody>
          <a:bodyPr/>
          <a:lstStyle/>
          <a:p>
            <a:pPr marL="0" indent="0">
              <a:buNone/>
            </a:pPr>
            <a:r>
              <a:rPr lang="en-US" sz="2400" dirty="0"/>
              <a:t>Using Bullets</a:t>
            </a:r>
          </a:p>
          <a:p>
            <a:pPr marL="0" indent="0">
              <a:buNone/>
            </a:pPr>
            <a:endParaRPr lang="en-US" dirty="0"/>
          </a:p>
        </p:txBody>
      </p:sp>
      <p:sp>
        <p:nvSpPr>
          <p:cNvPr id="6" name="Content Placeholder 3">
            <a:extLst>
              <a:ext uri="{FF2B5EF4-FFF2-40B4-BE49-F238E27FC236}">
                <a16:creationId xmlns:a16="http://schemas.microsoft.com/office/drawing/2014/main" id="{B7F13F51-BACB-482D-8425-C8894F4A192E}"/>
              </a:ext>
            </a:extLst>
          </p:cNvPr>
          <p:cNvSpPr txBox="1">
            <a:spLocks/>
          </p:cNvSpPr>
          <p:nvPr/>
        </p:nvSpPr>
        <p:spPr>
          <a:xfrm>
            <a:off x="6162900" y="1728745"/>
            <a:ext cx="5181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dirty="0"/>
              <a:t>Ordinary Paragraph</a:t>
            </a:r>
          </a:p>
        </p:txBody>
      </p:sp>
      <p:pic>
        <p:nvPicPr>
          <p:cNvPr id="7" name="Picture 6">
            <a:extLst>
              <a:ext uri="{FF2B5EF4-FFF2-40B4-BE49-F238E27FC236}">
                <a16:creationId xmlns:a16="http://schemas.microsoft.com/office/drawing/2014/main" id="{CC901F2E-F340-43AA-858B-EDBCB7808405}"/>
              </a:ext>
            </a:extLst>
          </p:cNvPr>
          <p:cNvPicPr>
            <a:picLocks noChangeAspect="1"/>
          </p:cNvPicPr>
          <p:nvPr/>
        </p:nvPicPr>
        <p:blipFill>
          <a:blip r:embed="rId2"/>
          <a:stretch>
            <a:fillRect/>
          </a:stretch>
        </p:blipFill>
        <p:spPr>
          <a:xfrm>
            <a:off x="636864" y="2286814"/>
            <a:ext cx="5334000" cy="2894769"/>
          </a:xfrm>
          <a:prstGeom prst="rect">
            <a:avLst/>
          </a:prstGeom>
        </p:spPr>
      </p:pic>
      <p:pic>
        <p:nvPicPr>
          <p:cNvPr id="8" name="Picture 7">
            <a:extLst>
              <a:ext uri="{FF2B5EF4-FFF2-40B4-BE49-F238E27FC236}">
                <a16:creationId xmlns:a16="http://schemas.microsoft.com/office/drawing/2014/main" id="{32BA52A6-C2B0-43FF-9412-BC7947EAA32C}"/>
              </a:ext>
            </a:extLst>
          </p:cNvPr>
          <p:cNvPicPr>
            <a:picLocks noChangeAspect="1"/>
          </p:cNvPicPr>
          <p:nvPr/>
        </p:nvPicPr>
        <p:blipFill>
          <a:blip r:embed="rId3"/>
          <a:stretch>
            <a:fillRect/>
          </a:stretch>
        </p:blipFill>
        <p:spPr>
          <a:xfrm>
            <a:off x="6123264" y="2286813"/>
            <a:ext cx="5453543" cy="2894769"/>
          </a:xfrm>
          <a:prstGeom prst="rect">
            <a:avLst/>
          </a:prstGeom>
        </p:spPr>
      </p:pic>
      <p:sp>
        <p:nvSpPr>
          <p:cNvPr id="9" name="TextBox 8">
            <a:extLst>
              <a:ext uri="{FF2B5EF4-FFF2-40B4-BE49-F238E27FC236}">
                <a16:creationId xmlns:a16="http://schemas.microsoft.com/office/drawing/2014/main" id="{16259EE3-5872-43BC-B661-F56E84C78810}"/>
              </a:ext>
            </a:extLst>
          </p:cNvPr>
          <p:cNvSpPr txBox="1"/>
          <p:nvPr/>
        </p:nvSpPr>
        <p:spPr>
          <a:xfrm>
            <a:off x="992575" y="5905236"/>
            <a:ext cx="10544618" cy="400110"/>
          </a:xfrm>
          <a:prstGeom prst="rect">
            <a:avLst/>
          </a:prstGeom>
          <a:noFill/>
        </p:spPr>
        <p:txBody>
          <a:bodyPr wrap="none" rtlCol="0">
            <a:spAutoFit/>
          </a:bodyPr>
          <a:lstStyle/>
          <a:p>
            <a:r>
              <a:rPr lang="en-US" sz="2000" b="1" dirty="0">
                <a:latin typeface="Calisto MT" panose="02040603050505030304" pitchFamily="18" charset="0"/>
              </a:rPr>
              <a:t>Note that bullets are easier to follow, and references to individual issues can be made quickly</a:t>
            </a:r>
          </a:p>
        </p:txBody>
      </p:sp>
      <p:sp>
        <p:nvSpPr>
          <p:cNvPr id="10" name="TextBox 9">
            <a:extLst>
              <a:ext uri="{FF2B5EF4-FFF2-40B4-BE49-F238E27FC236}">
                <a16:creationId xmlns:a16="http://schemas.microsoft.com/office/drawing/2014/main" id="{9188635D-D199-4086-BB78-DA7BFB5FDD35}"/>
              </a:ext>
            </a:extLst>
          </p:cNvPr>
          <p:cNvSpPr txBox="1"/>
          <p:nvPr/>
        </p:nvSpPr>
        <p:spPr>
          <a:xfrm>
            <a:off x="669136" y="5213893"/>
            <a:ext cx="5269456" cy="646331"/>
          </a:xfrm>
          <a:prstGeom prst="rect">
            <a:avLst/>
          </a:prstGeom>
          <a:noFill/>
        </p:spPr>
        <p:txBody>
          <a:bodyPr wrap="none" rtlCol="0">
            <a:spAutoFit/>
          </a:bodyPr>
          <a:lstStyle/>
          <a:p>
            <a:pPr algn="ctr"/>
            <a:r>
              <a:rPr lang="en-US" dirty="0">
                <a:latin typeface="Calisto MT" panose="02040603050505030304" pitchFamily="18" charset="0"/>
              </a:rPr>
              <a:t>Eye is drawn to the left with bullets and bulk of data</a:t>
            </a:r>
          </a:p>
          <a:p>
            <a:pPr algn="ctr"/>
            <a:r>
              <a:rPr lang="en-US" dirty="0">
                <a:latin typeface="Calisto MT" panose="02040603050505030304" pitchFamily="18" charset="0"/>
              </a:rPr>
              <a:t>Topics well segregated</a:t>
            </a:r>
          </a:p>
        </p:txBody>
      </p:sp>
      <p:sp>
        <p:nvSpPr>
          <p:cNvPr id="11" name="TextBox 10">
            <a:extLst>
              <a:ext uri="{FF2B5EF4-FFF2-40B4-BE49-F238E27FC236}">
                <a16:creationId xmlns:a16="http://schemas.microsoft.com/office/drawing/2014/main" id="{BF66BFE0-DF41-4B49-9D16-042EEBA34378}"/>
              </a:ext>
            </a:extLst>
          </p:cNvPr>
          <p:cNvSpPr txBox="1"/>
          <p:nvPr/>
        </p:nvSpPr>
        <p:spPr>
          <a:xfrm>
            <a:off x="6162900" y="5213893"/>
            <a:ext cx="5374293" cy="646331"/>
          </a:xfrm>
          <a:prstGeom prst="rect">
            <a:avLst/>
          </a:prstGeom>
          <a:noFill/>
        </p:spPr>
        <p:txBody>
          <a:bodyPr wrap="none" rtlCol="0">
            <a:spAutoFit/>
          </a:bodyPr>
          <a:lstStyle/>
          <a:p>
            <a:pPr algn="ctr"/>
            <a:r>
              <a:rPr lang="en-US" dirty="0">
                <a:latin typeface="Calisto MT" panose="02040603050505030304" pitchFamily="18" charset="0"/>
              </a:rPr>
              <a:t>Eye wanders up and down the page, drifts to the right</a:t>
            </a:r>
          </a:p>
          <a:p>
            <a:pPr algn="ctr"/>
            <a:r>
              <a:rPr lang="en-US" dirty="0">
                <a:latin typeface="Calisto MT" panose="02040603050505030304" pitchFamily="18" charset="0"/>
              </a:rPr>
              <a:t>Place easily lost in a scan</a:t>
            </a:r>
          </a:p>
        </p:txBody>
      </p:sp>
      <p:sp>
        <p:nvSpPr>
          <p:cNvPr id="12" name="TextBox 11">
            <a:extLst>
              <a:ext uri="{FF2B5EF4-FFF2-40B4-BE49-F238E27FC236}">
                <a16:creationId xmlns:a16="http://schemas.microsoft.com/office/drawing/2014/main" id="{A2E0DD77-7308-4F57-B4F1-E01F4DA800C4}"/>
              </a:ext>
            </a:extLst>
          </p:cNvPr>
          <p:cNvSpPr txBox="1"/>
          <p:nvPr/>
        </p:nvSpPr>
        <p:spPr>
          <a:xfrm>
            <a:off x="1210006" y="6254930"/>
            <a:ext cx="10109755" cy="369332"/>
          </a:xfrm>
          <a:prstGeom prst="rect">
            <a:avLst/>
          </a:prstGeom>
          <a:noFill/>
        </p:spPr>
        <p:txBody>
          <a:bodyPr wrap="none" rtlCol="0">
            <a:spAutoFit/>
          </a:bodyPr>
          <a:lstStyle/>
          <a:p>
            <a:r>
              <a:rPr lang="en-US" b="1" dirty="0">
                <a:latin typeface="Calisto MT" panose="02040603050505030304" pitchFamily="18" charset="0"/>
              </a:rPr>
              <a:t>These two samples above are identical.  It is simply the difference between bullets and paragraphs!</a:t>
            </a:r>
          </a:p>
        </p:txBody>
      </p:sp>
      <p:sp>
        <p:nvSpPr>
          <p:cNvPr id="13" name="Rectangle 12">
            <a:extLst>
              <a:ext uri="{FF2B5EF4-FFF2-40B4-BE49-F238E27FC236}">
                <a16:creationId xmlns:a16="http://schemas.microsoft.com/office/drawing/2014/main" id="{88760C66-4FF3-48BF-B277-3D13B8959AD7}"/>
              </a:ext>
            </a:extLst>
          </p:cNvPr>
          <p:cNvSpPr/>
          <p:nvPr/>
        </p:nvSpPr>
        <p:spPr>
          <a:xfrm>
            <a:off x="830510" y="2459293"/>
            <a:ext cx="1207501" cy="8548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CBC2040-F406-4350-B4DF-1D51D7221D2A}"/>
              </a:ext>
            </a:extLst>
          </p:cNvPr>
          <p:cNvSpPr/>
          <p:nvPr/>
        </p:nvSpPr>
        <p:spPr>
          <a:xfrm>
            <a:off x="636864" y="2286813"/>
            <a:ext cx="5333343" cy="288206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1E739C62-7265-4346-BB88-3D40721EAE51}"/>
              </a:ext>
            </a:extLst>
          </p:cNvPr>
          <p:cNvSpPr/>
          <p:nvPr/>
        </p:nvSpPr>
        <p:spPr>
          <a:xfrm>
            <a:off x="6122607" y="2286813"/>
            <a:ext cx="5453543" cy="288206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54616549"/>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173C0-6484-4DC5-85B9-AA7D41CC2C21}"/>
              </a:ext>
            </a:extLst>
          </p:cNvPr>
          <p:cNvSpPr>
            <a:spLocks noGrp="1"/>
          </p:cNvSpPr>
          <p:nvPr>
            <p:ph type="title"/>
          </p:nvPr>
        </p:nvSpPr>
        <p:spPr/>
        <p:txBody>
          <a:bodyPr/>
          <a:lstStyle/>
          <a:p>
            <a:r>
              <a:rPr lang="en-US" dirty="0"/>
              <a:t>Eye Flow and Attention </a:t>
            </a:r>
          </a:p>
        </p:txBody>
      </p:sp>
      <p:sp>
        <p:nvSpPr>
          <p:cNvPr id="4" name="Slide Number Placeholder 3">
            <a:extLst>
              <a:ext uri="{FF2B5EF4-FFF2-40B4-BE49-F238E27FC236}">
                <a16:creationId xmlns:a16="http://schemas.microsoft.com/office/drawing/2014/main" id="{1CA4FC57-3223-4836-82C5-5243BD5F1BF6}"/>
              </a:ext>
            </a:extLst>
          </p:cNvPr>
          <p:cNvSpPr>
            <a:spLocks noGrp="1"/>
          </p:cNvSpPr>
          <p:nvPr>
            <p:ph type="sldNum" sz="quarter" idx="12"/>
          </p:nvPr>
        </p:nvSpPr>
        <p:spPr/>
        <p:txBody>
          <a:bodyPr/>
          <a:lstStyle/>
          <a:p>
            <a:fld id="{BA9D9B8C-0BB1-49DC-A390-B8BFFEE887FE}" type="slidenum">
              <a:rPr lang="en-US" smtClean="0"/>
              <a:pPr/>
              <a:t>97</a:t>
            </a:fld>
            <a:endParaRPr lang="en-US" dirty="0"/>
          </a:p>
        </p:txBody>
      </p:sp>
      <p:sp>
        <p:nvSpPr>
          <p:cNvPr id="10" name="Content Placeholder 2">
            <a:extLst>
              <a:ext uri="{FF2B5EF4-FFF2-40B4-BE49-F238E27FC236}">
                <a16:creationId xmlns:a16="http://schemas.microsoft.com/office/drawing/2014/main" id="{E916027B-A501-40EB-89E6-46A358640BD5}"/>
              </a:ext>
            </a:extLst>
          </p:cNvPr>
          <p:cNvSpPr txBox="1">
            <a:spLocks/>
          </p:cNvSpPr>
          <p:nvPr/>
        </p:nvSpPr>
        <p:spPr>
          <a:xfrm>
            <a:off x="761415" y="1715951"/>
            <a:ext cx="5181600" cy="41062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sto MT" panose="02040603050505030304" pitchFamily="18"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sto MT" panose="020406030505050303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sto MT" panose="020406030505050303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sto MT" panose="020406030505050303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sto MT" panose="020406030505050303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dirty="0"/>
              <a:t>Using Bullets (F-Pattern)</a:t>
            </a:r>
          </a:p>
          <a:p>
            <a:pPr marL="0" indent="0">
              <a:buFont typeface="Arial" panose="020B0604020202020204" pitchFamily="34" charset="0"/>
              <a:buNone/>
            </a:pPr>
            <a:endParaRPr lang="en-US" dirty="0"/>
          </a:p>
        </p:txBody>
      </p:sp>
      <p:sp>
        <p:nvSpPr>
          <p:cNvPr id="11" name="Content Placeholder 3">
            <a:extLst>
              <a:ext uri="{FF2B5EF4-FFF2-40B4-BE49-F238E27FC236}">
                <a16:creationId xmlns:a16="http://schemas.microsoft.com/office/drawing/2014/main" id="{9401CE41-A7D6-4790-9F49-93E9D268F3AE}"/>
              </a:ext>
            </a:extLst>
          </p:cNvPr>
          <p:cNvSpPr txBox="1">
            <a:spLocks/>
          </p:cNvSpPr>
          <p:nvPr/>
        </p:nvSpPr>
        <p:spPr>
          <a:xfrm>
            <a:off x="6255179" y="1690688"/>
            <a:ext cx="5181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sto MT" panose="02040603050505030304" pitchFamily="18"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sto MT" panose="020406030505050303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sto MT" panose="020406030505050303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sto MT" panose="020406030505050303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sto MT" panose="020406030505050303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dirty="0"/>
              <a:t>Ordinary Paragraph</a:t>
            </a:r>
          </a:p>
        </p:txBody>
      </p:sp>
      <p:pic>
        <p:nvPicPr>
          <p:cNvPr id="12" name="Picture 11">
            <a:extLst>
              <a:ext uri="{FF2B5EF4-FFF2-40B4-BE49-F238E27FC236}">
                <a16:creationId xmlns:a16="http://schemas.microsoft.com/office/drawing/2014/main" id="{D24AC1DB-7160-474E-A17B-3913A5852453}"/>
              </a:ext>
            </a:extLst>
          </p:cNvPr>
          <p:cNvPicPr>
            <a:picLocks noChangeAspect="1"/>
          </p:cNvPicPr>
          <p:nvPr/>
        </p:nvPicPr>
        <p:blipFill>
          <a:blip r:embed="rId2"/>
          <a:stretch>
            <a:fillRect/>
          </a:stretch>
        </p:blipFill>
        <p:spPr>
          <a:xfrm>
            <a:off x="729143" y="2248757"/>
            <a:ext cx="5334000" cy="2894769"/>
          </a:xfrm>
          <a:prstGeom prst="rect">
            <a:avLst/>
          </a:prstGeom>
        </p:spPr>
      </p:pic>
      <p:pic>
        <p:nvPicPr>
          <p:cNvPr id="13" name="Picture 12">
            <a:extLst>
              <a:ext uri="{FF2B5EF4-FFF2-40B4-BE49-F238E27FC236}">
                <a16:creationId xmlns:a16="http://schemas.microsoft.com/office/drawing/2014/main" id="{07D2B034-ADA2-46E4-B2C1-5B3514C1AFBB}"/>
              </a:ext>
            </a:extLst>
          </p:cNvPr>
          <p:cNvPicPr>
            <a:picLocks noChangeAspect="1"/>
          </p:cNvPicPr>
          <p:nvPr/>
        </p:nvPicPr>
        <p:blipFill>
          <a:blip r:embed="rId3"/>
          <a:stretch>
            <a:fillRect/>
          </a:stretch>
        </p:blipFill>
        <p:spPr>
          <a:xfrm>
            <a:off x="6215543" y="2248756"/>
            <a:ext cx="5453543" cy="2894769"/>
          </a:xfrm>
          <a:prstGeom prst="rect">
            <a:avLst/>
          </a:prstGeom>
        </p:spPr>
      </p:pic>
      <p:sp>
        <p:nvSpPr>
          <p:cNvPr id="14" name="Arrow: Right 13">
            <a:extLst>
              <a:ext uri="{FF2B5EF4-FFF2-40B4-BE49-F238E27FC236}">
                <a16:creationId xmlns:a16="http://schemas.microsoft.com/office/drawing/2014/main" id="{A9BA1484-5E33-4E5E-83EF-01038E4EDF50}"/>
              </a:ext>
            </a:extLst>
          </p:cNvPr>
          <p:cNvSpPr/>
          <p:nvPr/>
        </p:nvSpPr>
        <p:spPr>
          <a:xfrm rot="5400000">
            <a:off x="78079" y="3590099"/>
            <a:ext cx="2225887" cy="838899"/>
          </a:xfrm>
          <a:prstGeom prst="rightArrow">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a:extLst>
              <a:ext uri="{FF2B5EF4-FFF2-40B4-BE49-F238E27FC236}">
                <a16:creationId xmlns:a16="http://schemas.microsoft.com/office/drawing/2014/main" id="{CED4A772-58C0-4A52-BE91-57707822B41F}"/>
              </a:ext>
            </a:extLst>
          </p:cNvPr>
          <p:cNvCxnSpPr>
            <a:cxnSpLocks/>
          </p:cNvCxnSpPr>
          <p:nvPr/>
        </p:nvCxnSpPr>
        <p:spPr>
          <a:xfrm flipH="1" flipV="1">
            <a:off x="6679035" y="3955022"/>
            <a:ext cx="444616" cy="22650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CE1BD9D8-8206-4F5A-8C4D-9C1A52A0FD91}"/>
              </a:ext>
            </a:extLst>
          </p:cNvPr>
          <p:cNvSpPr txBox="1"/>
          <p:nvPr/>
        </p:nvSpPr>
        <p:spPr>
          <a:xfrm>
            <a:off x="887764" y="5107385"/>
            <a:ext cx="5016758" cy="646331"/>
          </a:xfrm>
          <a:prstGeom prst="rect">
            <a:avLst/>
          </a:prstGeom>
          <a:noFill/>
        </p:spPr>
        <p:txBody>
          <a:bodyPr wrap="none" rtlCol="0">
            <a:spAutoFit/>
          </a:bodyPr>
          <a:lstStyle/>
          <a:p>
            <a:r>
              <a:rPr lang="en-US" dirty="0">
                <a:latin typeface="Calisto MT" panose="02040603050505030304" pitchFamily="18" charset="0"/>
              </a:rPr>
              <a:t>Bulleting a list keeps focus to one side of the page</a:t>
            </a:r>
          </a:p>
          <a:p>
            <a:pPr algn="ctr"/>
            <a:r>
              <a:rPr lang="en-US" dirty="0">
                <a:latin typeface="Calisto MT" panose="02040603050505030304" pitchFamily="18" charset="0"/>
              </a:rPr>
              <a:t>Maintains focus during scanning documents</a:t>
            </a:r>
          </a:p>
        </p:txBody>
      </p:sp>
      <p:sp>
        <p:nvSpPr>
          <p:cNvPr id="17" name="TextBox 16">
            <a:extLst>
              <a:ext uri="{FF2B5EF4-FFF2-40B4-BE49-F238E27FC236}">
                <a16:creationId xmlns:a16="http://schemas.microsoft.com/office/drawing/2014/main" id="{C35972DE-2062-4593-B820-D4BE431656D3}"/>
              </a:ext>
            </a:extLst>
          </p:cNvPr>
          <p:cNvSpPr txBox="1"/>
          <p:nvPr/>
        </p:nvSpPr>
        <p:spPr>
          <a:xfrm>
            <a:off x="6744773" y="5122490"/>
            <a:ext cx="4467698" cy="646331"/>
          </a:xfrm>
          <a:prstGeom prst="rect">
            <a:avLst/>
          </a:prstGeom>
          <a:noFill/>
        </p:spPr>
        <p:txBody>
          <a:bodyPr wrap="none" rtlCol="0">
            <a:spAutoFit/>
          </a:bodyPr>
          <a:lstStyle/>
          <a:p>
            <a:pPr algn="ctr"/>
            <a:r>
              <a:rPr lang="en-US" dirty="0">
                <a:latin typeface="Calisto MT" panose="02040603050505030304" pitchFamily="18" charset="0"/>
              </a:rPr>
              <a:t>Eye scans across and ‘loops’ on a paragraph</a:t>
            </a:r>
          </a:p>
          <a:p>
            <a:pPr algn="ctr"/>
            <a:r>
              <a:rPr lang="en-US" dirty="0">
                <a:latin typeface="Calisto MT" panose="02040603050505030304" pitchFamily="18" charset="0"/>
              </a:rPr>
              <a:t>Eventually, place gets ‘lost’ in scanning</a:t>
            </a:r>
          </a:p>
        </p:txBody>
      </p:sp>
      <p:sp>
        <p:nvSpPr>
          <p:cNvPr id="18" name="TextBox 17">
            <a:extLst>
              <a:ext uri="{FF2B5EF4-FFF2-40B4-BE49-F238E27FC236}">
                <a16:creationId xmlns:a16="http://schemas.microsoft.com/office/drawing/2014/main" id="{A3697624-C5A6-4439-B13A-BEA2AC5D66A3}"/>
              </a:ext>
            </a:extLst>
          </p:cNvPr>
          <p:cNvSpPr txBox="1"/>
          <p:nvPr/>
        </p:nvSpPr>
        <p:spPr>
          <a:xfrm>
            <a:off x="2199020" y="5763906"/>
            <a:ext cx="7411003" cy="830997"/>
          </a:xfrm>
          <a:prstGeom prst="rect">
            <a:avLst/>
          </a:prstGeom>
          <a:noFill/>
        </p:spPr>
        <p:txBody>
          <a:bodyPr wrap="none" rtlCol="0">
            <a:spAutoFit/>
          </a:bodyPr>
          <a:lstStyle/>
          <a:p>
            <a:r>
              <a:rPr lang="en-US" sz="2400" dirty="0">
                <a:latin typeface="Calisto MT" panose="02040603050505030304" pitchFamily="18" charset="0"/>
              </a:rPr>
              <a:t>Bulletizing lists give the Executive summaries to follow </a:t>
            </a:r>
          </a:p>
          <a:p>
            <a:pPr algn="ctr"/>
            <a:r>
              <a:rPr lang="en-US" sz="2400" dirty="0">
                <a:latin typeface="Calisto MT" panose="02040603050505030304" pitchFamily="18" charset="0"/>
              </a:rPr>
              <a:t>and more concise content to scan in one area</a:t>
            </a:r>
          </a:p>
        </p:txBody>
      </p:sp>
      <p:sp>
        <p:nvSpPr>
          <p:cNvPr id="19" name="Freeform: Shape 18">
            <a:extLst>
              <a:ext uri="{FF2B5EF4-FFF2-40B4-BE49-F238E27FC236}">
                <a16:creationId xmlns:a16="http://schemas.microsoft.com/office/drawing/2014/main" id="{F4A12F49-57DB-46D4-B701-AF7E2A3B6E6B}"/>
              </a:ext>
            </a:extLst>
          </p:cNvPr>
          <p:cNvSpPr/>
          <p:nvPr/>
        </p:nvSpPr>
        <p:spPr>
          <a:xfrm>
            <a:off x="6325299" y="2670509"/>
            <a:ext cx="4949505" cy="1619075"/>
          </a:xfrm>
          <a:custGeom>
            <a:avLst/>
            <a:gdLst>
              <a:gd name="connsiteX0" fmla="*/ 0 w 4949505"/>
              <a:gd name="connsiteY0" fmla="*/ 8389 h 1619075"/>
              <a:gd name="connsiteX1" fmla="*/ 4949505 w 4949505"/>
              <a:gd name="connsiteY1" fmla="*/ 0 h 1619075"/>
              <a:gd name="connsiteX2" fmla="*/ 50334 w 4949505"/>
              <a:gd name="connsiteY2" fmla="*/ 218114 h 1619075"/>
              <a:gd name="connsiteX3" fmla="*/ 4748169 w 4949505"/>
              <a:gd name="connsiteY3" fmla="*/ 310393 h 1619075"/>
              <a:gd name="connsiteX4" fmla="*/ 75501 w 4949505"/>
              <a:gd name="connsiteY4" fmla="*/ 444617 h 1619075"/>
              <a:gd name="connsiteX5" fmla="*/ 4781725 w 4949505"/>
              <a:gd name="connsiteY5" fmla="*/ 687897 h 1619075"/>
              <a:gd name="connsiteX6" fmla="*/ 620785 w 4949505"/>
              <a:gd name="connsiteY6" fmla="*/ 1015068 h 1619075"/>
              <a:gd name="connsiteX7" fmla="*/ 4194495 w 4949505"/>
              <a:gd name="connsiteY7" fmla="*/ 1057013 h 1619075"/>
              <a:gd name="connsiteX8" fmla="*/ 3397541 w 4949505"/>
              <a:gd name="connsiteY8" fmla="*/ 1619075 h 1619075"/>
              <a:gd name="connsiteX9" fmla="*/ 1560352 w 4949505"/>
              <a:gd name="connsiteY9" fmla="*/ 1551963 h 1619075"/>
              <a:gd name="connsiteX10" fmla="*/ 788565 w 4949505"/>
              <a:gd name="connsiteY10" fmla="*/ 1501630 h 1619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49505" h="1619075">
                <a:moveTo>
                  <a:pt x="0" y="8389"/>
                </a:moveTo>
                <a:lnTo>
                  <a:pt x="4949505" y="0"/>
                </a:lnTo>
                <a:lnTo>
                  <a:pt x="50334" y="218114"/>
                </a:lnTo>
                <a:lnTo>
                  <a:pt x="4748169" y="310393"/>
                </a:lnTo>
                <a:lnTo>
                  <a:pt x="75501" y="444617"/>
                </a:lnTo>
                <a:lnTo>
                  <a:pt x="4781725" y="687897"/>
                </a:lnTo>
                <a:lnTo>
                  <a:pt x="620785" y="1015068"/>
                </a:lnTo>
                <a:lnTo>
                  <a:pt x="4194495" y="1057013"/>
                </a:lnTo>
                <a:lnTo>
                  <a:pt x="3397541" y="1619075"/>
                </a:lnTo>
                <a:lnTo>
                  <a:pt x="1560352" y="1551963"/>
                </a:lnTo>
                <a:lnTo>
                  <a:pt x="788565" y="1501630"/>
                </a:ln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Right 19">
            <a:extLst>
              <a:ext uri="{FF2B5EF4-FFF2-40B4-BE49-F238E27FC236}">
                <a16:creationId xmlns:a16="http://schemas.microsoft.com/office/drawing/2014/main" id="{476FBEAB-FDB6-489E-85E7-5C441EB20B3E}"/>
              </a:ext>
            </a:extLst>
          </p:cNvPr>
          <p:cNvSpPr/>
          <p:nvPr/>
        </p:nvSpPr>
        <p:spPr>
          <a:xfrm>
            <a:off x="1402500" y="2737010"/>
            <a:ext cx="1716833" cy="646331"/>
          </a:xfrm>
          <a:prstGeom prst="rightArrow">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Arrow: Right 20">
            <a:extLst>
              <a:ext uri="{FF2B5EF4-FFF2-40B4-BE49-F238E27FC236}">
                <a16:creationId xmlns:a16="http://schemas.microsoft.com/office/drawing/2014/main" id="{490CB5D7-1165-43A0-B5C7-804AA26ED0B5}"/>
              </a:ext>
            </a:extLst>
          </p:cNvPr>
          <p:cNvSpPr/>
          <p:nvPr/>
        </p:nvSpPr>
        <p:spPr>
          <a:xfrm>
            <a:off x="1410977" y="3355663"/>
            <a:ext cx="1297812" cy="646331"/>
          </a:xfrm>
          <a:prstGeom prst="rightArrow">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6007800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514CB-4036-4DAB-B8D2-832C9F53C00D}"/>
              </a:ext>
            </a:extLst>
          </p:cNvPr>
          <p:cNvSpPr>
            <a:spLocks noGrp="1"/>
          </p:cNvSpPr>
          <p:nvPr>
            <p:ph type="title"/>
          </p:nvPr>
        </p:nvSpPr>
        <p:spPr/>
        <p:txBody>
          <a:bodyPr/>
          <a:lstStyle/>
          <a:p>
            <a:r>
              <a:rPr lang="en-US" dirty="0"/>
              <a:t>There is a Tool You Can Use</a:t>
            </a:r>
          </a:p>
        </p:txBody>
      </p:sp>
      <p:sp>
        <p:nvSpPr>
          <p:cNvPr id="4" name="Slide Number Placeholder 3">
            <a:extLst>
              <a:ext uri="{FF2B5EF4-FFF2-40B4-BE49-F238E27FC236}">
                <a16:creationId xmlns:a16="http://schemas.microsoft.com/office/drawing/2014/main" id="{E145D51F-E195-464F-83EE-5290925E8698}"/>
              </a:ext>
            </a:extLst>
          </p:cNvPr>
          <p:cNvSpPr>
            <a:spLocks noGrp="1"/>
          </p:cNvSpPr>
          <p:nvPr>
            <p:ph type="sldNum" sz="quarter" idx="12"/>
          </p:nvPr>
        </p:nvSpPr>
        <p:spPr/>
        <p:txBody>
          <a:bodyPr/>
          <a:lstStyle/>
          <a:p>
            <a:fld id="{BA9D9B8C-0BB1-49DC-A390-B8BFFEE887FE}" type="slidenum">
              <a:rPr lang="en-US" smtClean="0"/>
              <a:pPr/>
              <a:t>98</a:t>
            </a:fld>
            <a:endParaRPr lang="en-US" dirty="0"/>
          </a:p>
        </p:txBody>
      </p:sp>
      <p:sp>
        <p:nvSpPr>
          <p:cNvPr id="5" name="Content Placeholder 2">
            <a:extLst>
              <a:ext uri="{FF2B5EF4-FFF2-40B4-BE49-F238E27FC236}">
                <a16:creationId xmlns:a16="http://schemas.microsoft.com/office/drawing/2014/main" id="{F3A74C93-D685-453F-8A80-D47A43352D4D}"/>
              </a:ext>
            </a:extLst>
          </p:cNvPr>
          <p:cNvSpPr>
            <a:spLocks noGrp="1"/>
          </p:cNvSpPr>
          <p:nvPr>
            <p:ph sz="half" idx="1"/>
          </p:nvPr>
        </p:nvSpPr>
        <p:spPr>
          <a:xfrm>
            <a:off x="914400" y="2005012"/>
            <a:ext cx="5181600" cy="4351338"/>
          </a:xfrm>
        </p:spPr>
        <p:txBody>
          <a:bodyPr/>
          <a:lstStyle/>
          <a:p>
            <a:r>
              <a:rPr lang="en-US" dirty="0"/>
              <a:t>‘The 3-Things Memo’</a:t>
            </a:r>
          </a:p>
          <a:p>
            <a:r>
              <a:rPr lang="en-US" dirty="0"/>
              <a:t>Poor name, great tool</a:t>
            </a:r>
          </a:p>
          <a:p>
            <a:r>
              <a:rPr lang="en-US" dirty="0"/>
              <a:t>Great Summary for Executive</a:t>
            </a:r>
          </a:p>
          <a:p>
            <a:r>
              <a:rPr lang="en-US" dirty="0"/>
              <a:t>Data in front, details as an attachment if needed</a:t>
            </a:r>
          </a:p>
          <a:p>
            <a:r>
              <a:rPr lang="en-US" dirty="0"/>
              <a:t>Most effective when limited to a single page</a:t>
            </a:r>
          </a:p>
          <a:p>
            <a:r>
              <a:rPr lang="en-US" dirty="0"/>
              <a:t>Supplemental material can be made to an appendix</a:t>
            </a:r>
          </a:p>
        </p:txBody>
      </p:sp>
      <p:pic>
        <p:nvPicPr>
          <p:cNvPr id="6" name="Content Placeholder 11">
            <a:extLst>
              <a:ext uri="{FF2B5EF4-FFF2-40B4-BE49-F238E27FC236}">
                <a16:creationId xmlns:a16="http://schemas.microsoft.com/office/drawing/2014/main" id="{DF441EF6-F7C4-403C-86AC-314755A1C7DC}"/>
              </a:ext>
            </a:extLst>
          </p:cNvPr>
          <p:cNvPicPr>
            <a:picLocks noChangeAspect="1"/>
          </p:cNvPicPr>
          <p:nvPr/>
        </p:nvPicPr>
        <p:blipFill>
          <a:blip r:embed="rId2"/>
          <a:stretch>
            <a:fillRect/>
          </a:stretch>
        </p:blipFill>
        <p:spPr>
          <a:xfrm>
            <a:off x="6953155" y="2094706"/>
            <a:ext cx="3775615" cy="4502259"/>
          </a:xfrm>
          <a:prstGeom prst="rect">
            <a:avLst/>
          </a:prstGeom>
        </p:spPr>
      </p:pic>
      <p:sp>
        <p:nvSpPr>
          <p:cNvPr id="7" name="TextBox 6">
            <a:extLst>
              <a:ext uri="{FF2B5EF4-FFF2-40B4-BE49-F238E27FC236}">
                <a16:creationId xmlns:a16="http://schemas.microsoft.com/office/drawing/2014/main" id="{1DE2D969-A9F1-4E5E-9545-B41699A7E409}"/>
              </a:ext>
            </a:extLst>
          </p:cNvPr>
          <p:cNvSpPr txBox="1"/>
          <p:nvPr/>
        </p:nvSpPr>
        <p:spPr>
          <a:xfrm>
            <a:off x="6870712" y="1725374"/>
            <a:ext cx="3940502" cy="369332"/>
          </a:xfrm>
          <a:prstGeom prst="rect">
            <a:avLst/>
          </a:prstGeom>
          <a:noFill/>
        </p:spPr>
        <p:txBody>
          <a:bodyPr wrap="none" rtlCol="0">
            <a:spAutoFit/>
          </a:bodyPr>
          <a:lstStyle/>
          <a:p>
            <a:r>
              <a:rPr lang="en-US" dirty="0">
                <a:latin typeface="Calisto MT" panose="02040603050505030304" pitchFamily="18" charset="0"/>
              </a:rPr>
              <a:t>Sample ‘3-Things Memo’ using Bullets</a:t>
            </a:r>
          </a:p>
        </p:txBody>
      </p:sp>
    </p:spTree>
    <p:extLst>
      <p:ext uri="{BB962C8B-B14F-4D97-AF65-F5344CB8AC3E}">
        <p14:creationId xmlns:p14="http://schemas.microsoft.com/office/powerpoint/2010/main" val="16715435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4B6DE6-73AA-4FD9-9B9C-EC78605BE537}"/>
              </a:ext>
            </a:extLst>
          </p:cNvPr>
          <p:cNvSpPr>
            <a:spLocks noGrp="1"/>
          </p:cNvSpPr>
          <p:nvPr>
            <p:ph type="title"/>
          </p:nvPr>
        </p:nvSpPr>
        <p:spPr/>
        <p:txBody>
          <a:bodyPr/>
          <a:lstStyle/>
          <a:p>
            <a:r>
              <a:rPr lang="en-US" dirty="0"/>
              <a:t>Comparison of Bullets and F Scan</a:t>
            </a:r>
          </a:p>
        </p:txBody>
      </p:sp>
      <p:sp>
        <p:nvSpPr>
          <p:cNvPr id="4" name="Slide Number Placeholder 3">
            <a:extLst>
              <a:ext uri="{FF2B5EF4-FFF2-40B4-BE49-F238E27FC236}">
                <a16:creationId xmlns:a16="http://schemas.microsoft.com/office/drawing/2014/main" id="{356801C7-3EA4-482C-AB05-E8B91532F317}"/>
              </a:ext>
            </a:extLst>
          </p:cNvPr>
          <p:cNvSpPr>
            <a:spLocks noGrp="1"/>
          </p:cNvSpPr>
          <p:nvPr>
            <p:ph type="sldNum" sz="quarter" idx="12"/>
          </p:nvPr>
        </p:nvSpPr>
        <p:spPr/>
        <p:txBody>
          <a:bodyPr/>
          <a:lstStyle/>
          <a:p>
            <a:fld id="{BA9D9B8C-0BB1-49DC-A390-B8BFFEE887FE}" type="slidenum">
              <a:rPr lang="en-US" smtClean="0"/>
              <a:pPr/>
              <a:t>99</a:t>
            </a:fld>
            <a:endParaRPr lang="en-US" dirty="0"/>
          </a:p>
        </p:txBody>
      </p:sp>
      <p:sp>
        <p:nvSpPr>
          <p:cNvPr id="7" name="Content Placeholder 2">
            <a:extLst>
              <a:ext uri="{FF2B5EF4-FFF2-40B4-BE49-F238E27FC236}">
                <a16:creationId xmlns:a16="http://schemas.microsoft.com/office/drawing/2014/main" id="{0B9B084E-50E3-4C2D-BDCA-D1E2FD179004}"/>
              </a:ext>
            </a:extLst>
          </p:cNvPr>
          <p:cNvSpPr>
            <a:spLocks noGrp="1"/>
          </p:cNvSpPr>
          <p:nvPr>
            <p:ph sz="half" idx="1"/>
          </p:nvPr>
        </p:nvSpPr>
        <p:spPr>
          <a:xfrm>
            <a:off x="838200" y="1825625"/>
            <a:ext cx="5181600" cy="4351338"/>
          </a:xfrm>
        </p:spPr>
        <p:txBody>
          <a:bodyPr/>
          <a:lstStyle/>
          <a:p>
            <a:r>
              <a:rPr lang="en-US" dirty="0"/>
              <a:t>Research generated ‘F’ Pattern Eye Scan</a:t>
            </a:r>
          </a:p>
        </p:txBody>
      </p:sp>
      <p:sp>
        <p:nvSpPr>
          <p:cNvPr id="8" name="Content Placeholder 3">
            <a:extLst>
              <a:ext uri="{FF2B5EF4-FFF2-40B4-BE49-F238E27FC236}">
                <a16:creationId xmlns:a16="http://schemas.microsoft.com/office/drawing/2014/main" id="{037A2C4C-D57B-467C-A152-B1F972B1125E}"/>
              </a:ext>
            </a:extLst>
          </p:cNvPr>
          <p:cNvSpPr txBox="1">
            <a:spLocks/>
          </p:cNvSpPr>
          <p:nvPr/>
        </p:nvSpPr>
        <p:spPr>
          <a:xfrm>
            <a:off x="6172200" y="1825625"/>
            <a:ext cx="5181600" cy="43513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Bullet List Technique for Executive Communications</a:t>
            </a:r>
            <a:endParaRPr lang="en-US" dirty="0"/>
          </a:p>
        </p:txBody>
      </p:sp>
      <p:pic>
        <p:nvPicPr>
          <p:cNvPr id="9" name="Picture 8">
            <a:extLst>
              <a:ext uri="{FF2B5EF4-FFF2-40B4-BE49-F238E27FC236}">
                <a16:creationId xmlns:a16="http://schemas.microsoft.com/office/drawing/2014/main" id="{9526BDDA-BC02-4667-BA89-2EF36A9A3B56}"/>
              </a:ext>
            </a:extLst>
          </p:cNvPr>
          <p:cNvPicPr>
            <a:picLocks noChangeAspect="1"/>
          </p:cNvPicPr>
          <p:nvPr/>
        </p:nvPicPr>
        <p:blipFill>
          <a:blip r:embed="rId2"/>
          <a:stretch>
            <a:fillRect/>
          </a:stretch>
        </p:blipFill>
        <p:spPr>
          <a:xfrm>
            <a:off x="1031846" y="2905151"/>
            <a:ext cx="1533739" cy="2495898"/>
          </a:xfrm>
          <a:prstGeom prst="rect">
            <a:avLst/>
          </a:prstGeom>
        </p:spPr>
      </p:pic>
      <p:pic>
        <p:nvPicPr>
          <p:cNvPr id="10" name="Picture 9">
            <a:extLst>
              <a:ext uri="{FF2B5EF4-FFF2-40B4-BE49-F238E27FC236}">
                <a16:creationId xmlns:a16="http://schemas.microsoft.com/office/drawing/2014/main" id="{DA73A06A-B002-4721-A10A-1FE46EA4A6D1}"/>
              </a:ext>
            </a:extLst>
          </p:cNvPr>
          <p:cNvPicPr>
            <a:picLocks noChangeAspect="1"/>
          </p:cNvPicPr>
          <p:nvPr/>
        </p:nvPicPr>
        <p:blipFill>
          <a:blip r:embed="rId3"/>
          <a:stretch>
            <a:fillRect/>
          </a:stretch>
        </p:blipFill>
        <p:spPr>
          <a:xfrm>
            <a:off x="6409534" y="2898295"/>
            <a:ext cx="4412264" cy="2502754"/>
          </a:xfrm>
          <a:prstGeom prst="rect">
            <a:avLst/>
          </a:prstGeom>
        </p:spPr>
      </p:pic>
      <p:pic>
        <p:nvPicPr>
          <p:cNvPr id="11" name="Picture 10">
            <a:extLst>
              <a:ext uri="{FF2B5EF4-FFF2-40B4-BE49-F238E27FC236}">
                <a16:creationId xmlns:a16="http://schemas.microsoft.com/office/drawing/2014/main" id="{015838E6-B408-479C-9C7C-DE84BF433034}"/>
              </a:ext>
            </a:extLst>
          </p:cNvPr>
          <p:cNvPicPr>
            <a:picLocks noChangeAspect="1"/>
          </p:cNvPicPr>
          <p:nvPr/>
        </p:nvPicPr>
        <p:blipFill>
          <a:blip r:embed="rId4"/>
          <a:stretch>
            <a:fillRect/>
          </a:stretch>
        </p:blipFill>
        <p:spPr>
          <a:xfrm>
            <a:off x="2644188" y="2905151"/>
            <a:ext cx="1624688" cy="2495898"/>
          </a:xfrm>
          <a:prstGeom prst="rect">
            <a:avLst/>
          </a:prstGeom>
        </p:spPr>
      </p:pic>
      <p:sp>
        <p:nvSpPr>
          <p:cNvPr id="12" name="TextBox 11">
            <a:extLst>
              <a:ext uri="{FF2B5EF4-FFF2-40B4-BE49-F238E27FC236}">
                <a16:creationId xmlns:a16="http://schemas.microsoft.com/office/drawing/2014/main" id="{053D4ACA-5D57-41D7-A8D6-66BDB5EBFF3D}"/>
              </a:ext>
            </a:extLst>
          </p:cNvPr>
          <p:cNvSpPr txBox="1"/>
          <p:nvPr/>
        </p:nvSpPr>
        <p:spPr>
          <a:xfrm>
            <a:off x="972424" y="5447097"/>
            <a:ext cx="6132352" cy="400110"/>
          </a:xfrm>
          <a:prstGeom prst="rect">
            <a:avLst/>
          </a:prstGeom>
          <a:noFill/>
        </p:spPr>
        <p:txBody>
          <a:bodyPr wrap="square">
            <a:spAutoFit/>
          </a:bodyPr>
          <a:lstStyle/>
          <a:p>
            <a:r>
              <a:rPr lang="en-US" sz="1000" dirty="0">
                <a:latin typeface="Calisto MT" panose="02040603050505030304" pitchFamily="18" charset="0"/>
              </a:rPr>
              <a:t>Center</a:t>
            </a:r>
          </a:p>
          <a:p>
            <a:r>
              <a:rPr lang="en-US" sz="1000" dirty="0">
                <a:latin typeface="Calisto MT" panose="02040603050505030304" pitchFamily="18" charset="0"/>
              </a:rPr>
              <a:t>https://link.springer.com/content/pdf/10.1007/978-3-642-21602-2_36.pdf</a:t>
            </a:r>
          </a:p>
        </p:txBody>
      </p:sp>
      <p:pic>
        <p:nvPicPr>
          <p:cNvPr id="13" name="Picture 12">
            <a:extLst>
              <a:ext uri="{FF2B5EF4-FFF2-40B4-BE49-F238E27FC236}">
                <a16:creationId xmlns:a16="http://schemas.microsoft.com/office/drawing/2014/main" id="{33897487-2104-49AB-84C1-8A00CDFFE9D4}"/>
              </a:ext>
            </a:extLst>
          </p:cNvPr>
          <p:cNvPicPr>
            <a:picLocks noChangeAspect="1"/>
          </p:cNvPicPr>
          <p:nvPr/>
        </p:nvPicPr>
        <p:blipFill>
          <a:blip r:embed="rId5"/>
          <a:stretch>
            <a:fillRect/>
          </a:stretch>
        </p:blipFill>
        <p:spPr>
          <a:xfrm>
            <a:off x="4347479" y="2905152"/>
            <a:ext cx="1624688" cy="2495898"/>
          </a:xfrm>
          <a:prstGeom prst="rect">
            <a:avLst/>
          </a:prstGeom>
        </p:spPr>
      </p:pic>
      <p:sp>
        <p:nvSpPr>
          <p:cNvPr id="14" name="TextBox 13">
            <a:extLst>
              <a:ext uri="{FF2B5EF4-FFF2-40B4-BE49-F238E27FC236}">
                <a16:creationId xmlns:a16="http://schemas.microsoft.com/office/drawing/2014/main" id="{2FB04836-3598-4D63-8494-C644D15FA9A9}"/>
              </a:ext>
            </a:extLst>
          </p:cNvPr>
          <p:cNvSpPr txBox="1"/>
          <p:nvPr/>
        </p:nvSpPr>
        <p:spPr>
          <a:xfrm>
            <a:off x="972424" y="5875894"/>
            <a:ext cx="6132352" cy="400110"/>
          </a:xfrm>
          <a:prstGeom prst="rect">
            <a:avLst/>
          </a:prstGeom>
          <a:noFill/>
        </p:spPr>
        <p:txBody>
          <a:bodyPr wrap="square">
            <a:spAutoFit/>
          </a:bodyPr>
          <a:lstStyle/>
          <a:p>
            <a:r>
              <a:rPr lang="en-US" sz="1000" dirty="0">
                <a:latin typeface="Calisto MT" panose="02040603050505030304" pitchFamily="18" charset="0"/>
              </a:rPr>
              <a:t>Right</a:t>
            </a:r>
          </a:p>
          <a:p>
            <a:r>
              <a:rPr lang="en-US" sz="1000" dirty="0">
                <a:latin typeface="Calisto MT" panose="02040603050505030304" pitchFamily="18" charset="0"/>
              </a:rPr>
              <a:t>https://www.webdesignerdepot.com/2019/12/is-the-f-pattern-still-relevant-in-web-design/</a:t>
            </a:r>
          </a:p>
        </p:txBody>
      </p:sp>
    </p:spTree>
    <p:extLst>
      <p:ext uri="{BB962C8B-B14F-4D97-AF65-F5344CB8AC3E}">
        <p14:creationId xmlns:p14="http://schemas.microsoft.com/office/powerpoint/2010/main" val="14951569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Garamond">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5186</TotalTime>
  <Words>17469</Words>
  <Application>Microsoft Office PowerPoint</Application>
  <PresentationFormat>Widescreen</PresentationFormat>
  <Paragraphs>1744</Paragraphs>
  <Slides>197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197</vt:i4>
      </vt:variant>
    </vt:vector>
  </HeadingPairs>
  <TitlesOfParts>
    <vt:vector size="204" baseType="lpstr">
      <vt:lpstr>Arial</vt:lpstr>
      <vt:lpstr>Book Antiqua</vt:lpstr>
      <vt:lpstr>Calibri</vt:lpstr>
      <vt:lpstr>Californian FB</vt:lpstr>
      <vt:lpstr>Calisto MT</vt:lpstr>
      <vt:lpstr>Garamond</vt:lpstr>
      <vt:lpstr>Office Theme</vt:lpstr>
      <vt:lpstr>The Art and Science of Technological Modernization to Vital Government Enterprises</vt:lpstr>
      <vt:lpstr>Introduction</vt:lpstr>
      <vt:lpstr>Modules to be Presented</vt:lpstr>
      <vt:lpstr>About This Class</vt:lpstr>
      <vt:lpstr>PowerPoint Presentation</vt:lpstr>
      <vt:lpstr>So, What is Technology?</vt:lpstr>
      <vt:lpstr>What Makes it Different?</vt:lpstr>
      <vt:lpstr>Why is it Classified as ‘Art and Science’</vt:lpstr>
      <vt:lpstr>Government Utilities and Installations</vt:lpstr>
      <vt:lpstr>Cities that Went Bankrupt/Out of Business</vt:lpstr>
      <vt:lpstr>Now, the Federal Government</vt:lpstr>
      <vt:lpstr>A Short History of Technology Today</vt:lpstr>
      <vt:lpstr>A Short History of Technology Today</vt:lpstr>
      <vt:lpstr>Definitions Still Unclear</vt:lpstr>
      <vt:lpstr>Narrowing the Definition Fields</vt:lpstr>
      <vt:lpstr>You Now See the Confusion</vt:lpstr>
      <vt:lpstr>Process Flow of Technology</vt:lpstr>
      <vt:lpstr>The Importance of Generating Definitions</vt:lpstr>
      <vt:lpstr>Identify What is the Technology Need </vt:lpstr>
      <vt:lpstr>Lets Look at Some Facts Not Considered</vt:lpstr>
      <vt:lpstr>The Work You Do is Vital</vt:lpstr>
      <vt:lpstr>What Does All This Mean in Technology Acquisition?</vt:lpstr>
      <vt:lpstr>Technology Acquisition is Based on Mission</vt:lpstr>
      <vt:lpstr>DoC is a Technology Manager and Consumer</vt:lpstr>
      <vt:lpstr>Understanding Technology Management</vt:lpstr>
      <vt:lpstr>Where Does Technology Management Participate?</vt:lpstr>
      <vt:lpstr>The Difference in Technology</vt:lpstr>
      <vt:lpstr>Technology Field is Highly Competitive</vt:lpstr>
      <vt:lpstr>Become Familiar with Technology</vt:lpstr>
      <vt:lpstr>Closing the Hour</vt:lpstr>
      <vt:lpstr>Close of Module 1</vt:lpstr>
      <vt:lpstr>PowerPoint Presentation</vt:lpstr>
      <vt:lpstr>The Assessment and Pre-Planning Sequence</vt:lpstr>
      <vt:lpstr>Assessment and Pre-Planning</vt:lpstr>
      <vt:lpstr>Why Pre-Planning?</vt:lpstr>
      <vt:lpstr>But You Have to Assess Before You Pre-Plan</vt:lpstr>
      <vt:lpstr>Why Assessment?</vt:lpstr>
      <vt:lpstr>Why Assessments?</vt:lpstr>
      <vt:lpstr>Why Assessment</vt:lpstr>
      <vt:lpstr>What Happens During an Assessment</vt:lpstr>
      <vt:lpstr>Why the Federal Government has so Few Assessments</vt:lpstr>
      <vt:lpstr>Assessments Basics</vt:lpstr>
      <vt:lpstr>Mission Statement</vt:lpstr>
      <vt:lpstr>Operational  Description</vt:lpstr>
      <vt:lpstr>Established Enterprises in Government</vt:lpstr>
      <vt:lpstr>Data Dictionary</vt:lpstr>
      <vt:lpstr>Process Flows</vt:lpstr>
      <vt:lpstr>Process Flows</vt:lpstr>
      <vt:lpstr>List Key Stakeholders</vt:lpstr>
      <vt:lpstr>Describe Product/Service Generators using Inputs/Outputs</vt:lpstr>
      <vt:lpstr>Example of I/O and Process</vt:lpstr>
      <vt:lpstr>Value Chain</vt:lpstr>
      <vt:lpstr>Value Chain</vt:lpstr>
      <vt:lpstr>Tie It All Together</vt:lpstr>
      <vt:lpstr>Only Now Can Assessment and Planning Be Done</vt:lpstr>
      <vt:lpstr>For The Government</vt:lpstr>
      <vt:lpstr>Close of Module 2</vt:lpstr>
      <vt:lpstr>PowerPoint Presentation</vt:lpstr>
      <vt:lpstr>Modernizing the Enterprise- The Planning Process</vt:lpstr>
      <vt:lpstr>Consider Product/Service Process Flow</vt:lpstr>
      <vt:lpstr>Triumvirate Program/Project World</vt:lpstr>
      <vt:lpstr>Manufacturers Put 3 General Items in the Market</vt:lpstr>
      <vt:lpstr>How Federal Vendors Position Themselves</vt:lpstr>
      <vt:lpstr>Federal Vendors Have Solutions</vt:lpstr>
      <vt:lpstr>Discovering You Are Technology Managers</vt:lpstr>
      <vt:lpstr>The Technology Manager</vt:lpstr>
      <vt:lpstr>The Technology Manager</vt:lpstr>
      <vt:lpstr>The Project Manager</vt:lpstr>
      <vt:lpstr>Project Manager Must Know the Technology</vt:lpstr>
      <vt:lpstr>Ask the Correct Questions</vt:lpstr>
      <vt:lpstr>A Requirement States What the Enterprise Needs</vt:lpstr>
      <vt:lpstr>Who, What, When, Where, Why</vt:lpstr>
      <vt:lpstr>Requirements Development</vt:lpstr>
      <vt:lpstr>End States</vt:lpstr>
      <vt:lpstr>Now Is The Time to Sit Back and Think</vt:lpstr>
      <vt:lpstr>A Support Contractor is Always Advised</vt:lpstr>
      <vt:lpstr>Step 1- Document Your Vision</vt:lpstr>
      <vt:lpstr>Step 2- Tabulate What It Should Do</vt:lpstr>
      <vt:lpstr>Example for Step 2</vt:lpstr>
      <vt:lpstr>Step 3 – Draw the Possible ‘To-Be’</vt:lpstr>
      <vt:lpstr>Step 4- Compile into a Package for Review</vt:lpstr>
      <vt:lpstr>Step 5- Include all Material Including Vendor Meetings</vt:lpstr>
      <vt:lpstr>Close of Module 3</vt:lpstr>
      <vt:lpstr>Module 4</vt:lpstr>
      <vt:lpstr>Preliminary Assessment is  Complete</vt:lpstr>
      <vt:lpstr>Speaking to Management is Different</vt:lpstr>
      <vt:lpstr>What Managers Respond To</vt:lpstr>
      <vt:lpstr>How to ‘Speak Management’</vt:lpstr>
      <vt:lpstr>Communicating Your Plan</vt:lpstr>
      <vt:lpstr>Communications Facts</vt:lpstr>
      <vt:lpstr>Lets Discuss Proper English</vt:lpstr>
      <vt:lpstr>PowerPoint Presentation</vt:lpstr>
      <vt:lpstr>What Topics Should be Contained in the General Correspondence?</vt:lpstr>
      <vt:lpstr>How The Eye Scans a Page</vt:lpstr>
      <vt:lpstr>Scanning Using Bullet Lists</vt:lpstr>
      <vt:lpstr>The Advantage of Using Bullets</vt:lpstr>
      <vt:lpstr>Eye Flow and Attention </vt:lpstr>
      <vt:lpstr>There is a Tool You Can Use</vt:lpstr>
      <vt:lpstr>Comparison of Bullets and F Scan</vt:lpstr>
      <vt:lpstr>Bullet Construction</vt:lpstr>
      <vt:lpstr>Desktop References to Consider</vt:lpstr>
      <vt:lpstr>Now, You Have the Basics</vt:lpstr>
      <vt:lpstr>Managers Do Not Care About Technology</vt:lpstr>
      <vt:lpstr>Take The Example of PM Certification</vt:lpstr>
      <vt:lpstr>When Writing up the 1-Page Summary</vt:lpstr>
      <vt:lpstr>Compile the Report in an Order</vt:lpstr>
      <vt:lpstr>Do a Short Power Point Presentation</vt:lpstr>
      <vt:lpstr>Be Sure You Emphasize Benefits</vt:lpstr>
      <vt:lpstr>Keep the Technology to Yourself </vt:lpstr>
      <vt:lpstr>End of Module 4</vt:lpstr>
      <vt:lpstr>Module 5</vt:lpstr>
      <vt:lpstr>Timing of Presentation is Critical</vt:lpstr>
      <vt:lpstr>Budget Formulation Cycle &amp; Timing</vt:lpstr>
      <vt:lpstr>Budget Formulation Cycle &amp; Timing</vt:lpstr>
      <vt:lpstr>Timing Overall  - The Appointment</vt:lpstr>
      <vt:lpstr>During the Presentation - Questions</vt:lpstr>
      <vt:lpstr>During the Presentation</vt:lpstr>
      <vt:lpstr>Follow-Up Afterward</vt:lpstr>
      <vt:lpstr>If You Get Questions Later</vt:lpstr>
      <vt:lpstr>You Idea is Accepted!</vt:lpstr>
      <vt:lpstr>If You Are Not a Trained PM, Stay the SME</vt:lpstr>
      <vt:lpstr>Use Cases – Describes Work Flow</vt:lpstr>
      <vt:lpstr>Use Cases – How the Enterprise is Used</vt:lpstr>
      <vt:lpstr>Use Cases Also Provide Other Opportunities</vt:lpstr>
      <vt:lpstr>Data Dictionary – A Directory of Terms</vt:lpstr>
      <vt:lpstr>Other Artifacts</vt:lpstr>
      <vt:lpstr>Lets Review Where This Effort Is…</vt:lpstr>
      <vt:lpstr>Why Other People Fail in These Efforts</vt:lpstr>
      <vt:lpstr>Important to Stay with What You Know</vt:lpstr>
      <vt:lpstr>Look Upstream and Downstream</vt:lpstr>
      <vt:lpstr>Consider That the Solution has to Fit</vt:lpstr>
      <vt:lpstr>Upcoming…</vt:lpstr>
      <vt:lpstr>Upcoming…</vt:lpstr>
      <vt:lpstr>End of Module 5</vt:lpstr>
      <vt:lpstr>Module 6</vt:lpstr>
      <vt:lpstr>Which Part is Art- Which Part is Science</vt:lpstr>
      <vt:lpstr>Idea to Solution Development</vt:lpstr>
      <vt:lpstr>Difference Between and Idea and Solution</vt:lpstr>
      <vt:lpstr>What Sells is What One Can Buy</vt:lpstr>
      <vt:lpstr>Cost-Scope-Schedule-Risk</vt:lpstr>
      <vt:lpstr>Cost-Scope-Schedule-Risk</vt:lpstr>
      <vt:lpstr>Cost</vt:lpstr>
      <vt:lpstr>Cost</vt:lpstr>
      <vt:lpstr>Scope</vt:lpstr>
      <vt:lpstr>Why Do You Need The Improvement</vt:lpstr>
      <vt:lpstr>Improve Production Costs</vt:lpstr>
      <vt:lpstr>Improve Production Parameters</vt:lpstr>
      <vt:lpstr>Improve Production Times</vt:lpstr>
      <vt:lpstr>Feed Scope Savings Back to Cost</vt:lpstr>
      <vt:lpstr>Scope and Capacity Planning</vt:lpstr>
      <vt:lpstr>Return on Investment (ROI)</vt:lpstr>
      <vt:lpstr>Schedule</vt:lpstr>
      <vt:lpstr>Risk</vt:lpstr>
      <vt:lpstr>Risk</vt:lpstr>
      <vt:lpstr>Now, Review the Technology Chosen</vt:lpstr>
      <vt:lpstr>Department of Commerce</vt:lpstr>
      <vt:lpstr>End of Module 6</vt:lpstr>
      <vt:lpstr>Module 7</vt:lpstr>
      <vt:lpstr>Acquisition and Operations- Introduction</vt:lpstr>
      <vt:lpstr>Acquisition and Operations - Introduction</vt:lpstr>
      <vt:lpstr>Acquisition and Operations- Introduction</vt:lpstr>
      <vt:lpstr>Project Management</vt:lpstr>
      <vt:lpstr>Project Management and Acquisition</vt:lpstr>
      <vt:lpstr>Acquisition</vt:lpstr>
      <vt:lpstr>Acquisition</vt:lpstr>
      <vt:lpstr>Acquisition</vt:lpstr>
      <vt:lpstr>Acquisition</vt:lpstr>
      <vt:lpstr>Operations</vt:lpstr>
      <vt:lpstr>Operations</vt:lpstr>
      <vt:lpstr>Operations</vt:lpstr>
      <vt:lpstr>Operations</vt:lpstr>
      <vt:lpstr>Operations</vt:lpstr>
      <vt:lpstr>Operations ‘Nay’-Sayers</vt:lpstr>
      <vt:lpstr>Operations ‘Nay’-Sayers</vt:lpstr>
      <vt:lpstr>Operations Implementation</vt:lpstr>
      <vt:lpstr>Post-Implementation Operations</vt:lpstr>
      <vt:lpstr>The Results of Re-Baselining May Be Different</vt:lpstr>
      <vt:lpstr>If The Results are Different</vt:lpstr>
      <vt:lpstr>Operational Improvements</vt:lpstr>
      <vt:lpstr>Upcoming Final Section</vt:lpstr>
      <vt:lpstr>End of Module 7</vt:lpstr>
      <vt:lpstr>Module 8</vt:lpstr>
      <vt:lpstr>This is All to Inspire You</vt:lpstr>
      <vt:lpstr>This is All About You</vt:lpstr>
      <vt:lpstr>Its All About How You Plan</vt:lpstr>
      <vt:lpstr>Innovation Comes from an Idea</vt:lpstr>
      <vt:lpstr>Innovation Proposes Technology</vt:lpstr>
      <vt:lpstr>Justification for Improvement</vt:lpstr>
      <vt:lpstr>Proposing the Solution Set</vt:lpstr>
      <vt:lpstr>Project Approved</vt:lpstr>
      <vt:lpstr>Acquisition and Project Management </vt:lpstr>
      <vt:lpstr>Acquisition and Operations</vt:lpstr>
      <vt:lpstr>Summary</vt:lpstr>
      <vt:lpstr>Summary (con’t)</vt:lpstr>
      <vt:lpstr>Be Part of the Solution Set</vt:lpstr>
      <vt:lpstr>Thank You</vt:lpstr>
      <vt:lpstr>For More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Acquisition and Operations of Technology in the Federal Government Environments</dc:title>
  <dc:creator>Dr Thomas Day</dc:creator>
  <cp:lastModifiedBy>Dr Thomas Day</cp:lastModifiedBy>
  <cp:revision>28</cp:revision>
  <dcterms:created xsi:type="dcterms:W3CDTF">2022-04-03T18:32:14Z</dcterms:created>
  <dcterms:modified xsi:type="dcterms:W3CDTF">2022-04-18T13:19:29Z</dcterms:modified>
</cp:coreProperties>
</file>